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397.xml"/>
  <Override ContentType="application/vnd.openxmlformats-officedocument.presentationml.notesSlide+xml" PartName="/ppt/notesSlides/notesSlide12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89.xml"/>
  <Override ContentType="application/vnd.openxmlformats-officedocument.presentationml.notesSlide+xml" PartName="/ppt/notesSlides/notesSlide400.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390.xml"/>
  <Override ContentType="application/vnd.openxmlformats-officedocument.presentationml.notesSlide+xml" PartName="/ppt/notesSlides/notesSlide407.xml"/>
  <Override ContentType="application/vnd.openxmlformats-officedocument.presentationml.notesSlide+xml" PartName="/ppt/notesSlides/notesSlide19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141.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374.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34.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68.xml"/>
  <Override ContentType="application/vnd.openxmlformats-officedocument.presentationml.notesSlide+xml" PartName="/ppt/notesSlides/notesSlide30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388.xml"/>
  <Override ContentType="application/vnd.openxmlformats-officedocument.presentationml.notesSlide+xml" PartName="/ppt/notesSlides/notesSlide223.xml"/>
  <Override ContentType="application/vnd.openxmlformats-officedocument.presentationml.notesSlide+xml" PartName="/ppt/notesSlides/notesSlide408.xml"/>
  <Override ContentType="application/vnd.openxmlformats-officedocument.presentationml.notesSlide+xml" PartName="/ppt/notesSlides/notesSlide1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246.xml"/>
  <Override ContentType="application/vnd.openxmlformats-officedocument.presentationml.notesSlide+xml" PartName="/ppt/notesSlides/notesSlide56.xml"/>
  <Override ContentType="application/vnd.openxmlformats-officedocument.presentationml.notesSlide+xml" PartName="/ppt/notesSlides/notesSlide195.xml"/>
  <Override ContentType="application/vnd.openxmlformats-officedocument.presentationml.notesSlide+xml" PartName="/ppt/notesSlides/notesSlide373.xml"/>
  <Override ContentType="application/vnd.openxmlformats-officedocument.presentationml.notesSlide+xml" PartName="/ppt/notesSlides/notesSlide391.xml"/>
  <Override ContentType="application/vnd.openxmlformats-officedocument.presentationml.notesSlide+xml" PartName="/ppt/notesSlides/notesSlide118.xml"/>
  <Override ContentType="application/vnd.openxmlformats-officedocument.presentationml.notesSlide+xml" PartName="/ppt/notesSlides/notesSlide140.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341.xml"/>
  <Override ContentType="application/vnd.openxmlformats-officedocument.presentationml.notesSlide+xml" PartName="/ppt/notesSlides/notesSlide367.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190.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267.xml"/>
  <Override ContentType="application/vnd.openxmlformats-officedocument.presentationml.notesSlide+xml" PartName="/ppt/notesSlides/notesSlide49.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88.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409.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166.xml"/>
  <Override ContentType="application/vnd.openxmlformats-officedocument.presentationml.notesSlide+xml" PartName="/ppt/notesSlides/notesSlide220.xml"/>
  <Override ContentType="application/vnd.openxmlformats-officedocument.presentationml.notesSlide+xml" PartName="/ppt/notesSlides/notesSlide178.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8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402.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364.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379.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215.xml"/>
  <Override ContentType="application/vnd.openxmlformats-officedocument.presentationml.notesSlide+xml" PartName="/ppt/notesSlides/notesSlide401.xml"/>
  <Override ContentType="application/vnd.openxmlformats-officedocument.presentationml.notesSlide+xml" PartName="/ppt/notesSlides/notesSlide258.xml"/>
  <Override ContentType="application/vnd.openxmlformats-officedocument.presentationml.notesSlide+xml" PartName="/ppt/notesSlides/notesSlide292.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386.xml"/>
  <Override ContentType="application/vnd.openxmlformats-officedocument.presentationml.notesSlide+xml" PartName="/ppt/notesSlides/notesSlide122.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359.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200.xml"/>
  <Override ContentType="application/vnd.openxmlformats-officedocument.presentationml.notesSlide+xml" PartName="/ppt/notesSlides/notesSlide350.xml"/>
  <Override ContentType="application/vnd.openxmlformats-officedocument.presentationml.notesSlide+xml" PartName="/ppt/notesSlides/notesSlide393.xml"/>
  <Override ContentType="application/vnd.openxmlformats-officedocument.presentationml.notesSlide+xml" PartName="/ppt/notesSlides/notesSlide209.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365.xml"/>
  <Override ContentType="application/vnd.openxmlformats-officedocument.presentationml.notesSlide+xml" PartName="/ppt/notesSlides/notesSlide237.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59.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338.xml"/>
  <Override ContentType="application/vnd.openxmlformats-officedocument.presentationml.notesSlide+xml" PartName="/ppt/notesSlides/notesSlide362.xml"/>
  <Override ContentType="application/vnd.openxmlformats-officedocument.presentationml.notesSlide+xml" PartName="/ppt/notesSlides/notesSlide91.xml"/>
  <Override ContentType="application/vnd.openxmlformats-officedocument.presentationml.notesSlide+xml" PartName="/ppt/notesSlides/notesSlide176.xml"/>
  <Override ContentType="application/vnd.openxmlformats-officedocument.presentationml.notesSlide+xml" PartName="/ppt/notesSlides/notesSlide346.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13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77.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404.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385.xml"/>
  <Override ContentType="application/vnd.openxmlformats-officedocument.presentationml.notesSlide+xml" PartName="/ppt/notesSlides/notesSlide144.xml"/>
  <Override ContentType="application/vnd.openxmlformats-officedocument.presentationml.notesSlide+xml" PartName="/ppt/notesSlides/notesSlide114.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323.xml"/>
  <Override ContentType="application/vnd.openxmlformats-officedocument.presentationml.notesSlide+xml" PartName="/ppt/notesSlides/notesSlide370.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256.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152.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67.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251.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218.xml"/>
  <Override ContentType="application/vnd.openxmlformats-officedocument.presentationml.notesSlide+xml" PartName="/ppt/notesSlides/notesSlide130.xml"/>
  <Override ContentType="application/vnd.openxmlformats-officedocument.presentationml.notesSlide+xml" PartName="/ppt/notesSlides/notesSlide307.xml"/>
  <Override ContentType="application/vnd.openxmlformats-officedocument.presentationml.notesSlide+xml" PartName="/ppt/notesSlides/notesSlide378.xml"/>
  <Override ContentType="application/vnd.openxmlformats-officedocument.presentationml.notesSlide+xml" PartName="/ppt/notesSlides/notesSlide395.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403.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145.xml"/>
  <Override ContentType="application/vnd.openxmlformats-officedocument.presentationml.notesSlide+xml" PartName="/ppt/notesSlides/notesSlide83.xml"/>
  <Override ContentType="application/vnd.openxmlformats-officedocument.presentationml.notesSlide+xml" PartName="/ppt/notesSlides/notesSlide66.xml"/>
  <Override ContentType="application/vnd.openxmlformats-officedocument.presentationml.notesSlide+xml" PartName="/ppt/notesSlides/notesSlide3.xml"/>
  <Override ContentType="application/vnd.openxmlformats-officedocument.presentationml.notesSlide+xml" PartName="/ppt/notesSlides/notesSlide240.xml"/>
  <Override ContentType="application/vnd.openxmlformats-officedocument.presentationml.notesSlide+xml" PartName="/ppt/notesSlides/notesSlide283.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380.xml"/>
  <Override ContentType="application/vnd.openxmlformats-officedocument.presentationml.notesSlide+xml" PartName="/ppt/notesSlides/notesSlide328.xml"/>
  <Override ContentType="application/vnd.openxmlformats-officedocument.presentationml.notesSlide+xml" PartName="/ppt/notesSlides/notesSlide360.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399.xml"/>
  <Override ContentType="application/vnd.openxmlformats-officedocument.presentationml.notesSlide+xml" PartName="/ppt/notesSlides/notesSlide410.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26.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227.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375.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04.xml"/>
  <Override ContentType="application/vnd.openxmlformats-officedocument.presentationml.notesSlide+xml" PartName="/ppt/notesSlides/notesSlide396.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248.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381.xml"/>
  <Override ContentType="application/vnd.openxmlformats-officedocument.presentationml.notesSlide+xml" PartName="/ppt/notesSlides/notesSlide39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233.xml"/>
  <Override ContentType="application/vnd.openxmlformats-officedocument.presentationml.notesSlide+xml" PartName="/ppt/notesSlides/notesSlide327.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361.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406.xml"/>
  <Override ContentType="application/vnd.openxmlformats-officedocument.presentationml.notesSlide+xml" PartName="/ppt/notesSlides/notesSlide154.xml"/>
  <Override ContentType="application/vnd.openxmlformats-officedocument.presentationml.notesSlide+xml" PartName="/ppt/notesSlides/notesSlide2.xml"/>
  <Override ContentType="application/vnd.openxmlformats-officedocument.presentationml.notesSlide+xml" PartName="/ppt/notesSlides/notesSlide411.xml"/>
  <Override ContentType="application/vnd.openxmlformats-officedocument.presentationml.notesSlide+xml" PartName="/ppt/notesSlides/notesSlide260.xml"/>
  <Override ContentType="application/vnd.openxmlformats-officedocument.presentationml.notesSlide+xml" PartName="/ppt/notesSlides/notesSlide405.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132.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156.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66.xml"/>
  <Override ContentType="application/vnd.openxmlformats-officedocument.presentationml.slide+xml" PartName="/ppt/slides/slide229.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407.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40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4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310.xml"/>
  <Override ContentType="application/vnd.openxmlformats-officedocument.presentationml.slide+xml" PartName="/ppt/slides/slide366.xml"/>
  <Override ContentType="application/vnd.openxmlformats-officedocument.presentationml.slide+xml" PartName="/ppt/slides/slide396.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406.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47.xml"/>
  <Override ContentType="application/vnd.openxmlformats-officedocument.presentationml.slide+xml" PartName="/ppt/slides/slide236.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401.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365.xml"/>
  <Override ContentType="application/vnd.openxmlformats-officedocument.presentationml.slide+xml" PartName="/ppt/slides/slide28.xml"/>
  <Override ContentType="application/vnd.openxmlformats-officedocument.presentationml.slide+xml" PartName="/ppt/slides/slide382.xml"/>
  <Override ContentType="application/vnd.openxmlformats-officedocument.presentationml.slide+xml" PartName="/ppt/slides/slide397.xml"/>
  <Override ContentType="application/vnd.openxmlformats-officedocument.presentationml.slide+xml" PartName="/ppt/slides/slide200.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67.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174.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405.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344.xml"/>
  <Override ContentType="application/vnd.openxmlformats-officedocument.presentationml.slide+xml" PartName="/ppt/slides/slide38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75.xml"/>
  <Override ContentType="application/vnd.openxmlformats-officedocument.presentationml.slide+xml" PartName="/ppt/slides/slide332.xml"/>
  <Override ContentType="application/vnd.openxmlformats-officedocument.presentationml.slide+xml" PartName="/ppt/slides/slide251.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410.xml"/>
  <Override ContentType="application/vnd.openxmlformats-officedocument.presentationml.slide+xml" PartName="/ppt/slides/slide72.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3.xml"/>
  <Override ContentType="application/vnd.openxmlformats-officedocument.presentationml.slide+xml" PartName="/ppt/slides/slide402.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317.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368.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280.xml"/>
  <Override ContentType="application/vnd.openxmlformats-officedocument.presentationml.slide+xml" PartName="/ppt/slides/slide374.xml"/>
  <Override ContentType="application/vnd.openxmlformats-officedocument.presentationml.slide+xml" PartName="/ppt/slides/slide345.xml"/>
  <Override ContentType="application/vnd.openxmlformats-officedocument.presentationml.slide+xml" PartName="/ppt/slides/slide302.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388.xml"/>
  <Override ContentType="application/vnd.openxmlformats-officedocument.presentationml.slide+xml" PartName="/ppt/slides/slide124.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30.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389.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403.xml"/>
  <Override ContentType="application/vnd.openxmlformats-officedocument.presentationml.slide+xml" PartName="/ppt/slides/slide395.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5.xml"/>
  <Override ContentType="application/vnd.openxmlformats-officedocument.presentationml.slide+xml" PartName="/ppt/slides/slide369.xml"/>
  <Override ContentType="application/vnd.openxmlformats-officedocument.presentationml.slide+xml" PartName="/ppt/slides/slide393.xml"/>
  <Override ContentType="application/vnd.openxmlformats-officedocument.presentationml.slide+xml" PartName="/ppt/slides/slide377.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233.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411.xml"/>
  <Override ContentType="application/vnd.openxmlformats-officedocument.presentationml.slide+xml" PartName="/ppt/slides/slide314.xml"/>
  <Override ContentType="application/vnd.openxmlformats-officedocument.presentationml.slide+xml" PartName="/ppt/slides/slide338.xml"/>
  <Override ContentType="application/vnd.openxmlformats-officedocument.presentationml.slide+xml" PartName="/ppt/slides/slide168.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404.xml"/>
  <Override ContentType="application/vnd.openxmlformats-officedocument.presentationml.slide+xml" PartName="/ppt/slides/slide144.xml"/>
  <Override ContentType="application/vnd.openxmlformats-officedocument.presentationml.slide+xml" PartName="/ppt/slides/slide31.xml"/>
  <Override ContentType="application/vnd.openxmlformats-officedocument.presentationml.slide+xml" PartName="/ppt/slides/slide176.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353.xml"/>
  <Override ContentType="application/vnd.openxmlformats-officedocument.presentationml.slide+xml" PartName="/ppt/slides/slide201.xml"/>
  <Override ContentType="application/vnd.openxmlformats-officedocument.presentationml.slide+xml" PartName="/ppt/slides/slide287.xml"/>
  <Override ContentType="application/vnd.openxmlformats-officedocument.presentationml.slide+xml" PartName="/ppt/slides/slide376.xml"/>
  <Override ContentType="application/vnd.openxmlformats-officedocument.presentationml.slide+xml" PartName="/ppt/slides/slide95.xml"/>
  <Override ContentType="application/vnd.openxmlformats-officedocument.presentationml.slide+xml" PartName="/ppt/slides/slide386.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297.xml"/>
  <Override ContentType="application/vnd.openxmlformats-officedocument.presentationml.slide+xml" PartName="/ppt/slides/slide122.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361.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392.xml"/>
  <Override ContentType="application/vnd.openxmlformats-officedocument.presentationml.slide+xml" PartName="/ppt/slides/slide282.xml"/>
  <Override ContentType="application/vnd.openxmlformats-officedocument.presentationml.slide+xml" PartName="/ppt/slides/slide216.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43.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43.xml"/>
  <Override ContentType="application/vnd.openxmlformats-officedocument.presentationml.slide+xml" PartName="/ppt/slides/slide158.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25.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107.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391.xml"/>
  <Override ContentType="application/vnd.openxmlformats-officedocument.presentationml.slide+xml" PartName="/ppt/slides/slide328.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398.xml"/>
  <Override ContentType="application/vnd.openxmlformats-officedocument.presentationml.slide+xml" PartName="/ppt/slides/slide240.xml"/>
  <Override ContentType="application/vnd.openxmlformats-officedocument.presentationml.slide+xml" PartName="/ppt/slides/slide185.xml"/>
  <Override ContentType="application/vnd.openxmlformats-officedocument.presentationml.slide+xml" PartName="/ppt/slides/slide14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364.xml"/>
  <Override ContentType="application/vnd.openxmlformats-officedocument.presentationml.slide+xml" PartName="/ppt/slides/slide409.xml"/>
  <Override ContentType="application/vnd.openxmlformats-officedocument.presentationml.slide+xml" PartName="/ppt/slides/slide37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383.xml"/>
  <Override ContentType="application/vnd.openxmlformats-officedocument.presentationml.slide+xml" PartName="/ppt/slides/slide208.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307.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408.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149.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56.xml"/>
  <Override ContentType="application/vnd.openxmlformats-officedocument.presentationml.slide+xml" PartName="/ppt/slides/slide284.xml"/>
  <Override ContentType="application/vnd.openxmlformats-officedocument.presentationml.slide+xml" PartName="/ppt/slides/slide399.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390.xml"/>
  <Override ContentType="application/vnd.openxmlformats-officedocument.presentationml.slide+xml" PartName="/ppt/slides/slide81.xml"/>
  <Override ContentType="application/vnd.openxmlformats-officedocument.presentationml.slide+xml" PartName="/ppt/slides/slide329.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 id="599" r:id="rId350"/>
    <p:sldId id="600" r:id="rId351"/>
    <p:sldId id="601" r:id="rId352"/>
    <p:sldId id="602" r:id="rId353"/>
    <p:sldId id="603" r:id="rId354"/>
    <p:sldId id="604" r:id="rId355"/>
    <p:sldId id="605" r:id="rId356"/>
    <p:sldId id="606" r:id="rId357"/>
    <p:sldId id="607" r:id="rId358"/>
    <p:sldId id="608" r:id="rId359"/>
    <p:sldId id="609" r:id="rId360"/>
    <p:sldId id="610" r:id="rId361"/>
    <p:sldId id="611" r:id="rId362"/>
    <p:sldId id="612" r:id="rId363"/>
    <p:sldId id="613" r:id="rId364"/>
    <p:sldId id="614" r:id="rId365"/>
    <p:sldId id="615" r:id="rId366"/>
    <p:sldId id="616" r:id="rId367"/>
    <p:sldId id="617" r:id="rId368"/>
    <p:sldId id="618" r:id="rId369"/>
    <p:sldId id="619" r:id="rId370"/>
    <p:sldId id="620" r:id="rId371"/>
    <p:sldId id="621" r:id="rId372"/>
    <p:sldId id="622" r:id="rId373"/>
    <p:sldId id="623" r:id="rId374"/>
    <p:sldId id="624" r:id="rId375"/>
    <p:sldId id="625" r:id="rId376"/>
    <p:sldId id="626" r:id="rId377"/>
    <p:sldId id="627" r:id="rId378"/>
    <p:sldId id="628" r:id="rId379"/>
    <p:sldId id="629" r:id="rId380"/>
    <p:sldId id="630" r:id="rId381"/>
    <p:sldId id="631" r:id="rId382"/>
    <p:sldId id="632" r:id="rId383"/>
    <p:sldId id="633" r:id="rId384"/>
    <p:sldId id="634" r:id="rId385"/>
    <p:sldId id="635" r:id="rId386"/>
    <p:sldId id="636" r:id="rId387"/>
    <p:sldId id="637" r:id="rId388"/>
    <p:sldId id="638" r:id="rId389"/>
    <p:sldId id="639" r:id="rId390"/>
    <p:sldId id="640" r:id="rId391"/>
    <p:sldId id="641" r:id="rId392"/>
    <p:sldId id="642" r:id="rId393"/>
    <p:sldId id="643" r:id="rId394"/>
    <p:sldId id="644" r:id="rId395"/>
    <p:sldId id="645" r:id="rId396"/>
    <p:sldId id="646" r:id="rId397"/>
    <p:sldId id="647" r:id="rId398"/>
    <p:sldId id="648" r:id="rId399"/>
    <p:sldId id="649" r:id="rId400"/>
    <p:sldId id="650" r:id="rId401"/>
    <p:sldId id="651" r:id="rId402"/>
    <p:sldId id="652" r:id="rId403"/>
    <p:sldId id="653" r:id="rId404"/>
    <p:sldId id="654" r:id="rId405"/>
    <p:sldId id="655" r:id="rId406"/>
    <p:sldId id="656" r:id="rId407"/>
    <p:sldId id="657" r:id="rId408"/>
    <p:sldId id="658" r:id="rId409"/>
    <p:sldId id="659" r:id="rId410"/>
    <p:sldId id="660" r:id="rId411"/>
    <p:sldId id="661" r:id="rId412"/>
    <p:sldId id="662" r:id="rId413"/>
    <p:sldId id="663" r:id="rId414"/>
    <p:sldId id="664" r:id="rId415"/>
    <p:sldId id="665" r:id="rId416"/>
    <p:sldId id="666" r:id="rId417"/>
  </p:sldIdLst>
  <p:sldSz cy="6858000" cx="9144000"/>
  <p:notesSz cx="7010400" cy="92964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FED3DD56-362D-4B27-ACF5-128582AEEE4F}">
  <a:tblStyle styleId="{FED3DD56-362D-4B27-ACF5-128582AEEE4F}" styleName="Table_0">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8EFDEAB5-21BC-4FA3-B2BC-FD0B2C251C89}" styleName="Table_1">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EF8F7585-8BE3-4258-928A-28ED816887C5}" styleName="Table_2">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9A85C10A-6E77-4140-A2EF-FC5B4A39D249}" styleName="Table_3">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BC40D89B-B73F-4BEA-A43E-431E49A5EF59}" styleName="Table_4">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6BE27B94-305A-4BAC-8679-4193CAD53E19}" styleName="Table_5">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BBA7D5DB-EEAE-4459-85BE-0CEAF6725D12}" styleName="Table_6">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E1DBABC2-F87A-4845-B8AA-A29B11B131A3}" styleName="Table_7">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6510E9FB-D44C-4EA6-A66D-EEA8BEEBD90B}" styleName="Table_8">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93C4D081-CDCD-4424-B06D-200C977059B9}" styleName="Table_9">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87342235-ECB1-476E-A7E4-4B13E9E11FC9}" styleName="Table_10">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618DA95D-2336-4A3E-95A8-852B8846E2B7}" styleName="Table_11">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3CC79729-380F-4D1C-B206-413F5CB6C2F5}" styleName="Table_12">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898B395F-A6CA-4839-B1BF-DD3553D8078A}" styleName="Table_13">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2A678A0C-9C22-442D-B66F-2F714EE19C52}" styleName="Table_14">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CE2E8DFB-E5A0-45EC-9272-A170C3E9729C}" styleName="Table_15">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64279213-8783-43E2-ABA3-58D0DDE9ECD3}" styleName="Table_16">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E13F5794-0C9F-450C-8F9E-BD15D203298F}" styleName="Table_17">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0EEAB027-43E0-474F-B6E4-454B6799982F}" styleName="Table_18">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F0B22E1A-93EE-43C6-8471-02DCF6DF61B0}" styleName="Table_19">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6085EFA7-4F30-4E3E-B4F1-8D25B5EF5F1D}" styleName="Table_20">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00738D0F-3281-4296-88AD-C002583B994B}" styleName="Table_21">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7A10704F-33FC-4BCA-9FFF-1B735B0D63CE}" styleName="Table_22">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648A3C40-9516-42D7-9617-DF699DD20FA5}" styleName="Table_23">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D593E1A3-E5FD-4552-8114-85B34513DEF9}" styleName="Table_24">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BD1F1EA6-8E6D-4CA9-8676-3DC35D619F9D}" styleName="Table_25">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EAE47732-8CE1-435A-BCF0-B7F4F9F2F36F}" styleName="Table_26">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6AEA16DE-A994-4E78-9DC5-005DC100DF50}" styleName="Table_27">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F0DA80EC-05AF-4A24-9006-679C054B3160}" styleName="Table_28">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AF5C51D4-A109-4083-B699-DCCDFCE0A275}" styleName="Table_29">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D933E52B-32E2-42FE-929F-17B9FBF8B865}" styleName="Table_30">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C68F1608-31D9-4744-937E-60AEF8A681F1}" styleName="Table_31">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225CCA07-6277-4A7B-860C-142E688D72A9}" styleName="Table_32">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D931493A-45D7-4B02-98F0-F4DF5796C95C}" styleName="Table_33">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C0DB3C5B-B867-4ECF-93EE-91BA639A3F83}" styleName="Table_34">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D8F88AFC-EE04-4D39-9872-832D378A4221}" styleName="Table_35">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98AECB2E-3393-4003-A388-BD6EB82A7E16}" styleName="Table_36">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C759B808-AED0-4B45-993B-2E1286D72FCE}" styleName="Table_37">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DAD4C974-EBF4-41D2-84E0-034D0C897519}" styleName="Table_38">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1BA9EF13-CED6-431F-B1AC-99341EB861B1}" styleName="Table_39">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BA02B4D6-34B7-49BB-B26B-0112E597CEC9}" styleName="Table_40">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0BC1459F-CD44-4DA9-A02A-3A222E3D3BF5}" styleName="Table_41">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FFC22AF4-E258-4FD2-839E-9BF56411CC8F}" styleName="Table_42">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C7D51299-D1E1-4621-A0BB-0A6C7D2D1749}" styleName="Table_43">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F9E03195-929D-44F7-B7D1-7783DCE4B064}" styleName="Table_44">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A41842F0-BADE-4D52-9E57-89802B1BE7EA}" styleName="Table_45">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00B5EB21-101A-4E90-8E71-85AF4B0A52CD}" styleName="Table_46">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B66986EF-0DA9-4081-8715-C59484760E66}" styleName="Table_47">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202FC338-3921-4E84-AFBD-B5AB960CABAD}" styleName="Table_48">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AAF00367-B330-451E-9E69-BD899943625D}" styleName="Table_49">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24B21CA1-3F18-4DDC-A974-E94B9953CB6A}" styleName="Table_50">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4D0058CB-B2AE-4D07-9F4B-B1D94D73A94A}" styleName="Table_51">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3CA52D63-2677-407C-A6EB-7E19BF2DA03D}" styleName="Table_52">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219FD430-B455-42CB-88E7-226732D83989}" styleName="Table_53">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6ABF4542-9B36-4961-831A-0C4E286BE771}" styleName="Table_54">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441DE895-FE34-4BC2-B5CB-53DFD5BF6F74}" styleName="Table_55">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558FAB51-476C-47CB-A557-496D43CE97F5}" styleName="Table_56">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267C0A6A-352B-49E2-9465-8E43536B0F49}" styleName="Table_57">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BAC79398-7521-4333-8EFB-146FB4C367A5}" styleName="Table_58">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89709353-FD5C-4FA4-8832-3CFB8A5E7CEF}" styleName="Table_59">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BAD9B41B-7A53-441E-AD94-5AEB25B03E63}" styleName="Table_60">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97549167-7E4B-4448-AF02-45E6B6E81566}" styleName="Table_61">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471AD2B9-DFC6-446B-8791-D16085110CBE}" styleName="Table_62">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97C487A1-31CA-4E41-A254-570DF27C6A55}" styleName="Table_63">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4D4B2F40-6885-493A-B586-CD6448516648}" styleName="Table_64">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D"/>
          </a:solidFill>
        </a:fill>
      </a:tcStyle>
    </a:wholeTbl>
    <a:band1H>
      <a:tcStyle>
        <a:fill>
          <a:solidFill>
            <a:srgbClr val="CCCCD9"/>
          </a:solidFill>
        </a:fill>
      </a:tcStyle>
    </a:band1H>
    <a:band1V>
      <a:tcStyle>
        <a:fill>
          <a:solidFill>
            <a:srgbClr val="CCCCD9"/>
          </a:solidFill>
        </a:fill>
      </a:tcStyle>
    </a:band1V>
    <a:lastCol>
      <a:tcTxStyle b="on" i="off">
        <a:font>
          <a:latin typeface="Arial"/>
          <a:ea typeface="Arial"/>
          <a:cs typeface="Arial"/>
        </a:font>
        <a:schemeClr val="lt1"/>
      </a:tcTxStyle>
      <a:tcStyle>
        <a:fill>
          <a:solidFill>
            <a:schemeClr val="accent6"/>
          </a:solidFill>
        </a:fill>
      </a:tcStyle>
    </a:lastCol>
    <a:firstCol>
      <a:tcTxStyle b="on" i="off">
        <a:font>
          <a:latin typeface="Arial"/>
          <a:ea typeface="Arial"/>
          <a:cs typeface="Arial"/>
        </a:font>
        <a:schemeClr val="lt1"/>
      </a:tcTxStyle>
      <a:tcStyle>
        <a:fill>
          <a:solidFill>
            <a:schemeClr val="accent6"/>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6"/>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6"/>
          </a:solidFill>
        </a:fill>
      </a:tcStyle>
    </a:firstRow>
  </a:tblStyle>
  <a:tblStyle styleId="{BC6D01CF-A730-44C2-B2DC-CEBA777D3B76}" styleName="Table_65">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34B0D084-60C4-44D0-96E3-5533911B58A3}" styleName="Table_66">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C83BF948-BFF9-4405-8BB5-16949903924B}" styleName="Table_67">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77165418-B735-4221-A580-B55BF03FACAD}" styleName="Table_68">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D045A528-EE5F-4E80-B758-EA4C773F2D04}" styleName="Table_69">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7171C433-D9A7-4D52-B66A-3298727616F8}" styleName="Table_70">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BC1E482E-F2F1-49D3-82DB-4A80CCC177A3}" styleName="Table_71">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B59FEA5F-626C-4BA5-A1FA-5F505F005B03}" styleName="Table_72">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 styleId="{2E8BB1F3-0C5E-41BB-9095-6C640CD79203}" styleName="Table_73">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3F9FA"/>
          </a:solidFill>
        </a:fill>
      </a:tcStyle>
    </a:wholeTbl>
    <a:band1H>
      <a:tcStyle>
        <a:fill>
          <a:solidFill>
            <a:srgbClr val="E7F3F4"/>
          </a:solidFill>
        </a:fill>
      </a:tcStyle>
    </a:band1H>
    <a:band1V>
      <a:tcStyle>
        <a:fill>
          <a:solidFill>
            <a:srgbClr val="E7F3F4"/>
          </a:solidFill>
        </a:fill>
      </a:tcStyle>
    </a:band1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04351FD8-87C9-4F52-8B5C-DA43C642C69F}" styleName="Table_74">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7E7EF"/>
          </a:solidFill>
        </a:fill>
      </a:tcStyle>
    </a:wholeTbl>
    <a:band1H>
      <a:tcStyle>
        <a:fill>
          <a:solidFill>
            <a:srgbClr val="CCCCDD"/>
          </a:solidFill>
        </a:fill>
      </a:tcStyle>
    </a:band1H>
    <a:band1V>
      <a:tcStyle>
        <a:fill>
          <a:solidFill>
            <a:srgbClr val="CCCCDD"/>
          </a:solidFill>
        </a:fill>
      </a:tcStyle>
    </a:band1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accent2"/>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accent2"/>
          </a:solidFill>
        </a:fill>
      </a:tcStyle>
    </a:firstRow>
  </a:tblStyle>
</a:tblStyleLst>
</file>

<file path=ppt/_rels/presentation.xml.rels><?xml version="1.0" encoding="UTF-8" standalone="yes"?><Relationships xmlns="http://schemas.openxmlformats.org/package/2006/relationships"><Relationship Id="rId190" Type="http://schemas.openxmlformats.org/officeDocument/2006/relationships/slide" Target="slides/slide184.xml"/><Relationship Id="rId194" Type="http://schemas.openxmlformats.org/officeDocument/2006/relationships/slide" Target="slides/slide188.xml"/><Relationship Id="rId193" Type="http://schemas.openxmlformats.org/officeDocument/2006/relationships/slide" Target="slides/slide187.xml"/><Relationship Id="rId192" Type="http://schemas.openxmlformats.org/officeDocument/2006/relationships/slide" Target="slides/slide186.xml"/><Relationship Id="rId191" Type="http://schemas.openxmlformats.org/officeDocument/2006/relationships/slide" Target="slides/slide185.xml"/><Relationship Id="rId187" Type="http://schemas.openxmlformats.org/officeDocument/2006/relationships/slide" Target="slides/slide181.xml"/><Relationship Id="rId186" Type="http://schemas.openxmlformats.org/officeDocument/2006/relationships/slide" Target="slides/slide180.xml"/><Relationship Id="rId185" Type="http://schemas.openxmlformats.org/officeDocument/2006/relationships/slide" Target="slides/slide179.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183" Type="http://schemas.openxmlformats.org/officeDocument/2006/relationships/slide" Target="slides/slide177.xml"/><Relationship Id="rId182" Type="http://schemas.openxmlformats.org/officeDocument/2006/relationships/slide" Target="slides/slide176.xml"/><Relationship Id="rId181" Type="http://schemas.openxmlformats.org/officeDocument/2006/relationships/slide" Target="slides/slide175.xml"/><Relationship Id="rId180" Type="http://schemas.openxmlformats.org/officeDocument/2006/relationships/slide" Target="slides/slide174.xml"/><Relationship Id="rId176" Type="http://schemas.openxmlformats.org/officeDocument/2006/relationships/slide" Target="slides/slide170.xml"/><Relationship Id="rId297" Type="http://schemas.openxmlformats.org/officeDocument/2006/relationships/slide" Target="slides/slide291.xml"/><Relationship Id="rId175" Type="http://schemas.openxmlformats.org/officeDocument/2006/relationships/slide" Target="slides/slide169.xml"/><Relationship Id="rId296" Type="http://schemas.openxmlformats.org/officeDocument/2006/relationships/slide" Target="slides/slide290.xml"/><Relationship Id="rId174" Type="http://schemas.openxmlformats.org/officeDocument/2006/relationships/slide" Target="slides/slide168.xml"/><Relationship Id="rId295" Type="http://schemas.openxmlformats.org/officeDocument/2006/relationships/slide" Target="slides/slide289.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198" Type="http://schemas.openxmlformats.org/officeDocument/2006/relationships/slide" Target="slides/slide192.xml"/><Relationship Id="rId197" Type="http://schemas.openxmlformats.org/officeDocument/2006/relationships/slide" Target="slides/slide191.xml"/><Relationship Id="rId196" Type="http://schemas.openxmlformats.org/officeDocument/2006/relationships/slide" Target="slides/slide190.xml"/><Relationship Id="rId195" Type="http://schemas.openxmlformats.org/officeDocument/2006/relationships/slide" Target="slides/slide189.xml"/><Relationship Id="rId199" Type="http://schemas.openxmlformats.org/officeDocument/2006/relationships/slide" Target="slides/slide193.xml"/><Relationship Id="rId150" Type="http://schemas.openxmlformats.org/officeDocument/2006/relationships/slide" Target="slides/slide144.xml"/><Relationship Id="rId271" Type="http://schemas.openxmlformats.org/officeDocument/2006/relationships/slide" Target="slides/slide265.xml"/><Relationship Id="rId392" Type="http://schemas.openxmlformats.org/officeDocument/2006/relationships/slide" Target="slides/slide386.xml"/><Relationship Id="rId270" Type="http://schemas.openxmlformats.org/officeDocument/2006/relationships/slide" Target="slides/slide264.xml"/><Relationship Id="rId391" Type="http://schemas.openxmlformats.org/officeDocument/2006/relationships/slide" Target="slides/slide385.xml"/><Relationship Id="rId390" Type="http://schemas.openxmlformats.org/officeDocument/2006/relationships/slide" Target="slides/slide384.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385" Type="http://schemas.openxmlformats.org/officeDocument/2006/relationships/slide" Target="slides/slide379.xml"/><Relationship Id="rId142" Type="http://schemas.openxmlformats.org/officeDocument/2006/relationships/slide" Target="slides/slide136.xml"/><Relationship Id="rId263" Type="http://schemas.openxmlformats.org/officeDocument/2006/relationships/slide" Target="slides/slide257.xml"/><Relationship Id="rId384" Type="http://schemas.openxmlformats.org/officeDocument/2006/relationships/slide" Target="slides/slide378.xml"/><Relationship Id="rId141" Type="http://schemas.openxmlformats.org/officeDocument/2006/relationships/slide" Target="slides/slide135.xml"/><Relationship Id="rId262" Type="http://schemas.openxmlformats.org/officeDocument/2006/relationships/slide" Target="slides/slide256.xml"/><Relationship Id="rId383" Type="http://schemas.openxmlformats.org/officeDocument/2006/relationships/slide" Target="slides/slide377.xml"/><Relationship Id="rId140" Type="http://schemas.openxmlformats.org/officeDocument/2006/relationships/slide" Target="slides/slide134.xml"/><Relationship Id="rId261" Type="http://schemas.openxmlformats.org/officeDocument/2006/relationships/slide" Target="slides/slide255.xml"/><Relationship Id="rId382" Type="http://schemas.openxmlformats.org/officeDocument/2006/relationships/slide" Target="slides/slide376.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389" Type="http://schemas.openxmlformats.org/officeDocument/2006/relationships/slide" Target="slides/slide383.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388" Type="http://schemas.openxmlformats.org/officeDocument/2006/relationships/slide" Target="slides/slide382.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387" Type="http://schemas.openxmlformats.org/officeDocument/2006/relationships/slide" Target="slides/slide381.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386" Type="http://schemas.openxmlformats.org/officeDocument/2006/relationships/slide" Target="slides/slide380.xml"/><Relationship Id="rId260" Type="http://schemas.openxmlformats.org/officeDocument/2006/relationships/slide" Target="slides/slide254.xml"/><Relationship Id="rId381" Type="http://schemas.openxmlformats.org/officeDocument/2006/relationships/slide" Target="slides/slide375.xml"/><Relationship Id="rId380" Type="http://schemas.openxmlformats.org/officeDocument/2006/relationships/slide" Target="slides/slide37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379" Type="http://schemas.openxmlformats.org/officeDocument/2006/relationships/slide" Target="slides/slide373.xml"/><Relationship Id="rId132" Type="http://schemas.openxmlformats.org/officeDocument/2006/relationships/slide" Target="slides/slide126.xml"/><Relationship Id="rId253" Type="http://schemas.openxmlformats.org/officeDocument/2006/relationships/slide" Target="slides/slide247.xml"/><Relationship Id="rId374" Type="http://schemas.openxmlformats.org/officeDocument/2006/relationships/slide" Target="slides/slide368.xml"/><Relationship Id="rId131" Type="http://schemas.openxmlformats.org/officeDocument/2006/relationships/slide" Target="slides/slide125.xml"/><Relationship Id="rId252" Type="http://schemas.openxmlformats.org/officeDocument/2006/relationships/slide" Target="slides/slide246.xml"/><Relationship Id="rId373" Type="http://schemas.openxmlformats.org/officeDocument/2006/relationships/slide" Target="slides/slide367.xml"/><Relationship Id="rId130" Type="http://schemas.openxmlformats.org/officeDocument/2006/relationships/slide" Target="slides/slide124.xml"/><Relationship Id="rId251" Type="http://schemas.openxmlformats.org/officeDocument/2006/relationships/slide" Target="slides/slide245.xml"/><Relationship Id="rId372" Type="http://schemas.openxmlformats.org/officeDocument/2006/relationships/slide" Target="slides/slide366.xml"/><Relationship Id="rId250" Type="http://schemas.openxmlformats.org/officeDocument/2006/relationships/slide" Target="slides/slide244.xml"/><Relationship Id="rId371" Type="http://schemas.openxmlformats.org/officeDocument/2006/relationships/slide" Target="slides/slide365.xml"/><Relationship Id="rId136" Type="http://schemas.openxmlformats.org/officeDocument/2006/relationships/slide" Target="slides/slide130.xml"/><Relationship Id="rId257" Type="http://schemas.openxmlformats.org/officeDocument/2006/relationships/slide" Target="slides/slide251.xml"/><Relationship Id="rId378" Type="http://schemas.openxmlformats.org/officeDocument/2006/relationships/slide" Target="slides/slide372.xml"/><Relationship Id="rId135" Type="http://schemas.openxmlformats.org/officeDocument/2006/relationships/slide" Target="slides/slide129.xml"/><Relationship Id="rId256" Type="http://schemas.openxmlformats.org/officeDocument/2006/relationships/slide" Target="slides/slide250.xml"/><Relationship Id="rId377" Type="http://schemas.openxmlformats.org/officeDocument/2006/relationships/slide" Target="slides/slide371.xml"/><Relationship Id="rId134" Type="http://schemas.openxmlformats.org/officeDocument/2006/relationships/slide" Target="slides/slide128.xml"/><Relationship Id="rId255" Type="http://schemas.openxmlformats.org/officeDocument/2006/relationships/slide" Target="slides/slide249.xml"/><Relationship Id="rId376" Type="http://schemas.openxmlformats.org/officeDocument/2006/relationships/slide" Target="slides/slide370.xml"/><Relationship Id="rId133" Type="http://schemas.openxmlformats.org/officeDocument/2006/relationships/slide" Target="slides/slide127.xml"/><Relationship Id="rId254" Type="http://schemas.openxmlformats.org/officeDocument/2006/relationships/slide" Target="slides/slide248.xml"/><Relationship Id="rId375" Type="http://schemas.openxmlformats.org/officeDocument/2006/relationships/slide" Target="slides/slide369.xml"/><Relationship Id="rId172" Type="http://schemas.openxmlformats.org/officeDocument/2006/relationships/slide" Target="slides/slide166.xml"/><Relationship Id="rId293" Type="http://schemas.openxmlformats.org/officeDocument/2006/relationships/slide" Target="slides/slide287.xml"/><Relationship Id="rId171" Type="http://schemas.openxmlformats.org/officeDocument/2006/relationships/slide" Target="slides/slide165.xml"/><Relationship Id="rId292" Type="http://schemas.openxmlformats.org/officeDocument/2006/relationships/slide" Target="slides/slide286.xml"/><Relationship Id="rId170" Type="http://schemas.openxmlformats.org/officeDocument/2006/relationships/slide" Target="slides/slide164.xml"/><Relationship Id="rId291" Type="http://schemas.openxmlformats.org/officeDocument/2006/relationships/slide" Target="slides/slide285.xml"/><Relationship Id="rId290" Type="http://schemas.openxmlformats.org/officeDocument/2006/relationships/slide" Target="slides/slide284.xml"/><Relationship Id="rId165" Type="http://schemas.openxmlformats.org/officeDocument/2006/relationships/slide" Target="slides/slide159.xml"/><Relationship Id="rId286" Type="http://schemas.openxmlformats.org/officeDocument/2006/relationships/slide" Target="slides/slide280.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161" Type="http://schemas.openxmlformats.org/officeDocument/2006/relationships/slide" Target="slides/slide155.xml"/><Relationship Id="rId282" Type="http://schemas.openxmlformats.org/officeDocument/2006/relationships/slide" Target="slides/slide276.xml"/><Relationship Id="rId160" Type="http://schemas.openxmlformats.org/officeDocument/2006/relationships/slide" Target="slides/slide154.xml"/><Relationship Id="rId281" Type="http://schemas.openxmlformats.org/officeDocument/2006/relationships/slide" Target="slides/slide275.xml"/><Relationship Id="rId280" Type="http://schemas.openxmlformats.org/officeDocument/2006/relationships/slide" Target="slides/slide274.xml"/><Relationship Id="rId159" Type="http://schemas.openxmlformats.org/officeDocument/2006/relationships/slide" Target="slides/slide153.xml"/><Relationship Id="rId154" Type="http://schemas.openxmlformats.org/officeDocument/2006/relationships/slide" Target="slides/slide148.xml"/><Relationship Id="rId275" Type="http://schemas.openxmlformats.org/officeDocument/2006/relationships/slide" Target="slides/slide269.xml"/><Relationship Id="rId396" Type="http://schemas.openxmlformats.org/officeDocument/2006/relationships/slide" Target="slides/slide390.xml"/><Relationship Id="rId153" Type="http://schemas.openxmlformats.org/officeDocument/2006/relationships/slide" Target="slides/slide147.xml"/><Relationship Id="rId274" Type="http://schemas.openxmlformats.org/officeDocument/2006/relationships/slide" Target="slides/slide268.xml"/><Relationship Id="rId395" Type="http://schemas.openxmlformats.org/officeDocument/2006/relationships/slide" Target="slides/slide389.xml"/><Relationship Id="rId152" Type="http://schemas.openxmlformats.org/officeDocument/2006/relationships/slide" Target="slides/slide146.xml"/><Relationship Id="rId273" Type="http://schemas.openxmlformats.org/officeDocument/2006/relationships/slide" Target="slides/slide267.xml"/><Relationship Id="rId394" Type="http://schemas.openxmlformats.org/officeDocument/2006/relationships/slide" Target="slides/slide388.xml"/><Relationship Id="rId151" Type="http://schemas.openxmlformats.org/officeDocument/2006/relationships/slide" Target="slides/slide145.xml"/><Relationship Id="rId272" Type="http://schemas.openxmlformats.org/officeDocument/2006/relationships/slide" Target="slides/slide266.xml"/><Relationship Id="rId393" Type="http://schemas.openxmlformats.org/officeDocument/2006/relationships/slide" Target="slides/slide387.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399" Type="http://schemas.openxmlformats.org/officeDocument/2006/relationships/slide" Target="slides/slide393.xml"/><Relationship Id="rId156" Type="http://schemas.openxmlformats.org/officeDocument/2006/relationships/slide" Target="slides/slide150.xml"/><Relationship Id="rId277" Type="http://schemas.openxmlformats.org/officeDocument/2006/relationships/slide" Target="slides/slide271.xml"/><Relationship Id="rId398" Type="http://schemas.openxmlformats.org/officeDocument/2006/relationships/slide" Target="slides/slide392.xml"/><Relationship Id="rId155" Type="http://schemas.openxmlformats.org/officeDocument/2006/relationships/slide" Target="slides/slide149.xml"/><Relationship Id="rId276" Type="http://schemas.openxmlformats.org/officeDocument/2006/relationships/slide" Target="slides/slide270.xml"/><Relationship Id="rId397" Type="http://schemas.openxmlformats.org/officeDocument/2006/relationships/slide" Target="slides/slide391.xml"/><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409" Type="http://schemas.openxmlformats.org/officeDocument/2006/relationships/slide" Target="slides/slide403.xml"/><Relationship Id="rId404" Type="http://schemas.openxmlformats.org/officeDocument/2006/relationships/slide" Target="slides/slide398.xml"/><Relationship Id="rId403" Type="http://schemas.openxmlformats.org/officeDocument/2006/relationships/slide" Target="slides/slide397.xml"/><Relationship Id="rId402" Type="http://schemas.openxmlformats.org/officeDocument/2006/relationships/slide" Target="slides/slide396.xml"/><Relationship Id="rId401" Type="http://schemas.openxmlformats.org/officeDocument/2006/relationships/slide" Target="slides/slide395.xml"/><Relationship Id="rId408" Type="http://schemas.openxmlformats.org/officeDocument/2006/relationships/slide" Target="slides/slide402.xml"/><Relationship Id="rId407" Type="http://schemas.openxmlformats.org/officeDocument/2006/relationships/slide" Target="slides/slide401.xml"/><Relationship Id="rId406" Type="http://schemas.openxmlformats.org/officeDocument/2006/relationships/slide" Target="slides/slide400.xml"/><Relationship Id="rId405" Type="http://schemas.openxmlformats.org/officeDocument/2006/relationships/slide" Target="slides/slide399.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400" Type="http://schemas.openxmlformats.org/officeDocument/2006/relationships/slide" Target="slides/slide394.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340" Type="http://schemas.openxmlformats.org/officeDocument/2006/relationships/slide" Target="slides/slide334.xml"/><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217" Type="http://schemas.openxmlformats.org/officeDocument/2006/relationships/slide" Target="slides/slide211.xml"/><Relationship Id="rId338" Type="http://schemas.openxmlformats.org/officeDocument/2006/relationships/slide" Target="slides/slide332.xml"/><Relationship Id="rId216" Type="http://schemas.openxmlformats.org/officeDocument/2006/relationships/slide" Target="slides/slide210.xml"/><Relationship Id="rId337" Type="http://schemas.openxmlformats.org/officeDocument/2006/relationships/slide" Target="slides/slide331.xml"/><Relationship Id="rId215" Type="http://schemas.openxmlformats.org/officeDocument/2006/relationships/slide" Target="slides/slide209.xml"/><Relationship Id="rId336" Type="http://schemas.openxmlformats.org/officeDocument/2006/relationships/slide" Target="slides/slide330.xml"/><Relationship Id="rId214" Type="http://schemas.openxmlformats.org/officeDocument/2006/relationships/slide" Target="slides/slide208.xml"/><Relationship Id="rId335" Type="http://schemas.openxmlformats.org/officeDocument/2006/relationships/slide" Target="slides/slide329.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213" Type="http://schemas.openxmlformats.org/officeDocument/2006/relationships/slide" Target="slides/slide207.xml"/><Relationship Id="rId334" Type="http://schemas.openxmlformats.org/officeDocument/2006/relationships/slide" Target="slides/slide328.xml"/><Relationship Id="rId212" Type="http://schemas.openxmlformats.org/officeDocument/2006/relationships/slide" Target="slides/slide206.xml"/><Relationship Id="rId333" Type="http://schemas.openxmlformats.org/officeDocument/2006/relationships/slide" Target="slides/slide327.xml"/><Relationship Id="rId211" Type="http://schemas.openxmlformats.org/officeDocument/2006/relationships/slide" Target="slides/slide205.xml"/><Relationship Id="rId332" Type="http://schemas.openxmlformats.org/officeDocument/2006/relationships/slide" Target="slides/slide326.xml"/><Relationship Id="rId210" Type="http://schemas.openxmlformats.org/officeDocument/2006/relationships/slide" Target="slides/slide204.xml"/><Relationship Id="rId331" Type="http://schemas.openxmlformats.org/officeDocument/2006/relationships/slide" Target="slides/slide325.xml"/><Relationship Id="rId370" Type="http://schemas.openxmlformats.org/officeDocument/2006/relationships/slide" Target="slides/slide36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369" Type="http://schemas.openxmlformats.org/officeDocument/2006/relationships/slide" Target="slides/slide363.xml"/><Relationship Id="rId126" Type="http://schemas.openxmlformats.org/officeDocument/2006/relationships/slide" Target="slides/slide120.xml"/><Relationship Id="rId247" Type="http://schemas.openxmlformats.org/officeDocument/2006/relationships/slide" Target="slides/slide241.xml"/><Relationship Id="rId368" Type="http://schemas.openxmlformats.org/officeDocument/2006/relationships/slide" Target="slides/slide362.xml"/><Relationship Id="rId121" Type="http://schemas.openxmlformats.org/officeDocument/2006/relationships/slide" Target="slides/slide115.xml"/><Relationship Id="rId242" Type="http://schemas.openxmlformats.org/officeDocument/2006/relationships/slide" Target="slides/slide236.xml"/><Relationship Id="rId363" Type="http://schemas.openxmlformats.org/officeDocument/2006/relationships/slide" Target="slides/slide357.xml"/><Relationship Id="rId120" Type="http://schemas.openxmlformats.org/officeDocument/2006/relationships/slide" Target="slides/slide114.xml"/><Relationship Id="rId241" Type="http://schemas.openxmlformats.org/officeDocument/2006/relationships/slide" Target="slides/slide235.xml"/><Relationship Id="rId362" Type="http://schemas.openxmlformats.org/officeDocument/2006/relationships/slide" Target="slides/slide356.xml"/><Relationship Id="rId240" Type="http://schemas.openxmlformats.org/officeDocument/2006/relationships/slide" Target="slides/slide234.xml"/><Relationship Id="rId361" Type="http://schemas.openxmlformats.org/officeDocument/2006/relationships/slide" Target="slides/slide355.xml"/><Relationship Id="rId360" Type="http://schemas.openxmlformats.org/officeDocument/2006/relationships/slide" Target="slides/slide354.xml"/><Relationship Id="rId125" Type="http://schemas.openxmlformats.org/officeDocument/2006/relationships/slide" Target="slides/slide119.xml"/><Relationship Id="rId246" Type="http://schemas.openxmlformats.org/officeDocument/2006/relationships/slide" Target="slides/slide240.xml"/><Relationship Id="rId367" Type="http://schemas.openxmlformats.org/officeDocument/2006/relationships/slide" Target="slides/slide361.xml"/><Relationship Id="rId124" Type="http://schemas.openxmlformats.org/officeDocument/2006/relationships/slide" Target="slides/slide118.xml"/><Relationship Id="rId245" Type="http://schemas.openxmlformats.org/officeDocument/2006/relationships/slide" Target="slides/slide239.xml"/><Relationship Id="rId366" Type="http://schemas.openxmlformats.org/officeDocument/2006/relationships/slide" Target="slides/slide360.xml"/><Relationship Id="rId123" Type="http://schemas.openxmlformats.org/officeDocument/2006/relationships/slide" Target="slides/slide117.xml"/><Relationship Id="rId244" Type="http://schemas.openxmlformats.org/officeDocument/2006/relationships/slide" Target="slides/slide238.xml"/><Relationship Id="rId365" Type="http://schemas.openxmlformats.org/officeDocument/2006/relationships/slide" Target="slides/slide359.xml"/><Relationship Id="rId122" Type="http://schemas.openxmlformats.org/officeDocument/2006/relationships/slide" Target="slides/slide116.xml"/><Relationship Id="rId243" Type="http://schemas.openxmlformats.org/officeDocument/2006/relationships/slide" Target="slides/slide237.xml"/><Relationship Id="rId364" Type="http://schemas.openxmlformats.org/officeDocument/2006/relationships/slide" Target="slides/slide358.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359" Type="http://schemas.openxmlformats.org/officeDocument/2006/relationships/slide" Target="slides/slide353.xml"/><Relationship Id="rId116" Type="http://schemas.openxmlformats.org/officeDocument/2006/relationships/slide" Target="slides/slide110.xml"/><Relationship Id="rId237" Type="http://schemas.openxmlformats.org/officeDocument/2006/relationships/slide" Target="slides/slide231.xml"/><Relationship Id="rId358" Type="http://schemas.openxmlformats.org/officeDocument/2006/relationships/slide" Target="slides/slide352.xml"/><Relationship Id="rId115" Type="http://schemas.openxmlformats.org/officeDocument/2006/relationships/slide" Target="slides/slide109.xml"/><Relationship Id="rId236" Type="http://schemas.openxmlformats.org/officeDocument/2006/relationships/slide" Target="slides/slide230.xml"/><Relationship Id="rId357" Type="http://schemas.openxmlformats.org/officeDocument/2006/relationships/slide" Target="slides/slide351.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slide" Target="slides/slide346.xml"/><Relationship Id="rId230" Type="http://schemas.openxmlformats.org/officeDocument/2006/relationships/slide" Target="slides/slide224.xml"/><Relationship Id="rId351" Type="http://schemas.openxmlformats.org/officeDocument/2006/relationships/slide" Target="slides/slide345.xml"/><Relationship Id="rId350" Type="http://schemas.openxmlformats.org/officeDocument/2006/relationships/slide" Target="slides/slide344.xml"/><Relationship Id="rId114" Type="http://schemas.openxmlformats.org/officeDocument/2006/relationships/slide" Target="slides/slide108.xml"/><Relationship Id="rId235" Type="http://schemas.openxmlformats.org/officeDocument/2006/relationships/slide" Target="slides/slide229.xml"/><Relationship Id="rId356" Type="http://schemas.openxmlformats.org/officeDocument/2006/relationships/slide" Target="slides/slide350.xml"/><Relationship Id="rId113" Type="http://schemas.openxmlformats.org/officeDocument/2006/relationships/slide" Target="slides/slide107.xml"/><Relationship Id="rId234" Type="http://schemas.openxmlformats.org/officeDocument/2006/relationships/slide" Target="slides/slide228.xml"/><Relationship Id="rId355" Type="http://schemas.openxmlformats.org/officeDocument/2006/relationships/slide" Target="slides/slide349.xml"/><Relationship Id="rId112" Type="http://schemas.openxmlformats.org/officeDocument/2006/relationships/slide" Target="slides/slide106.xml"/><Relationship Id="rId233" Type="http://schemas.openxmlformats.org/officeDocument/2006/relationships/slide" Target="slides/slide227.xml"/><Relationship Id="rId354" Type="http://schemas.openxmlformats.org/officeDocument/2006/relationships/slide" Target="slides/slide348.xml"/><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slide" Target="slides/slide347.xml"/><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415" Type="http://schemas.openxmlformats.org/officeDocument/2006/relationships/slide" Target="slides/slide409.xml"/><Relationship Id="rId414" Type="http://schemas.openxmlformats.org/officeDocument/2006/relationships/slide" Target="slides/slide408.xml"/><Relationship Id="rId413" Type="http://schemas.openxmlformats.org/officeDocument/2006/relationships/slide" Target="slides/slide407.xml"/><Relationship Id="rId412" Type="http://schemas.openxmlformats.org/officeDocument/2006/relationships/slide" Target="slides/slide406.xml"/><Relationship Id="rId417" Type="http://schemas.openxmlformats.org/officeDocument/2006/relationships/slide" Target="slides/slide411.xml"/><Relationship Id="rId416" Type="http://schemas.openxmlformats.org/officeDocument/2006/relationships/slide" Target="slides/slide410.xml"/><Relationship Id="rId411" Type="http://schemas.openxmlformats.org/officeDocument/2006/relationships/slide" Target="slides/slide405.xml"/><Relationship Id="rId410" Type="http://schemas.openxmlformats.org/officeDocument/2006/relationships/slide" Target="slides/slide404.xml"/><Relationship Id="rId206" Type="http://schemas.openxmlformats.org/officeDocument/2006/relationships/slide" Target="slides/slide200.xml"/><Relationship Id="rId327" Type="http://schemas.openxmlformats.org/officeDocument/2006/relationships/slide" Target="slides/slide321.xml"/><Relationship Id="rId205" Type="http://schemas.openxmlformats.org/officeDocument/2006/relationships/slide" Target="slides/slide199.xml"/><Relationship Id="rId326" Type="http://schemas.openxmlformats.org/officeDocument/2006/relationships/slide" Target="slides/slide320.xml"/><Relationship Id="rId204" Type="http://schemas.openxmlformats.org/officeDocument/2006/relationships/slide" Target="slides/slide198.xml"/><Relationship Id="rId325" Type="http://schemas.openxmlformats.org/officeDocument/2006/relationships/slide" Target="slides/slide319.xml"/><Relationship Id="rId203" Type="http://schemas.openxmlformats.org/officeDocument/2006/relationships/slide" Target="slides/slide197.xml"/><Relationship Id="rId324" Type="http://schemas.openxmlformats.org/officeDocument/2006/relationships/slide" Target="slides/slide318.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202" Type="http://schemas.openxmlformats.org/officeDocument/2006/relationships/slide" Target="slides/slide196.xml"/><Relationship Id="rId323" Type="http://schemas.openxmlformats.org/officeDocument/2006/relationships/slide" Target="slides/slide317.xml"/><Relationship Id="rId201" Type="http://schemas.openxmlformats.org/officeDocument/2006/relationships/slide" Target="slides/slide195.xml"/><Relationship Id="rId322" Type="http://schemas.openxmlformats.org/officeDocument/2006/relationships/slide" Target="slides/slide316.xml"/><Relationship Id="rId200" Type="http://schemas.openxmlformats.org/officeDocument/2006/relationships/slide" Target="slides/slide194.xml"/><Relationship Id="rId321" Type="http://schemas.openxmlformats.org/officeDocument/2006/relationships/slide" Target="slides/slide315.xml"/><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 name="Shape 1"/>
        <p:cNvGrpSpPr/>
        <p:nvPr/>
      </p:nvGrpSpPr>
      <p:grpSpPr>
        <a:xfrm>
          <a:off x="0" y="0"/>
          <a:ext cx="0" cy="0"/>
          <a:chOff x="0" y="0"/>
          <a:chExt cx="0" cy="0"/>
        </a:xfrm>
      </p:grpSpPr>
      <p:sp>
        <p:nvSpPr>
          <p:cNvPr id="2" name="Shape 2"/>
          <p:cNvSpPr txBox="1"/>
          <p:nvPr>
            <p:ph idx="2" type="hdr"/>
          </p:nvPr>
        </p:nvSpPr>
        <p:spPr>
          <a:xfrm>
            <a:off x="0" y="0"/>
            <a:ext cx="3038475" cy="463550"/>
          </a:xfrm>
          <a:prstGeom prst="rect">
            <a:avLst/>
          </a:prstGeom>
          <a:noFill/>
          <a:ln>
            <a:noFill/>
          </a:ln>
        </p:spPr>
        <p:txBody>
          <a:bodyPr anchorCtr="0" anchor="t" bIns="91425" lIns="91425" rIns="91425" tIns="91425"/>
          <a:lstStyle>
            <a:lvl1pPr indent="0" marL="0" marR="0" rtl="0" algn="l">
              <a:spcBef>
                <a:spcPts val="0"/>
              </a:spcBef>
              <a:spcAft>
                <a:spcPts val="0"/>
              </a:spcAft>
              <a:defRPr b="0" baseline="0" i="0" sz="13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3" name="Shape 3"/>
          <p:cNvSpPr txBox="1"/>
          <p:nvPr>
            <p:ph idx="10" type="dt"/>
          </p:nvPr>
        </p:nvSpPr>
        <p:spPr>
          <a:xfrm>
            <a:off x="3970337" y="0"/>
            <a:ext cx="3038475" cy="463550"/>
          </a:xfrm>
          <a:prstGeom prst="rect">
            <a:avLst/>
          </a:prstGeom>
          <a:noFill/>
          <a:ln>
            <a:noFill/>
          </a:ln>
        </p:spPr>
        <p:txBody>
          <a:bodyPr anchorCtr="0" anchor="t" bIns="91425" lIns="91425" rIns="91425" tIns="91425"/>
          <a:lstStyle>
            <a:lvl1pPr indent="0" marL="0" marR="0" rtl="0" algn="r">
              <a:spcBef>
                <a:spcPts val="0"/>
              </a:spcBef>
              <a:spcAft>
                <a:spcPts val="0"/>
              </a:spcAft>
              <a:defRPr b="0" baseline="0" i="0" sz="13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4" name="Shape 4"/>
          <p:cNvSpPr/>
          <p:nvPr>
            <p:ph idx="3"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 name="Shape 5"/>
          <p:cNvSpPr txBox="1"/>
          <p:nvPr>
            <p:ph idx="1" type="body"/>
          </p:nvPr>
        </p:nvSpPr>
        <p:spPr>
          <a:xfrm>
            <a:off x="701675" y="4416425"/>
            <a:ext cx="5607049" cy="4183063"/>
          </a:xfrm>
          <a:prstGeom prst="rect">
            <a:avLst/>
          </a:prstGeom>
          <a:noFill/>
          <a:ln>
            <a:noFill/>
          </a:ln>
        </p:spPr>
        <p:txBody>
          <a:bodyPr anchorCtr="0" anchor="t" bIns="91425" lIns="91425" rIns="91425" tIns="91425"/>
          <a:lstStyle>
            <a:lvl1pPr indent="0" marL="0" marR="0" rtl="0" algn="l">
              <a:spcBef>
                <a:spcPts val="360"/>
              </a:spcBef>
              <a:spcAft>
                <a:spcPts val="0"/>
              </a:spcAft>
              <a:defRPr b="0" baseline="0" i="0" sz="1200" u="none" cap="none" strike="noStrike">
                <a:solidFill>
                  <a:schemeClr val="dk1"/>
                </a:solidFill>
                <a:latin typeface="Arial"/>
                <a:ea typeface="Arial"/>
                <a:cs typeface="Arial"/>
                <a:sym typeface="Arial"/>
              </a:defRPr>
            </a:lvl1pPr>
            <a:lvl2pPr indent="0" marL="457200" marR="0" rtl="0" algn="l">
              <a:spcBef>
                <a:spcPts val="360"/>
              </a:spcBef>
              <a:spcAft>
                <a:spcPts val="0"/>
              </a:spcAft>
              <a:defRPr b="0" baseline="0" i="0" sz="1200" u="none" cap="none" strike="noStrike">
                <a:solidFill>
                  <a:schemeClr val="dk1"/>
                </a:solidFill>
                <a:latin typeface="Arial"/>
                <a:ea typeface="Arial"/>
                <a:cs typeface="Arial"/>
                <a:sym typeface="Arial"/>
              </a:defRPr>
            </a:lvl2pPr>
            <a:lvl3pPr indent="0" marL="914400" marR="0" rtl="0" algn="l">
              <a:spcBef>
                <a:spcPts val="360"/>
              </a:spcBef>
              <a:spcAft>
                <a:spcPts val="0"/>
              </a:spcAft>
              <a:defRPr b="0" baseline="0" i="0" sz="1200" u="none" cap="none" strike="noStrike">
                <a:solidFill>
                  <a:schemeClr val="dk1"/>
                </a:solidFill>
                <a:latin typeface="Arial"/>
                <a:ea typeface="Arial"/>
                <a:cs typeface="Arial"/>
                <a:sym typeface="Arial"/>
              </a:defRPr>
            </a:lvl3pPr>
            <a:lvl4pPr indent="0" marL="1371600" marR="0" rtl="0" algn="l">
              <a:spcBef>
                <a:spcPts val="360"/>
              </a:spcBef>
              <a:spcAft>
                <a:spcPts val="0"/>
              </a:spcAft>
              <a:defRPr b="0" baseline="0" i="0" sz="1200" u="none" cap="none" strike="noStrike">
                <a:solidFill>
                  <a:schemeClr val="dk1"/>
                </a:solidFill>
                <a:latin typeface="Arial"/>
                <a:ea typeface="Arial"/>
                <a:cs typeface="Arial"/>
                <a:sym typeface="Arial"/>
              </a:defRPr>
            </a:lvl4pPr>
            <a:lvl5pPr indent="0" marL="1828800" marR="0" rtl="0" algn="l">
              <a:spcBef>
                <a:spcPts val="360"/>
              </a:spcBef>
              <a:spcAft>
                <a:spcPts val="0"/>
              </a:spcAft>
              <a:defRPr b="0" baseline="0" i="0" sz="1200" u="none" cap="none" strike="noStrike">
                <a:solidFill>
                  <a:schemeClr val="dk1"/>
                </a:solidFill>
                <a:latin typeface="Arial"/>
                <a:ea typeface="Arial"/>
                <a:cs typeface="Arial"/>
                <a:sym typeface="Arial"/>
              </a:defRPr>
            </a:lvl5pPr>
            <a:lvl6pPr indent="0" marL="2286000" marR="0" rtl="0" algn="l">
              <a:spcBef>
                <a:spcPts val="0"/>
              </a:spcBef>
              <a:defRPr b="0" baseline="0" i="0" sz="1200" u="none" cap="none" strike="noStrike">
                <a:solidFill>
                  <a:schemeClr val="dk1"/>
                </a:solidFill>
                <a:latin typeface="Calibri"/>
                <a:ea typeface="Calibri"/>
                <a:cs typeface="Calibri"/>
                <a:sym typeface="Calibri"/>
              </a:defRPr>
            </a:lvl6pPr>
            <a:lvl7pPr indent="0" marL="2743200" marR="0" rtl="0" algn="l">
              <a:spcBef>
                <a:spcPts val="0"/>
              </a:spcBef>
              <a:defRPr b="0" baseline="0" i="0" sz="1200" u="none" cap="none" strike="noStrike">
                <a:solidFill>
                  <a:schemeClr val="dk1"/>
                </a:solidFill>
                <a:latin typeface="Calibri"/>
                <a:ea typeface="Calibri"/>
                <a:cs typeface="Calibri"/>
                <a:sym typeface="Calibri"/>
              </a:defRPr>
            </a:lvl7pPr>
            <a:lvl8pPr indent="0" marL="3200400" marR="0" rtl="0" algn="l">
              <a:spcBef>
                <a:spcPts val="0"/>
              </a:spcBef>
              <a:defRPr b="0" baseline="0" i="0" sz="1200" u="none" cap="none" strike="noStrike">
                <a:solidFill>
                  <a:schemeClr val="dk1"/>
                </a:solidFill>
                <a:latin typeface="Calibri"/>
                <a:ea typeface="Calibri"/>
                <a:cs typeface="Calibri"/>
                <a:sym typeface="Calibri"/>
              </a:defRPr>
            </a:lvl8pPr>
            <a:lvl9pPr indent="0" marL="3657600" marR="0" rtl="0" algn="l">
              <a:spcBef>
                <a:spcPts val="0"/>
              </a:spcBef>
              <a:defRPr b="0" baseline="0" i="0" sz="1200" u="none" cap="none" strike="noStrike">
                <a:solidFill>
                  <a:schemeClr val="dk1"/>
                </a:solidFill>
                <a:latin typeface="Calibri"/>
                <a:ea typeface="Calibri"/>
                <a:cs typeface="Calibri"/>
                <a:sym typeface="Calibri"/>
              </a:defRPr>
            </a:lvl9pPr>
          </a:lstStyle>
          <a:p/>
        </p:txBody>
      </p:sp>
      <p:sp>
        <p:nvSpPr>
          <p:cNvPr id="6" name="Shape 6"/>
          <p:cNvSpPr txBox="1"/>
          <p:nvPr>
            <p:ph idx="11" type="ftr"/>
          </p:nvPr>
        </p:nvSpPr>
        <p:spPr>
          <a:xfrm>
            <a:off x="0" y="8831263"/>
            <a:ext cx="3038475" cy="463550"/>
          </a:xfrm>
          <a:prstGeom prst="rect">
            <a:avLst/>
          </a:prstGeom>
          <a:noFill/>
          <a:ln>
            <a:noFill/>
          </a:ln>
        </p:spPr>
        <p:txBody>
          <a:bodyPr anchorCtr="0" anchor="b" bIns="91425" lIns="91425" rIns="91425" tIns="91425"/>
          <a:lstStyle>
            <a:lvl1pPr indent="0" marL="0" marR="0" rtl="0" algn="l">
              <a:spcBef>
                <a:spcPts val="0"/>
              </a:spcBef>
              <a:spcAft>
                <a:spcPts val="0"/>
              </a:spcAft>
              <a:defRPr b="0" baseline="0" i="0" sz="13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7" name="Shape 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
        <p:nvSpPr>
          <p:cNvPr id="97" name="Shape 97"/>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98" name="Shape 9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37" name="Shape 23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38" name="Shape 23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4" name="Shape 1204"/>
        <p:cNvGrpSpPr/>
        <p:nvPr/>
      </p:nvGrpSpPr>
      <p:grpSpPr>
        <a:xfrm>
          <a:off x="0" y="0"/>
          <a:ext cx="0" cy="0"/>
          <a:chOff x="0" y="0"/>
          <a:chExt cx="0" cy="0"/>
        </a:xfrm>
      </p:grpSpPr>
      <p:sp>
        <p:nvSpPr>
          <p:cNvPr id="1205" name="Shape 120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06" name="Shape 120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207" name="Shape 120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6" name="Shape 1216"/>
        <p:cNvGrpSpPr/>
        <p:nvPr/>
      </p:nvGrpSpPr>
      <p:grpSpPr>
        <a:xfrm>
          <a:off x="0" y="0"/>
          <a:ext cx="0" cy="0"/>
          <a:chOff x="0" y="0"/>
          <a:chExt cx="0" cy="0"/>
        </a:xfrm>
      </p:grpSpPr>
      <p:sp>
        <p:nvSpPr>
          <p:cNvPr id="1217" name="Shape 121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18" name="Shape 121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219" name="Shape 121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5" name="Shape 1225"/>
        <p:cNvGrpSpPr/>
        <p:nvPr/>
      </p:nvGrpSpPr>
      <p:grpSpPr>
        <a:xfrm>
          <a:off x="0" y="0"/>
          <a:ext cx="0" cy="0"/>
          <a:chOff x="0" y="0"/>
          <a:chExt cx="0" cy="0"/>
        </a:xfrm>
      </p:grpSpPr>
      <p:sp>
        <p:nvSpPr>
          <p:cNvPr id="1226" name="Shape 122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27" name="Shape 122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228" name="Shape 122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3" name="Shape 1233"/>
        <p:cNvGrpSpPr/>
        <p:nvPr/>
      </p:nvGrpSpPr>
      <p:grpSpPr>
        <a:xfrm>
          <a:off x="0" y="0"/>
          <a:ext cx="0" cy="0"/>
          <a:chOff x="0" y="0"/>
          <a:chExt cx="0" cy="0"/>
        </a:xfrm>
      </p:grpSpPr>
      <p:sp>
        <p:nvSpPr>
          <p:cNvPr id="1234" name="Shape 123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35" name="Shape 123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236" name="Shape 123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2" name="Shape 1242"/>
        <p:cNvGrpSpPr/>
        <p:nvPr/>
      </p:nvGrpSpPr>
      <p:grpSpPr>
        <a:xfrm>
          <a:off x="0" y="0"/>
          <a:ext cx="0" cy="0"/>
          <a:chOff x="0" y="0"/>
          <a:chExt cx="0" cy="0"/>
        </a:xfrm>
      </p:grpSpPr>
      <p:sp>
        <p:nvSpPr>
          <p:cNvPr id="1243" name="Shape 124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44" name="Shape 124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285750" lvl="1" marL="285750" marR="0" rtl="0" algn="l">
              <a:lnSpc>
                <a:spcPct val="100000"/>
              </a:lnSpc>
              <a:spcBef>
                <a:spcPts val="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Provides a breakdown of revenue including Receivables, Collections, Credits, Advances and Write-Offs</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Comment from R7 - R7 will focus be on the revenue</a:t>
            </a:r>
          </a:p>
        </p:txBody>
      </p:sp>
      <p:sp>
        <p:nvSpPr>
          <p:cNvPr id="1245" name="Shape 124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1" name="Shape 1251"/>
        <p:cNvGrpSpPr/>
        <p:nvPr/>
      </p:nvGrpSpPr>
      <p:grpSpPr>
        <a:xfrm>
          <a:off x="0" y="0"/>
          <a:ext cx="0" cy="0"/>
          <a:chOff x="0" y="0"/>
          <a:chExt cx="0" cy="0"/>
        </a:xfrm>
      </p:grpSpPr>
      <p:sp>
        <p:nvSpPr>
          <p:cNvPr id="1252" name="Shape 125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53" name="Shape 125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254" name="Shape 125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0" name="Shape 1260"/>
        <p:cNvGrpSpPr/>
        <p:nvPr/>
      </p:nvGrpSpPr>
      <p:grpSpPr>
        <a:xfrm>
          <a:off x="0" y="0"/>
          <a:ext cx="0" cy="0"/>
          <a:chOff x="0" y="0"/>
          <a:chExt cx="0" cy="0"/>
        </a:xfrm>
      </p:grpSpPr>
      <p:sp>
        <p:nvSpPr>
          <p:cNvPr id="1261" name="Shape 126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62" name="Shape 126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As we move through the slides, we will discuss how each action updates the Agreement entity/query</a:t>
            </a:r>
          </a:p>
        </p:txBody>
      </p:sp>
      <p:sp>
        <p:nvSpPr>
          <p:cNvPr id="1263" name="Shape 126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1" name="Shape 1271"/>
        <p:cNvGrpSpPr/>
        <p:nvPr/>
      </p:nvGrpSpPr>
      <p:grpSpPr>
        <a:xfrm>
          <a:off x="0" y="0"/>
          <a:ext cx="0" cy="0"/>
          <a:chOff x="0" y="0"/>
          <a:chExt cx="0" cy="0"/>
        </a:xfrm>
      </p:grpSpPr>
      <p:sp>
        <p:nvSpPr>
          <p:cNvPr id="1272" name="Shape 127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73" name="Shape 127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274" name="Shape 127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1" name="Shape 1281"/>
        <p:cNvGrpSpPr/>
        <p:nvPr/>
      </p:nvGrpSpPr>
      <p:grpSpPr>
        <a:xfrm>
          <a:off x="0" y="0"/>
          <a:ext cx="0" cy="0"/>
          <a:chOff x="0" y="0"/>
          <a:chExt cx="0" cy="0"/>
        </a:xfrm>
      </p:grpSpPr>
      <p:sp>
        <p:nvSpPr>
          <p:cNvPr id="1282" name="Shape 128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83" name="Shape 128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284" name="Shape 128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5" name="Shape 1295"/>
        <p:cNvGrpSpPr/>
        <p:nvPr/>
      </p:nvGrpSpPr>
      <p:grpSpPr>
        <a:xfrm>
          <a:off x="0" y="0"/>
          <a:ext cx="0" cy="0"/>
          <a:chOff x="0" y="0"/>
          <a:chExt cx="0" cy="0"/>
        </a:xfrm>
      </p:grpSpPr>
      <p:sp>
        <p:nvSpPr>
          <p:cNvPr id="1296" name="Shape 129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97" name="Shape 129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298" name="Shape 129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46" name="Shape 24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47" name="Shape 24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9" name="Shape 1309"/>
        <p:cNvGrpSpPr/>
        <p:nvPr/>
      </p:nvGrpSpPr>
      <p:grpSpPr>
        <a:xfrm>
          <a:off x="0" y="0"/>
          <a:ext cx="0" cy="0"/>
          <a:chOff x="0" y="0"/>
          <a:chExt cx="0" cy="0"/>
        </a:xfrm>
      </p:grpSpPr>
      <p:sp>
        <p:nvSpPr>
          <p:cNvPr id="1310" name="Shape 131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311" name="Shape 131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312" name="Shape 131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5" name="Shape 1325"/>
        <p:cNvGrpSpPr/>
        <p:nvPr/>
      </p:nvGrpSpPr>
      <p:grpSpPr>
        <a:xfrm>
          <a:off x="0" y="0"/>
          <a:ext cx="0" cy="0"/>
          <a:chOff x="0" y="0"/>
          <a:chExt cx="0" cy="0"/>
        </a:xfrm>
      </p:grpSpPr>
      <p:sp>
        <p:nvSpPr>
          <p:cNvPr id="1326" name="Shape 132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327" name="Shape 132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Font typeface="Arial"/>
              <a:buNone/>
            </a:pPr>
            <a:r>
              <a:t/>
            </a:r>
            <a:endParaRPr b="0" baseline="0" i="0" sz="1200" u="none" cap="none" strike="noStrike">
              <a:solidFill>
                <a:schemeClr val="dk1"/>
              </a:solidFill>
              <a:latin typeface="Arial"/>
              <a:ea typeface="Arial"/>
              <a:cs typeface="Arial"/>
              <a:sym typeface="Arial"/>
            </a:endParaRPr>
          </a:p>
        </p:txBody>
      </p:sp>
      <p:sp>
        <p:nvSpPr>
          <p:cNvPr id="1328" name="Shape 132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9" name="Shape 1339"/>
        <p:cNvGrpSpPr/>
        <p:nvPr/>
      </p:nvGrpSpPr>
      <p:grpSpPr>
        <a:xfrm>
          <a:off x="0" y="0"/>
          <a:ext cx="0" cy="0"/>
          <a:chOff x="0" y="0"/>
          <a:chExt cx="0" cy="0"/>
        </a:xfrm>
      </p:grpSpPr>
      <p:sp>
        <p:nvSpPr>
          <p:cNvPr id="1340" name="Shape 134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341" name="Shape 134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Font typeface="Arial"/>
              <a:buNone/>
            </a:pPr>
            <a:r>
              <a:t/>
            </a:r>
            <a:endParaRPr b="0" baseline="0" i="0" sz="1200" u="none" cap="none" strike="noStrike">
              <a:solidFill>
                <a:schemeClr val="dk1"/>
              </a:solidFill>
              <a:latin typeface="Arial"/>
              <a:ea typeface="Arial"/>
              <a:cs typeface="Arial"/>
              <a:sym typeface="Arial"/>
            </a:endParaRPr>
          </a:p>
        </p:txBody>
      </p:sp>
      <p:sp>
        <p:nvSpPr>
          <p:cNvPr id="1342" name="Shape 134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1" name="Shape 1351"/>
        <p:cNvGrpSpPr/>
        <p:nvPr/>
      </p:nvGrpSpPr>
      <p:grpSpPr>
        <a:xfrm>
          <a:off x="0" y="0"/>
          <a:ext cx="0" cy="0"/>
          <a:chOff x="0" y="0"/>
          <a:chExt cx="0" cy="0"/>
        </a:xfrm>
      </p:grpSpPr>
      <p:sp>
        <p:nvSpPr>
          <p:cNvPr id="1352" name="Shape 135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353" name="Shape 135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354" name="Shape 135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2" name="Shape 1362"/>
        <p:cNvGrpSpPr/>
        <p:nvPr/>
      </p:nvGrpSpPr>
      <p:grpSpPr>
        <a:xfrm>
          <a:off x="0" y="0"/>
          <a:ext cx="0" cy="0"/>
          <a:chOff x="0" y="0"/>
          <a:chExt cx="0" cy="0"/>
        </a:xfrm>
      </p:grpSpPr>
      <p:sp>
        <p:nvSpPr>
          <p:cNvPr id="1363" name="Shape 136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364" name="Shape 136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Fill in required fields marked with astrix, click Browse. Pop up window comes up. choose file, click open. When finished, click Upload</a:t>
            </a:r>
          </a:p>
        </p:txBody>
      </p:sp>
      <p:sp>
        <p:nvSpPr>
          <p:cNvPr id="1365" name="Shape 136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1" name="Shape 1371"/>
        <p:cNvGrpSpPr/>
        <p:nvPr/>
      </p:nvGrpSpPr>
      <p:grpSpPr>
        <a:xfrm>
          <a:off x="0" y="0"/>
          <a:ext cx="0" cy="0"/>
          <a:chOff x="0" y="0"/>
          <a:chExt cx="0" cy="0"/>
        </a:xfrm>
      </p:grpSpPr>
      <p:sp>
        <p:nvSpPr>
          <p:cNvPr id="1372" name="Shape 137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373" name="Shape 137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374" name="Shape 137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9" name="Shape 1379"/>
        <p:cNvGrpSpPr/>
        <p:nvPr/>
      </p:nvGrpSpPr>
      <p:grpSpPr>
        <a:xfrm>
          <a:off x="0" y="0"/>
          <a:ext cx="0" cy="0"/>
          <a:chOff x="0" y="0"/>
          <a:chExt cx="0" cy="0"/>
        </a:xfrm>
      </p:grpSpPr>
      <p:sp>
        <p:nvSpPr>
          <p:cNvPr id="1380" name="Shape 138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381" name="Shape 138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382" name="Shape 138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9" name="Shape 1389"/>
        <p:cNvGrpSpPr/>
        <p:nvPr/>
      </p:nvGrpSpPr>
      <p:grpSpPr>
        <a:xfrm>
          <a:off x="0" y="0"/>
          <a:ext cx="0" cy="0"/>
          <a:chOff x="0" y="0"/>
          <a:chExt cx="0" cy="0"/>
        </a:xfrm>
      </p:grpSpPr>
      <p:sp>
        <p:nvSpPr>
          <p:cNvPr id="1390" name="Shape 1390"/>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1391" name="Shape 1391"/>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6" name="Shape 1396"/>
        <p:cNvGrpSpPr/>
        <p:nvPr/>
      </p:nvGrpSpPr>
      <p:grpSpPr>
        <a:xfrm>
          <a:off x="0" y="0"/>
          <a:ext cx="0" cy="0"/>
          <a:chOff x="0" y="0"/>
          <a:chExt cx="0" cy="0"/>
        </a:xfrm>
      </p:grpSpPr>
      <p:sp>
        <p:nvSpPr>
          <p:cNvPr id="1397" name="Shape 139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398" name="Shape 139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399" name="Shape 139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6" name="Shape 1406"/>
        <p:cNvGrpSpPr/>
        <p:nvPr/>
      </p:nvGrpSpPr>
      <p:grpSpPr>
        <a:xfrm>
          <a:off x="0" y="0"/>
          <a:ext cx="0" cy="0"/>
          <a:chOff x="0" y="0"/>
          <a:chExt cx="0" cy="0"/>
        </a:xfrm>
      </p:grpSpPr>
      <p:sp>
        <p:nvSpPr>
          <p:cNvPr id="1407" name="Shape 140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408" name="Shape 140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Later in the presentation, we will show how all of these key concepts apply to the various P3 business lines for each of the regions.</a:t>
            </a:r>
          </a:p>
        </p:txBody>
      </p:sp>
      <p:sp>
        <p:nvSpPr>
          <p:cNvPr id="1409" name="Shape 140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54" name="Shape 25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55" name="Shape 25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4" name="Shape 1444"/>
        <p:cNvGrpSpPr/>
        <p:nvPr/>
      </p:nvGrpSpPr>
      <p:grpSpPr>
        <a:xfrm>
          <a:off x="0" y="0"/>
          <a:ext cx="0" cy="0"/>
          <a:chOff x="0" y="0"/>
          <a:chExt cx="0" cy="0"/>
        </a:xfrm>
      </p:grpSpPr>
      <p:sp>
        <p:nvSpPr>
          <p:cNvPr id="1445" name="Shape 144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446" name="Shape 144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447" name="Shape 144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2" name="Shape 1452"/>
        <p:cNvGrpSpPr/>
        <p:nvPr/>
      </p:nvGrpSpPr>
      <p:grpSpPr>
        <a:xfrm>
          <a:off x="0" y="0"/>
          <a:ext cx="0" cy="0"/>
          <a:chOff x="0" y="0"/>
          <a:chExt cx="0" cy="0"/>
        </a:xfrm>
      </p:grpSpPr>
      <p:sp>
        <p:nvSpPr>
          <p:cNvPr id="1453" name="Shape 145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454" name="Shape 145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455" name="Shape 145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1" name="Shape 1461"/>
        <p:cNvGrpSpPr/>
        <p:nvPr/>
      </p:nvGrpSpPr>
      <p:grpSpPr>
        <a:xfrm>
          <a:off x="0" y="0"/>
          <a:ext cx="0" cy="0"/>
          <a:chOff x="0" y="0"/>
          <a:chExt cx="0" cy="0"/>
        </a:xfrm>
      </p:grpSpPr>
      <p:sp>
        <p:nvSpPr>
          <p:cNvPr id="1462" name="Shape 146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463" name="Shape 146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464" name="Shape 146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3" name="Shape 1473"/>
        <p:cNvGrpSpPr/>
        <p:nvPr/>
      </p:nvGrpSpPr>
      <p:grpSpPr>
        <a:xfrm>
          <a:off x="0" y="0"/>
          <a:ext cx="0" cy="0"/>
          <a:chOff x="0" y="0"/>
          <a:chExt cx="0" cy="0"/>
        </a:xfrm>
      </p:grpSpPr>
      <p:sp>
        <p:nvSpPr>
          <p:cNvPr id="1474" name="Shape 147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475" name="Shape 147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476" name="Shape 147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2" name="Shape 1482"/>
        <p:cNvGrpSpPr/>
        <p:nvPr/>
      </p:nvGrpSpPr>
      <p:grpSpPr>
        <a:xfrm>
          <a:off x="0" y="0"/>
          <a:ext cx="0" cy="0"/>
          <a:chOff x="0" y="0"/>
          <a:chExt cx="0" cy="0"/>
        </a:xfrm>
      </p:grpSpPr>
      <p:sp>
        <p:nvSpPr>
          <p:cNvPr id="1483" name="Shape 148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484" name="Shape 148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485" name="Shape 148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4" name="Shape 1494"/>
        <p:cNvGrpSpPr/>
        <p:nvPr/>
      </p:nvGrpSpPr>
      <p:grpSpPr>
        <a:xfrm>
          <a:off x="0" y="0"/>
          <a:ext cx="0" cy="0"/>
          <a:chOff x="0" y="0"/>
          <a:chExt cx="0" cy="0"/>
        </a:xfrm>
      </p:grpSpPr>
      <p:sp>
        <p:nvSpPr>
          <p:cNvPr id="1495" name="Shape 149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496" name="Shape 149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497" name="Shape 149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2" name="Shape 1512"/>
        <p:cNvGrpSpPr/>
        <p:nvPr/>
      </p:nvGrpSpPr>
      <p:grpSpPr>
        <a:xfrm>
          <a:off x="0" y="0"/>
          <a:ext cx="0" cy="0"/>
          <a:chOff x="0" y="0"/>
          <a:chExt cx="0" cy="0"/>
        </a:xfrm>
      </p:grpSpPr>
      <p:sp>
        <p:nvSpPr>
          <p:cNvPr id="1513" name="Shape 151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514" name="Shape 151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515" name="Shape 151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4" name="Shape 1524"/>
        <p:cNvGrpSpPr/>
        <p:nvPr/>
      </p:nvGrpSpPr>
      <p:grpSpPr>
        <a:xfrm>
          <a:off x="0" y="0"/>
          <a:ext cx="0" cy="0"/>
          <a:chOff x="0" y="0"/>
          <a:chExt cx="0" cy="0"/>
        </a:xfrm>
      </p:grpSpPr>
      <p:sp>
        <p:nvSpPr>
          <p:cNvPr id="1525" name="Shape 152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526" name="Shape 152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SzPct val="25000"/>
              <a:buFont typeface="Arial"/>
              <a:buNone/>
            </a:pPr>
            <a:r>
              <a:rPr b="0" baseline="0" i="0" lang="en-US" sz="1200" u="none" cap="none" strike="noStrike">
                <a:solidFill>
                  <a:schemeClr val="dk1"/>
                </a:solidFill>
                <a:latin typeface="Arial"/>
                <a:ea typeface="Arial"/>
                <a:cs typeface="Arial"/>
                <a:sym typeface="Arial"/>
              </a:rPr>
              <a:t>Agreement was created for $1,200.  Before work could begin, the customer is required to send in advance.</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527" name="Shape 152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8" name="Shape 1538"/>
        <p:cNvGrpSpPr/>
        <p:nvPr/>
      </p:nvGrpSpPr>
      <p:grpSpPr>
        <a:xfrm>
          <a:off x="0" y="0"/>
          <a:ext cx="0" cy="0"/>
          <a:chOff x="0" y="0"/>
          <a:chExt cx="0" cy="0"/>
        </a:xfrm>
      </p:grpSpPr>
      <p:sp>
        <p:nvSpPr>
          <p:cNvPr id="1539" name="Shape 153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540" name="Shape 154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SzPct val="25000"/>
              <a:buFont typeface="Arial"/>
              <a:buNone/>
            </a:pPr>
            <a:r>
              <a:rPr b="0" baseline="0" i="0" lang="en-US" sz="1200" u="none" cap="none" strike="noStrike">
                <a:solidFill>
                  <a:schemeClr val="dk1"/>
                </a:solidFill>
                <a:latin typeface="Arial"/>
                <a:ea typeface="Arial"/>
                <a:cs typeface="Arial"/>
                <a:sym typeface="Arial"/>
              </a:rPr>
              <a:t>Agreement was created for $1,200.  Before work could begin, the customer was required to send in advance, which they did for $600.</a:t>
            </a:r>
          </a:p>
        </p:txBody>
      </p:sp>
      <p:sp>
        <p:nvSpPr>
          <p:cNvPr id="1541" name="Shape 154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8" name="Shape 1548"/>
        <p:cNvGrpSpPr/>
        <p:nvPr/>
      </p:nvGrpSpPr>
      <p:grpSpPr>
        <a:xfrm>
          <a:off x="0" y="0"/>
          <a:ext cx="0" cy="0"/>
          <a:chOff x="0" y="0"/>
          <a:chExt cx="0" cy="0"/>
        </a:xfrm>
      </p:grpSpPr>
      <p:sp>
        <p:nvSpPr>
          <p:cNvPr id="1549" name="Shape 154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1550" name="Shape 155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551" name="Shape 155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64" name="Shape 26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65" name="Shape 26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9" name="Shape 1559"/>
        <p:cNvGrpSpPr/>
        <p:nvPr/>
      </p:nvGrpSpPr>
      <p:grpSpPr>
        <a:xfrm>
          <a:off x="0" y="0"/>
          <a:ext cx="0" cy="0"/>
          <a:chOff x="0" y="0"/>
          <a:chExt cx="0" cy="0"/>
        </a:xfrm>
      </p:grpSpPr>
      <p:sp>
        <p:nvSpPr>
          <p:cNvPr id="1560" name="Shape 156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1561" name="Shape 156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562" name="Shape 156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5" name="Shape 1575"/>
        <p:cNvGrpSpPr/>
        <p:nvPr/>
      </p:nvGrpSpPr>
      <p:grpSpPr>
        <a:xfrm>
          <a:off x="0" y="0"/>
          <a:ext cx="0" cy="0"/>
          <a:chOff x="0" y="0"/>
          <a:chExt cx="0" cy="0"/>
        </a:xfrm>
      </p:grpSpPr>
      <p:sp>
        <p:nvSpPr>
          <p:cNvPr id="1576" name="Shape 157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1577" name="Shape 157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Discuss search parameters: </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All parameters highlighted in red are fields that are unique to the Collections Query (not on the Form/Doc Query)</a:t>
            </a:r>
          </a:p>
        </p:txBody>
      </p:sp>
      <p:sp>
        <p:nvSpPr>
          <p:cNvPr id="1578" name="Shape 157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5" name="Shape 1585"/>
        <p:cNvGrpSpPr/>
        <p:nvPr/>
      </p:nvGrpSpPr>
      <p:grpSpPr>
        <a:xfrm>
          <a:off x="0" y="0"/>
          <a:ext cx="0" cy="0"/>
          <a:chOff x="0" y="0"/>
          <a:chExt cx="0" cy="0"/>
        </a:xfrm>
      </p:grpSpPr>
      <p:sp>
        <p:nvSpPr>
          <p:cNvPr id="1586" name="Shape 158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1587" name="Shape 158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Discuss additional criteria and vendor search (i.e. Reference document information, External System ID, Vendor Code etc.)</a:t>
            </a:r>
          </a:p>
          <a:p>
            <a:pPr indent="0" lvl="0" marL="0" marR="0" rtl="0" algn="l">
              <a:lnSpc>
                <a:spcPct val="100000"/>
              </a:lnSpc>
              <a:spcBef>
                <a:spcPts val="360"/>
              </a:spcBef>
              <a:spcAft>
                <a:spcPts val="0"/>
              </a:spcAft>
              <a:buClr>
                <a:schemeClr val="dk1"/>
              </a:buClr>
              <a:buSzPct val="25000"/>
              <a:buFont typeface="Arial"/>
              <a:buNone/>
            </a:pPr>
            <a:r>
              <a:rPr b="0" baseline="0" i="0" lang="en-US" sz="1200" u="none" cap="none" strike="noStrike">
                <a:solidFill>
                  <a:schemeClr val="dk1"/>
                </a:solidFill>
                <a:latin typeface="Arial"/>
                <a:ea typeface="Arial"/>
                <a:cs typeface="Arial"/>
                <a:sym typeface="Arial"/>
              </a:rPr>
              <a:t>Applied to billing Criteria: Users can search for applied or unapplied collections with this. </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Bill Type: IPAC or Standard</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588" name="Shape 158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5" name="Shape 1595"/>
        <p:cNvGrpSpPr/>
        <p:nvPr/>
      </p:nvGrpSpPr>
      <p:grpSpPr>
        <a:xfrm>
          <a:off x="0" y="0"/>
          <a:ext cx="0" cy="0"/>
          <a:chOff x="0" y="0"/>
          <a:chExt cx="0" cy="0"/>
        </a:xfrm>
      </p:grpSpPr>
      <p:sp>
        <p:nvSpPr>
          <p:cNvPr id="1596" name="Shape 159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1597" name="Shape 159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Discuss user defined fields and accounting dimensions search criteria</a:t>
            </a:r>
          </a:p>
        </p:txBody>
      </p:sp>
      <p:sp>
        <p:nvSpPr>
          <p:cNvPr id="1598" name="Shape 159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3" name="Shape 1613"/>
        <p:cNvGrpSpPr/>
        <p:nvPr/>
      </p:nvGrpSpPr>
      <p:grpSpPr>
        <a:xfrm>
          <a:off x="0" y="0"/>
          <a:ext cx="0" cy="0"/>
          <a:chOff x="0" y="0"/>
          <a:chExt cx="0" cy="0"/>
        </a:xfrm>
      </p:grpSpPr>
      <p:sp>
        <p:nvSpPr>
          <p:cNvPr id="1614" name="Shape 161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1615" name="Shape 161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Through the collections query, users can not only view Cash Receipt documents, but also the Billing documents they are referenced too. To open the reference, select the record and click the Reference button.</a:t>
            </a:r>
          </a:p>
        </p:txBody>
      </p:sp>
      <p:sp>
        <p:nvSpPr>
          <p:cNvPr id="1616" name="Shape 161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1" name="Shape 1631"/>
        <p:cNvGrpSpPr/>
        <p:nvPr/>
      </p:nvGrpSpPr>
      <p:grpSpPr>
        <a:xfrm>
          <a:off x="0" y="0"/>
          <a:ext cx="0" cy="0"/>
          <a:chOff x="0" y="0"/>
          <a:chExt cx="0" cy="0"/>
        </a:xfrm>
      </p:grpSpPr>
      <p:sp>
        <p:nvSpPr>
          <p:cNvPr id="1632" name="Shape 163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1633" name="Shape 163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634" name="Shape 163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3" name="Shape 1663"/>
        <p:cNvGrpSpPr/>
        <p:nvPr/>
      </p:nvGrpSpPr>
      <p:grpSpPr>
        <a:xfrm>
          <a:off x="0" y="0"/>
          <a:ext cx="0" cy="0"/>
          <a:chOff x="0" y="0"/>
          <a:chExt cx="0" cy="0"/>
        </a:xfrm>
      </p:grpSpPr>
      <p:sp>
        <p:nvSpPr>
          <p:cNvPr id="1664" name="Shape 166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1665" name="Shape 166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Box 1: In the Form/Doc select query, an amount range can be entered but it’s not line specific like on the Collections Query.</a:t>
            </a:r>
          </a:p>
        </p:txBody>
      </p:sp>
      <p:sp>
        <p:nvSpPr>
          <p:cNvPr id="1666" name="Shape 166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4" name="Shape 1674"/>
        <p:cNvGrpSpPr/>
        <p:nvPr/>
      </p:nvGrpSpPr>
      <p:grpSpPr>
        <a:xfrm>
          <a:off x="0" y="0"/>
          <a:ext cx="0" cy="0"/>
          <a:chOff x="0" y="0"/>
          <a:chExt cx="0" cy="0"/>
        </a:xfrm>
      </p:grpSpPr>
      <p:sp>
        <p:nvSpPr>
          <p:cNvPr id="1675" name="Shape 167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1676" name="Shape 167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Box 1: In the Form/Doc select query, an amount range can be entered but it’s not line specific like on the Collections Query.</a:t>
            </a:r>
          </a:p>
        </p:txBody>
      </p:sp>
      <p:sp>
        <p:nvSpPr>
          <p:cNvPr id="1677" name="Shape 167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3" name="Shape 1683"/>
        <p:cNvGrpSpPr/>
        <p:nvPr/>
      </p:nvGrpSpPr>
      <p:grpSpPr>
        <a:xfrm>
          <a:off x="0" y="0"/>
          <a:ext cx="0" cy="0"/>
          <a:chOff x="0" y="0"/>
          <a:chExt cx="0" cy="0"/>
        </a:xfrm>
      </p:grpSpPr>
      <p:sp>
        <p:nvSpPr>
          <p:cNvPr id="1684" name="Shape 168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685" name="Shape 168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686" name="Shape 168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1" name="Shape 1691"/>
        <p:cNvGrpSpPr/>
        <p:nvPr/>
      </p:nvGrpSpPr>
      <p:grpSpPr>
        <a:xfrm>
          <a:off x="0" y="0"/>
          <a:ext cx="0" cy="0"/>
          <a:chOff x="0" y="0"/>
          <a:chExt cx="0" cy="0"/>
        </a:xfrm>
      </p:grpSpPr>
      <p:sp>
        <p:nvSpPr>
          <p:cNvPr id="1692" name="Shape 169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693" name="Shape 169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694" name="Shape 169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73" name="Shape 27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74" name="Shape 27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1" name="Shape 1701"/>
        <p:cNvGrpSpPr/>
        <p:nvPr/>
      </p:nvGrpSpPr>
      <p:grpSpPr>
        <a:xfrm>
          <a:off x="0" y="0"/>
          <a:ext cx="0" cy="0"/>
          <a:chOff x="0" y="0"/>
          <a:chExt cx="0" cy="0"/>
        </a:xfrm>
      </p:grpSpPr>
      <p:sp>
        <p:nvSpPr>
          <p:cNvPr id="1702" name="Shape 170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703" name="Shape 170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704" name="Shape 170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0" name="Shape 1710"/>
        <p:cNvGrpSpPr/>
        <p:nvPr/>
      </p:nvGrpSpPr>
      <p:grpSpPr>
        <a:xfrm>
          <a:off x="0" y="0"/>
          <a:ext cx="0" cy="0"/>
          <a:chOff x="0" y="0"/>
          <a:chExt cx="0" cy="0"/>
        </a:xfrm>
      </p:grpSpPr>
      <p:sp>
        <p:nvSpPr>
          <p:cNvPr id="1711" name="Shape 171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712" name="Shape 171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713" name="Shape 171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0" name="Shape 1720"/>
        <p:cNvGrpSpPr/>
        <p:nvPr/>
      </p:nvGrpSpPr>
      <p:grpSpPr>
        <a:xfrm>
          <a:off x="0" y="0"/>
          <a:ext cx="0" cy="0"/>
          <a:chOff x="0" y="0"/>
          <a:chExt cx="0" cy="0"/>
        </a:xfrm>
      </p:grpSpPr>
      <p:sp>
        <p:nvSpPr>
          <p:cNvPr id="1721" name="Shape 172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722" name="Shape 172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723" name="Shape 172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5" name="Shape 1735"/>
        <p:cNvGrpSpPr/>
        <p:nvPr/>
      </p:nvGrpSpPr>
      <p:grpSpPr>
        <a:xfrm>
          <a:off x="0" y="0"/>
          <a:ext cx="0" cy="0"/>
          <a:chOff x="0" y="0"/>
          <a:chExt cx="0" cy="0"/>
        </a:xfrm>
      </p:grpSpPr>
      <p:sp>
        <p:nvSpPr>
          <p:cNvPr id="1736" name="Shape 173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737" name="Shape 173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738" name="Shape 173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0" name="Shape 1750"/>
        <p:cNvGrpSpPr/>
        <p:nvPr/>
      </p:nvGrpSpPr>
      <p:grpSpPr>
        <a:xfrm>
          <a:off x="0" y="0"/>
          <a:ext cx="0" cy="0"/>
          <a:chOff x="0" y="0"/>
          <a:chExt cx="0" cy="0"/>
        </a:xfrm>
      </p:grpSpPr>
      <p:sp>
        <p:nvSpPr>
          <p:cNvPr id="1751" name="Shape 175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752" name="Shape 175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SzPct val="25000"/>
              <a:buFont typeface="Arial"/>
              <a:buNone/>
            </a:pPr>
            <a:r>
              <a:rPr b="0" baseline="0" i="0" lang="en-US" sz="1200" u="none" cap="none" strike="noStrike">
                <a:solidFill>
                  <a:schemeClr val="dk1"/>
                </a:solidFill>
                <a:latin typeface="Arial"/>
                <a:ea typeface="Arial"/>
                <a:cs typeface="Arial"/>
                <a:sym typeface="Arial"/>
              </a:rPr>
              <a:t>Agreement was created for $3,500.  Spending (order &amp; receipt) occurred against the Agreement for $1,500.   </a:t>
            </a:r>
          </a:p>
        </p:txBody>
      </p:sp>
      <p:sp>
        <p:nvSpPr>
          <p:cNvPr id="1753" name="Shape 175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8" name="Shape 1758"/>
        <p:cNvGrpSpPr/>
        <p:nvPr/>
      </p:nvGrpSpPr>
      <p:grpSpPr>
        <a:xfrm>
          <a:off x="0" y="0"/>
          <a:ext cx="0" cy="0"/>
          <a:chOff x="0" y="0"/>
          <a:chExt cx="0" cy="0"/>
        </a:xfrm>
      </p:grpSpPr>
      <p:sp>
        <p:nvSpPr>
          <p:cNvPr id="1759" name="Shape 175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760" name="Shape 176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761" name="Shape 176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7" name="Shape 1767"/>
        <p:cNvGrpSpPr/>
        <p:nvPr/>
      </p:nvGrpSpPr>
      <p:grpSpPr>
        <a:xfrm>
          <a:off x="0" y="0"/>
          <a:ext cx="0" cy="0"/>
          <a:chOff x="0" y="0"/>
          <a:chExt cx="0" cy="0"/>
        </a:xfrm>
      </p:grpSpPr>
      <p:sp>
        <p:nvSpPr>
          <p:cNvPr id="1768" name="Shape 176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769" name="Shape 176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770" name="Shape 177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6" name="Shape 1776"/>
        <p:cNvGrpSpPr/>
        <p:nvPr/>
      </p:nvGrpSpPr>
      <p:grpSpPr>
        <a:xfrm>
          <a:off x="0" y="0"/>
          <a:ext cx="0" cy="0"/>
          <a:chOff x="0" y="0"/>
          <a:chExt cx="0" cy="0"/>
        </a:xfrm>
      </p:grpSpPr>
      <p:sp>
        <p:nvSpPr>
          <p:cNvPr id="1777" name="Shape 177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778" name="Shape 177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779" name="Shape 177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9" name="Shape 1789"/>
        <p:cNvGrpSpPr/>
        <p:nvPr/>
      </p:nvGrpSpPr>
      <p:grpSpPr>
        <a:xfrm>
          <a:off x="0" y="0"/>
          <a:ext cx="0" cy="0"/>
          <a:chOff x="0" y="0"/>
          <a:chExt cx="0" cy="0"/>
        </a:xfrm>
      </p:grpSpPr>
      <p:sp>
        <p:nvSpPr>
          <p:cNvPr id="1790" name="Shape 179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791" name="Shape 179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792" name="Shape 179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1" name="Shape 1801"/>
        <p:cNvGrpSpPr/>
        <p:nvPr/>
      </p:nvGrpSpPr>
      <p:grpSpPr>
        <a:xfrm>
          <a:off x="0" y="0"/>
          <a:ext cx="0" cy="0"/>
          <a:chOff x="0" y="0"/>
          <a:chExt cx="0" cy="0"/>
        </a:xfrm>
      </p:grpSpPr>
      <p:sp>
        <p:nvSpPr>
          <p:cNvPr id="1802" name="Shape 180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803" name="Shape 180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804" name="Shape 180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86" name="Shape 28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87" name="Shape 28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7" name="Shape 1817"/>
        <p:cNvGrpSpPr/>
        <p:nvPr/>
      </p:nvGrpSpPr>
      <p:grpSpPr>
        <a:xfrm>
          <a:off x="0" y="0"/>
          <a:ext cx="0" cy="0"/>
          <a:chOff x="0" y="0"/>
          <a:chExt cx="0" cy="0"/>
        </a:xfrm>
      </p:grpSpPr>
      <p:sp>
        <p:nvSpPr>
          <p:cNvPr id="1818" name="Shape 181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819" name="Shape 181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Font typeface="Arial"/>
              <a:buNone/>
            </a:pPr>
            <a:r>
              <a:t/>
            </a:r>
            <a:endParaRPr b="0" baseline="0" i="0" sz="1200" u="none" cap="none" strike="noStrike">
              <a:solidFill>
                <a:schemeClr val="dk1"/>
              </a:solidFill>
              <a:latin typeface="Arial"/>
              <a:ea typeface="Arial"/>
              <a:cs typeface="Arial"/>
              <a:sym typeface="Arial"/>
            </a:endParaRPr>
          </a:p>
        </p:txBody>
      </p:sp>
      <p:sp>
        <p:nvSpPr>
          <p:cNvPr id="1820" name="Shape 182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1" name="Shape 1831"/>
        <p:cNvGrpSpPr/>
        <p:nvPr/>
      </p:nvGrpSpPr>
      <p:grpSpPr>
        <a:xfrm>
          <a:off x="0" y="0"/>
          <a:ext cx="0" cy="0"/>
          <a:chOff x="0" y="0"/>
          <a:chExt cx="0" cy="0"/>
        </a:xfrm>
      </p:grpSpPr>
      <p:sp>
        <p:nvSpPr>
          <p:cNvPr id="1832" name="Shape 183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833" name="Shape 183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Font typeface="Arial"/>
              <a:buNone/>
            </a:pPr>
            <a:r>
              <a:t/>
            </a:r>
            <a:endParaRPr b="0" baseline="0" i="0" sz="1200" u="none" cap="none" strike="noStrike">
              <a:solidFill>
                <a:schemeClr val="dk1"/>
              </a:solidFill>
              <a:latin typeface="Arial"/>
              <a:ea typeface="Arial"/>
              <a:cs typeface="Arial"/>
              <a:sym typeface="Arial"/>
            </a:endParaRPr>
          </a:p>
        </p:txBody>
      </p:sp>
      <p:sp>
        <p:nvSpPr>
          <p:cNvPr id="1834" name="Shape 183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0" name="Shape 1840"/>
        <p:cNvGrpSpPr/>
        <p:nvPr/>
      </p:nvGrpSpPr>
      <p:grpSpPr>
        <a:xfrm>
          <a:off x="0" y="0"/>
          <a:ext cx="0" cy="0"/>
          <a:chOff x="0" y="0"/>
          <a:chExt cx="0" cy="0"/>
        </a:xfrm>
      </p:grpSpPr>
      <p:sp>
        <p:nvSpPr>
          <p:cNvPr id="1841" name="Shape 184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842" name="Shape 184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843" name="Shape 184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8" name="Shape 1848"/>
        <p:cNvGrpSpPr/>
        <p:nvPr/>
      </p:nvGrpSpPr>
      <p:grpSpPr>
        <a:xfrm>
          <a:off x="0" y="0"/>
          <a:ext cx="0" cy="0"/>
          <a:chOff x="0" y="0"/>
          <a:chExt cx="0" cy="0"/>
        </a:xfrm>
      </p:grpSpPr>
      <p:sp>
        <p:nvSpPr>
          <p:cNvPr id="1849" name="Shape 184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850" name="Shape 185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851" name="Shape 185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7" name="Shape 1857"/>
        <p:cNvGrpSpPr/>
        <p:nvPr/>
      </p:nvGrpSpPr>
      <p:grpSpPr>
        <a:xfrm>
          <a:off x="0" y="0"/>
          <a:ext cx="0" cy="0"/>
          <a:chOff x="0" y="0"/>
          <a:chExt cx="0" cy="0"/>
        </a:xfrm>
      </p:grpSpPr>
      <p:sp>
        <p:nvSpPr>
          <p:cNvPr id="1858" name="Shape 185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859" name="Shape 185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1"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860" name="Shape 186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6" name="Shape 1866"/>
        <p:cNvGrpSpPr/>
        <p:nvPr/>
      </p:nvGrpSpPr>
      <p:grpSpPr>
        <a:xfrm>
          <a:off x="0" y="0"/>
          <a:ext cx="0" cy="0"/>
          <a:chOff x="0" y="0"/>
          <a:chExt cx="0" cy="0"/>
        </a:xfrm>
      </p:grpSpPr>
      <p:sp>
        <p:nvSpPr>
          <p:cNvPr id="1867" name="Shape 186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868" name="Shape 186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Note, Agreement Charge &amp; Spending is optional. Surcharges can be added to Flat Rate Agreements as well.</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869" name="Shape 186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8" name="Shape 1878"/>
        <p:cNvGrpSpPr/>
        <p:nvPr/>
      </p:nvGrpSpPr>
      <p:grpSpPr>
        <a:xfrm>
          <a:off x="0" y="0"/>
          <a:ext cx="0" cy="0"/>
          <a:chOff x="0" y="0"/>
          <a:chExt cx="0" cy="0"/>
        </a:xfrm>
      </p:grpSpPr>
      <p:sp>
        <p:nvSpPr>
          <p:cNvPr id="1879" name="Shape 187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880" name="Shape 188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881" name="Shape 188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1" name="Shape 1891"/>
        <p:cNvGrpSpPr/>
        <p:nvPr/>
      </p:nvGrpSpPr>
      <p:grpSpPr>
        <a:xfrm>
          <a:off x="0" y="0"/>
          <a:ext cx="0" cy="0"/>
          <a:chOff x="0" y="0"/>
          <a:chExt cx="0" cy="0"/>
        </a:xfrm>
      </p:grpSpPr>
      <p:sp>
        <p:nvSpPr>
          <p:cNvPr id="1892" name="Shape 189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893" name="Shape 189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894" name="Shape 189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3" name="Shape 1903"/>
        <p:cNvGrpSpPr/>
        <p:nvPr/>
      </p:nvGrpSpPr>
      <p:grpSpPr>
        <a:xfrm>
          <a:off x="0" y="0"/>
          <a:ext cx="0" cy="0"/>
          <a:chOff x="0" y="0"/>
          <a:chExt cx="0" cy="0"/>
        </a:xfrm>
      </p:grpSpPr>
      <p:sp>
        <p:nvSpPr>
          <p:cNvPr id="1904" name="Shape 190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905" name="Shape 190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906" name="Shape 190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2" name="Shape 1912"/>
        <p:cNvGrpSpPr/>
        <p:nvPr/>
      </p:nvGrpSpPr>
      <p:grpSpPr>
        <a:xfrm>
          <a:off x="0" y="0"/>
          <a:ext cx="0" cy="0"/>
          <a:chOff x="0" y="0"/>
          <a:chExt cx="0" cy="0"/>
        </a:xfrm>
      </p:grpSpPr>
      <p:sp>
        <p:nvSpPr>
          <p:cNvPr id="1913" name="Shape 1913"/>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1914" name="Shape 191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5" name="Shape 29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96" name="Shape 29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7" name="Shape 1927"/>
        <p:cNvGrpSpPr/>
        <p:nvPr/>
      </p:nvGrpSpPr>
      <p:grpSpPr>
        <a:xfrm>
          <a:off x="0" y="0"/>
          <a:ext cx="0" cy="0"/>
          <a:chOff x="0" y="0"/>
          <a:chExt cx="0" cy="0"/>
        </a:xfrm>
      </p:grpSpPr>
      <p:sp>
        <p:nvSpPr>
          <p:cNvPr id="1928" name="Shape 192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929" name="Shape 192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930" name="Shape 193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4" name="Shape 1944"/>
        <p:cNvGrpSpPr/>
        <p:nvPr/>
      </p:nvGrpSpPr>
      <p:grpSpPr>
        <a:xfrm>
          <a:off x="0" y="0"/>
          <a:ext cx="0" cy="0"/>
          <a:chOff x="0" y="0"/>
          <a:chExt cx="0" cy="0"/>
        </a:xfrm>
      </p:grpSpPr>
      <p:sp>
        <p:nvSpPr>
          <p:cNvPr id="1945" name="Shape 194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946" name="Shape 194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SzPct val="25000"/>
              <a:buFont typeface="Arial"/>
              <a:buNone/>
            </a:pPr>
            <a:r>
              <a:rPr b="0" baseline="0" i="0" lang="en-US" sz="1200" u="none" cap="none" strike="noStrike">
                <a:solidFill>
                  <a:schemeClr val="dk1"/>
                </a:solidFill>
                <a:latin typeface="Arial"/>
                <a:ea typeface="Arial"/>
                <a:cs typeface="Arial"/>
                <a:sym typeface="Arial"/>
              </a:rPr>
              <a:t>Agreement was created for $3,500.  Spending (order &amp; receipt) occurred against the Agreement for $1,500.   </a:t>
            </a:r>
          </a:p>
        </p:txBody>
      </p:sp>
      <p:sp>
        <p:nvSpPr>
          <p:cNvPr id="1947" name="Shape 194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8" name="Shape 1958"/>
        <p:cNvGrpSpPr/>
        <p:nvPr/>
      </p:nvGrpSpPr>
      <p:grpSpPr>
        <a:xfrm>
          <a:off x="0" y="0"/>
          <a:ext cx="0" cy="0"/>
          <a:chOff x="0" y="0"/>
          <a:chExt cx="0" cy="0"/>
        </a:xfrm>
      </p:grpSpPr>
      <p:sp>
        <p:nvSpPr>
          <p:cNvPr id="1959" name="Shape 195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960" name="Shape 196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961" name="Shape 196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2" name="Shape 1972"/>
        <p:cNvGrpSpPr/>
        <p:nvPr/>
      </p:nvGrpSpPr>
      <p:grpSpPr>
        <a:xfrm>
          <a:off x="0" y="0"/>
          <a:ext cx="0" cy="0"/>
          <a:chOff x="0" y="0"/>
          <a:chExt cx="0" cy="0"/>
        </a:xfrm>
      </p:grpSpPr>
      <p:sp>
        <p:nvSpPr>
          <p:cNvPr id="1973" name="Shape 197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974" name="Shape 197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975" name="Shape 197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6" name="Shape 1986"/>
        <p:cNvGrpSpPr/>
        <p:nvPr/>
      </p:nvGrpSpPr>
      <p:grpSpPr>
        <a:xfrm>
          <a:off x="0" y="0"/>
          <a:ext cx="0" cy="0"/>
          <a:chOff x="0" y="0"/>
          <a:chExt cx="0" cy="0"/>
        </a:xfrm>
      </p:grpSpPr>
      <p:sp>
        <p:nvSpPr>
          <p:cNvPr id="1987" name="Shape 198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988" name="Shape 198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989" name="Shape 198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4" name="Shape 1994"/>
        <p:cNvGrpSpPr/>
        <p:nvPr/>
      </p:nvGrpSpPr>
      <p:grpSpPr>
        <a:xfrm>
          <a:off x="0" y="0"/>
          <a:ext cx="0" cy="0"/>
          <a:chOff x="0" y="0"/>
          <a:chExt cx="0" cy="0"/>
        </a:xfrm>
      </p:grpSpPr>
      <p:sp>
        <p:nvSpPr>
          <p:cNvPr id="1995" name="Shape 199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996" name="Shape 199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997" name="Shape 199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4" name="Shape 2004"/>
        <p:cNvGrpSpPr/>
        <p:nvPr/>
      </p:nvGrpSpPr>
      <p:grpSpPr>
        <a:xfrm>
          <a:off x="0" y="0"/>
          <a:ext cx="0" cy="0"/>
          <a:chOff x="0" y="0"/>
          <a:chExt cx="0" cy="0"/>
        </a:xfrm>
      </p:grpSpPr>
      <p:sp>
        <p:nvSpPr>
          <p:cNvPr id="2005" name="Shape 2005"/>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2006" name="Shape 2006"/>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1" name="Shape 2011"/>
        <p:cNvGrpSpPr/>
        <p:nvPr/>
      </p:nvGrpSpPr>
      <p:grpSpPr>
        <a:xfrm>
          <a:off x="0" y="0"/>
          <a:ext cx="0" cy="0"/>
          <a:chOff x="0" y="0"/>
          <a:chExt cx="0" cy="0"/>
        </a:xfrm>
      </p:grpSpPr>
      <p:sp>
        <p:nvSpPr>
          <p:cNvPr id="2012" name="Shape 201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013" name="Shape 201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014" name="Shape 201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9" name="Shape 2049"/>
        <p:cNvGrpSpPr/>
        <p:nvPr/>
      </p:nvGrpSpPr>
      <p:grpSpPr>
        <a:xfrm>
          <a:off x="0" y="0"/>
          <a:ext cx="0" cy="0"/>
          <a:chOff x="0" y="0"/>
          <a:chExt cx="0" cy="0"/>
        </a:xfrm>
      </p:grpSpPr>
      <p:sp>
        <p:nvSpPr>
          <p:cNvPr id="2050" name="Shape 205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051" name="Shape 205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052" name="Shape 205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9" name="Shape 2059"/>
        <p:cNvGrpSpPr/>
        <p:nvPr/>
      </p:nvGrpSpPr>
      <p:grpSpPr>
        <a:xfrm>
          <a:off x="0" y="0"/>
          <a:ext cx="0" cy="0"/>
          <a:chOff x="0" y="0"/>
          <a:chExt cx="0" cy="0"/>
        </a:xfrm>
      </p:grpSpPr>
      <p:sp>
        <p:nvSpPr>
          <p:cNvPr id="2060" name="Shape 206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061" name="Shape 206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062" name="Shape 206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04" name="Shape 30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05" name="Shape 30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8" name="Shape 2068"/>
        <p:cNvGrpSpPr/>
        <p:nvPr/>
      </p:nvGrpSpPr>
      <p:grpSpPr>
        <a:xfrm>
          <a:off x="0" y="0"/>
          <a:ext cx="0" cy="0"/>
          <a:chOff x="0" y="0"/>
          <a:chExt cx="0" cy="0"/>
        </a:xfrm>
      </p:grpSpPr>
      <p:sp>
        <p:nvSpPr>
          <p:cNvPr id="2069" name="Shape 206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070" name="Shape 207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071" name="Shape 207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7" name="Shape 2077"/>
        <p:cNvGrpSpPr/>
        <p:nvPr/>
      </p:nvGrpSpPr>
      <p:grpSpPr>
        <a:xfrm>
          <a:off x="0" y="0"/>
          <a:ext cx="0" cy="0"/>
          <a:chOff x="0" y="0"/>
          <a:chExt cx="0" cy="0"/>
        </a:xfrm>
      </p:grpSpPr>
      <p:sp>
        <p:nvSpPr>
          <p:cNvPr id="2078" name="Shape 207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079" name="Shape 207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**NOTE- </a:t>
            </a:r>
            <a:r>
              <a:rPr b="0" baseline="0" i="0" lang="en-US" sz="1200" u="none" cap="none" strike="noStrike">
                <a:solidFill>
                  <a:schemeClr val="dk1"/>
                </a:solidFill>
                <a:latin typeface="Arial"/>
                <a:ea typeface="Arial"/>
                <a:cs typeface="Arial"/>
                <a:sym typeface="Arial"/>
              </a:rPr>
              <a:t>If a PCPROJBILL-generated BD rejects for whatever reason, it should not be deleted (and then a new one created manually). </a:t>
            </a:r>
            <a:r>
              <a:rPr b="1" baseline="0" i="0" lang="en-US" sz="1200" u="none" cap="none" strike="noStrike">
                <a:solidFill>
                  <a:schemeClr val="dk1"/>
                </a:solidFill>
                <a:latin typeface="Arial"/>
                <a:ea typeface="Arial"/>
                <a:cs typeface="Arial"/>
                <a:sym typeface="Arial"/>
              </a:rPr>
              <a:t>Instead, the errors should be corrected and the BD should be submitted for processing.</a:t>
            </a:r>
          </a:p>
        </p:txBody>
      </p:sp>
      <p:sp>
        <p:nvSpPr>
          <p:cNvPr id="2080" name="Shape 208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6" name="Shape 2086"/>
        <p:cNvGrpSpPr/>
        <p:nvPr/>
      </p:nvGrpSpPr>
      <p:grpSpPr>
        <a:xfrm>
          <a:off x="0" y="0"/>
          <a:ext cx="0" cy="0"/>
          <a:chOff x="0" y="0"/>
          <a:chExt cx="0" cy="0"/>
        </a:xfrm>
      </p:grpSpPr>
      <p:sp>
        <p:nvSpPr>
          <p:cNvPr id="2087" name="Shape 208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2088" name="Shape 208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089" name="Shape 208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7" name="Shape 2097"/>
        <p:cNvGrpSpPr/>
        <p:nvPr/>
      </p:nvGrpSpPr>
      <p:grpSpPr>
        <a:xfrm>
          <a:off x="0" y="0"/>
          <a:ext cx="0" cy="0"/>
          <a:chOff x="0" y="0"/>
          <a:chExt cx="0" cy="0"/>
        </a:xfrm>
      </p:grpSpPr>
      <p:sp>
        <p:nvSpPr>
          <p:cNvPr id="2098" name="Shape 209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099" name="Shape 209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100" name="Shape 210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1" name="Shape 2111"/>
        <p:cNvGrpSpPr/>
        <p:nvPr/>
      </p:nvGrpSpPr>
      <p:grpSpPr>
        <a:xfrm>
          <a:off x="0" y="0"/>
          <a:ext cx="0" cy="0"/>
          <a:chOff x="0" y="0"/>
          <a:chExt cx="0" cy="0"/>
        </a:xfrm>
      </p:grpSpPr>
      <p:sp>
        <p:nvSpPr>
          <p:cNvPr id="2112" name="Shape 211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2113" name="Shape 211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Non-IPAC BD uses a Non-IPAC vendor</a:t>
            </a:r>
          </a:p>
          <a:p>
            <a:pPr indent="0" lvl="0" marL="0" marR="0" rtl="0" algn="l">
              <a:lnSpc>
                <a:spcPct val="100000"/>
              </a:lnSpc>
              <a:spcBef>
                <a:spcPts val="360"/>
              </a:spcBef>
              <a:spcAft>
                <a:spcPts val="0"/>
              </a:spcAft>
              <a:buClr>
                <a:schemeClr val="dk1"/>
              </a:buClr>
              <a:buSzPct val="25000"/>
              <a:buFont typeface="Arial"/>
              <a:buNone/>
            </a:pPr>
            <a:r>
              <a:rPr b="0" baseline="0" i="0" lang="en-US" sz="1200" u="none" cap="none" strike="noStrike">
                <a:solidFill>
                  <a:schemeClr val="dk1"/>
                </a:solidFill>
                <a:latin typeface="Arial"/>
                <a:ea typeface="Arial"/>
                <a:cs typeface="Arial"/>
                <a:sym typeface="Arial"/>
              </a:rPr>
              <a:t>IPAC BD uses an IPAC vendor</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114" name="Shape 211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6" name="Shape 2126"/>
        <p:cNvGrpSpPr/>
        <p:nvPr/>
      </p:nvGrpSpPr>
      <p:grpSpPr>
        <a:xfrm>
          <a:off x="0" y="0"/>
          <a:ext cx="0" cy="0"/>
          <a:chOff x="0" y="0"/>
          <a:chExt cx="0" cy="0"/>
        </a:xfrm>
      </p:grpSpPr>
      <p:sp>
        <p:nvSpPr>
          <p:cNvPr id="2127" name="Shape 212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2128" name="Shape 212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New Associated Spending Tab – displays all spending documents associated to the revenue transaction line. Only visible when the referenced Agreement line has 'Track Spending Details' flag = true.</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129" name="Shape 212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1" name="Shape 2141"/>
        <p:cNvGrpSpPr/>
        <p:nvPr/>
      </p:nvGrpSpPr>
      <p:grpSpPr>
        <a:xfrm>
          <a:off x="0" y="0"/>
          <a:ext cx="0" cy="0"/>
          <a:chOff x="0" y="0"/>
          <a:chExt cx="0" cy="0"/>
        </a:xfrm>
      </p:grpSpPr>
      <p:sp>
        <p:nvSpPr>
          <p:cNvPr id="2142" name="Shape 214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143" name="Shape 214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144" name="Shape 214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0" name="Shape 2150"/>
        <p:cNvGrpSpPr/>
        <p:nvPr/>
      </p:nvGrpSpPr>
      <p:grpSpPr>
        <a:xfrm>
          <a:off x="0" y="0"/>
          <a:ext cx="0" cy="0"/>
          <a:chOff x="0" y="0"/>
          <a:chExt cx="0" cy="0"/>
        </a:xfrm>
      </p:grpSpPr>
      <p:sp>
        <p:nvSpPr>
          <p:cNvPr id="2151" name="Shape 215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2152" name="Shape 215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The article is only used on IPAC transactions.  Articles are derived from the old SF1080/SF1081 and that is how they became in Pegasys. </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153" name="Shape 215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9" name="Shape 2159"/>
        <p:cNvGrpSpPr/>
        <p:nvPr/>
      </p:nvGrpSpPr>
      <p:grpSpPr>
        <a:xfrm>
          <a:off x="0" y="0"/>
          <a:ext cx="0" cy="0"/>
          <a:chOff x="0" y="0"/>
          <a:chExt cx="0" cy="0"/>
        </a:xfrm>
      </p:grpSpPr>
      <p:sp>
        <p:nvSpPr>
          <p:cNvPr id="2160" name="Shape 216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2161" name="Shape 216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The article is only used on IPAC transactions.  Articles are derived from the old SF1080/SF1081 and that is how they became in Pegasys. </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162" name="Shape 216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0" name="Shape 2170"/>
        <p:cNvGrpSpPr/>
        <p:nvPr/>
      </p:nvGrpSpPr>
      <p:grpSpPr>
        <a:xfrm>
          <a:off x="0" y="0"/>
          <a:ext cx="0" cy="0"/>
          <a:chOff x="0" y="0"/>
          <a:chExt cx="0" cy="0"/>
        </a:xfrm>
      </p:grpSpPr>
      <p:sp>
        <p:nvSpPr>
          <p:cNvPr id="2171" name="Shape 217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172" name="Shape 217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173" name="Shape 217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12" name="Shape 31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13" name="Shape 31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9" name="Shape 2179"/>
        <p:cNvGrpSpPr/>
        <p:nvPr/>
      </p:nvGrpSpPr>
      <p:grpSpPr>
        <a:xfrm>
          <a:off x="0" y="0"/>
          <a:ext cx="0" cy="0"/>
          <a:chOff x="0" y="0"/>
          <a:chExt cx="0" cy="0"/>
        </a:xfrm>
      </p:grpSpPr>
      <p:sp>
        <p:nvSpPr>
          <p:cNvPr id="2180" name="Shape 218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2181" name="Shape 218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Clr>
                <a:schemeClr val="dk1"/>
              </a:buClr>
              <a:buSzPct val="25000"/>
              <a:buFont typeface="Arial"/>
              <a:buNone/>
            </a:pPr>
            <a:br>
              <a:rPr b="0" baseline="0" i="0" lang="en-US" sz="1200" u="none" cap="none" strike="noStrike">
                <a:solidFill>
                  <a:schemeClr val="dk1"/>
                </a:solidFill>
                <a:latin typeface="Arial"/>
                <a:ea typeface="Arial"/>
                <a:cs typeface="Arial"/>
                <a:sym typeface="Arial"/>
              </a:rPr>
            </a:br>
          </a:p>
        </p:txBody>
      </p:sp>
      <p:sp>
        <p:nvSpPr>
          <p:cNvPr id="2182" name="Shape 218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2" name="Shape 2192"/>
        <p:cNvGrpSpPr/>
        <p:nvPr/>
      </p:nvGrpSpPr>
      <p:grpSpPr>
        <a:xfrm>
          <a:off x="0" y="0"/>
          <a:ext cx="0" cy="0"/>
          <a:chOff x="0" y="0"/>
          <a:chExt cx="0" cy="0"/>
        </a:xfrm>
      </p:grpSpPr>
      <p:sp>
        <p:nvSpPr>
          <p:cNvPr id="2193" name="Shape 219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194" name="Shape 219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this is where the itemization/commodity information is recorded for BD/CRs</a:t>
            </a:r>
          </a:p>
        </p:txBody>
      </p:sp>
      <p:sp>
        <p:nvSpPr>
          <p:cNvPr id="2195" name="Shape 219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2" name="Shape 2202"/>
        <p:cNvGrpSpPr/>
        <p:nvPr/>
      </p:nvGrpSpPr>
      <p:grpSpPr>
        <a:xfrm>
          <a:off x="0" y="0"/>
          <a:ext cx="0" cy="0"/>
          <a:chOff x="0" y="0"/>
          <a:chExt cx="0" cy="0"/>
        </a:xfrm>
      </p:grpSpPr>
      <p:sp>
        <p:nvSpPr>
          <p:cNvPr id="2203" name="Shape 220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204" name="Shape 220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205" name="Shape 220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2" name="Shape 2212"/>
        <p:cNvGrpSpPr/>
        <p:nvPr/>
      </p:nvGrpSpPr>
      <p:grpSpPr>
        <a:xfrm>
          <a:off x="0" y="0"/>
          <a:ext cx="0" cy="0"/>
          <a:chOff x="0" y="0"/>
          <a:chExt cx="0" cy="0"/>
        </a:xfrm>
      </p:grpSpPr>
      <p:sp>
        <p:nvSpPr>
          <p:cNvPr id="2213" name="Shape 221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214" name="Shape 221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215" name="Shape 221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1" name="Shape 2221"/>
        <p:cNvGrpSpPr/>
        <p:nvPr/>
      </p:nvGrpSpPr>
      <p:grpSpPr>
        <a:xfrm>
          <a:off x="0" y="0"/>
          <a:ext cx="0" cy="0"/>
          <a:chOff x="0" y="0"/>
          <a:chExt cx="0" cy="0"/>
        </a:xfrm>
      </p:grpSpPr>
      <p:sp>
        <p:nvSpPr>
          <p:cNvPr id="2222" name="Shape 222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223" name="Shape 222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224" name="Shape 222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3" name="Shape 2233"/>
        <p:cNvGrpSpPr/>
        <p:nvPr/>
      </p:nvGrpSpPr>
      <p:grpSpPr>
        <a:xfrm>
          <a:off x="0" y="0"/>
          <a:ext cx="0" cy="0"/>
          <a:chOff x="0" y="0"/>
          <a:chExt cx="0" cy="0"/>
        </a:xfrm>
      </p:grpSpPr>
      <p:sp>
        <p:nvSpPr>
          <p:cNvPr id="2234" name="Shape 223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235" name="Shape 223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236" name="Shape 223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7" name="Shape 2247"/>
        <p:cNvGrpSpPr/>
        <p:nvPr/>
      </p:nvGrpSpPr>
      <p:grpSpPr>
        <a:xfrm>
          <a:off x="0" y="0"/>
          <a:ext cx="0" cy="0"/>
          <a:chOff x="0" y="0"/>
          <a:chExt cx="0" cy="0"/>
        </a:xfrm>
      </p:grpSpPr>
      <p:sp>
        <p:nvSpPr>
          <p:cNvPr id="2248" name="Shape 224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249" name="Shape 224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250" name="Shape 225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0" name="Shape 2260"/>
        <p:cNvGrpSpPr/>
        <p:nvPr/>
      </p:nvGrpSpPr>
      <p:grpSpPr>
        <a:xfrm>
          <a:off x="0" y="0"/>
          <a:ext cx="0" cy="0"/>
          <a:chOff x="0" y="0"/>
          <a:chExt cx="0" cy="0"/>
        </a:xfrm>
      </p:grpSpPr>
      <p:sp>
        <p:nvSpPr>
          <p:cNvPr id="2261" name="Shape 226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262" name="Shape 226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263" name="Shape 226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4" name="Shape 2274"/>
        <p:cNvGrpSpPr/>
        <p:nvPr/>
      </p:nvGrpSpPr>
      <p:grpSpPr>
        <a:xfrm>
          <a:off x="0" y="0"/>
          <a:ext cx="0" cy="0"/>
          <a:chOff x="0" y="0"/>
          <a:chExt cx="0" cy="0"/>
        </a:xfrm>
      </p:grpSpPr>
      <p:sp>
        <p:nvSpPr>
          <p:cNvPr id="2275" name="Shape 227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276" name="Shape 227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277" name="Shape 227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7" name="Shape 2287"/>
        <p:cNvGrpSpPr/>
        <p:nvPr/>
      </p:nvGrpSpPr>
      <p:grpSpPr>
        <a:xfrm>
          <a:off x="0" y="0"/>
          <a:ext cx="0" cy="0"/>
          <a:chOff x="0" y="0"/>
          <a:chExt cx="0" cy="0"/>
        </a:xfrm>
      </p:grpSpPr>
      <p:sp>
        <p:nvSpPr>
          <p:cNvPr id="2288" name="Shape 228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289" name="Shape 228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When the bill is created/generated, the Total Receivable Amount and Total Unliquidated Receivable Amount are increased to the amount of the bill $500 </a:t>
            </a:r>
          </a:p>
        </p:txBody>
      </p:sp>
      <p:sp>
        <p:nvSpPr>
          <p:cNvPr id="2290" name="Shape 229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322" name="Shape 322"/>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4" name="Shape 2304"/>
        <p:cNvGrpSpPr/>
        <p:nvPr/>
      </p:nvGrpSpPr>
      <p:grpSpPr>
        <a:xfrm>
          <a:off x="0" y="0"/>
          <a:ext cx="0" cy="0"/>
          <a:chOff x="0" y="0"/>
          <a:chExt cx="0" cy="0"/>
        </a:xfrm>
      </p:grpSpPr>
      <p:sp>
        <p:nvSpPr>
          <p:cNvPr id="2305" name="Shape 230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306" name="Shape 230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SzPct val="25000"/>
              <a:buFont typeface="Arial"/>
              <a:buNone/>
            </a:pPr>
            <a:r>
              <a:rPr b="0" baseline="0" i="0" lang="en-US" sz="1200" u="none" cap="none" strike="noStrike">
                <a:solidFill>
                  <a:schemeClr val="dk1"/>
                </a:solidFill>
                <a:latin typeface="Arial"/>
                <a:ea typeface="Arial"/>
                <a:cs typeface="Arial"/>
                <a:sym typeface="Arial"/>
              </a:rPr>
              <a:t>Agreement was created for $8,000.  Spending occurred against the Agreement for $5,000.  The next step would be to bill the customer.</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307" name="Shape 230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8" name="Shape 2318"/>
        <p:cNvGrpSpPr/>
        <p:nvPr/>
      </p:nvGrpSpPr>
      <p:grpSpPr>
        <a:xfrm>
          <a:off x="0" y="0"/>
          <a:ext cx="0" cy="0"/>
          <a:chOff x="0" y="0"/>
          <a:chExt cx="0" cy="0"/>
        </a:xfrm>
      </p:grpSpPr>
      <p:sp>
        <p:nvSpPr>
          <p:cNvPr id="2319" name="Shape 231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320" name="Shape 232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When the bill is created/generated, the Total Receivable Amount and Total Unliquidated Receivable Amount are increased to the amount of the bill ($5,000 plus $400 surcharge)</a:t>
            </a:r>
          </a:p>
        </p:txBody>
      </p:sp>
      <p:sp>
        <p:nvSpPr>
          <p:cNvPr id="2321" name="Shape 232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8" name="Shape 2328"/>
        <p:cNvGrpSpPr/>
        <p:nvPr/>
      </p:nvGrpSpPr>
      <p:grpSpPr>
        <a:xfrm>
          <a:off x="0" y="0"/>
          <a:ext cx="0" cy="0"/>
          <a:chOff x="0" y="0"/>
          <a:chExt cx="0" cy="0"/>
        </a:xfrm>
      </p:grpSpPr>
      <p:sp>
        <p:nvSpPr>
          <p:cNvPr id="2329" name="Shape 2329"/>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2330" name="Shape 233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6" name="Shape 2336"/>
        <p:cNvGrpSpPr/>
        <p:nvPr/>
      </p:nvGrpSpPr>
      <p:grpSpPr>
        <a:xfrm>
          <a:off x="0" y="0"/>
          <a:ext cx="0" cy="0"/>
          <a:chOff x="0" y="0"/>
          <a:chExt cx="0" cy="0"/>
        </a:xfrm>
      </p:grpSpPr>
      <p:sp>
        <p:nvSpPr>
          <p:cNvPr id="2337" name="Shape 233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338" name="Shape 233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Spending, BD, spending gets adjusted down. Next time it runs it will generate. </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We have an Agreement. Process $100 worth of spending against Agreement. Then process 100 bill against Agreement. After we generate the bill, we realize that 100 of spending was 75. correct it down to 75. next time pcprojbill runs, it will see the amount billed out is more than the spending, so it will generate credit for $25</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IPAC Credits will NOT be applied to an outstanding bill, they will be refunded instead</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339" name="Shape 233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5" name="Shape 2345"/>
        <p:cNvGrpSpPr/>
        <p:nvPr/>
      </p:nvGrpSpPr>
      <p:grpSpPr>
        <a:xfrm>
          <a:off x="0" y="0"/>
          <a:ext cx="0" cy="0"/>
          <a:chOff x="0" y="0"/>
          <a:chExt cx="0" cy="0"/>
        </a:xfrm>
      </p:grpSpPr>
      <p:sp>
        <p:nvSpPr>
          <p:cNvPr id="2346" name="Shape 2346"/>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2347" name="Shape 234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3" name="Shape 2353"/>
        <p:cNvGrpSpPr/>
        <p:nvPr/>
      </p:nvGrpSpPr>
      <p:grpSpPr>
        <a:xfrm>
          <a:off x="0" y="0"/>
          <a:ext cx="0" cy="0"/>
          <a:chOff x="0" y="0"/>
          <a:chExt cx="0" cy="0"/>
        </a:xfrm>
      </p:grpSpPr>
      <p:sp>
        <p:nvSpPr>
          <p:cNvPr id="2354" name="Shape 235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2355" name="Shape 235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356" name="Shape 235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3" name="Shape 2363"/>
        <p:cNvGrpSpPr/>
        <p:nvPr/>
      </p:nvGrpSpPr>
      <p:grpSpPr>
        <a:xfrm>
          <a:off x="0" y="0"/>
          <a:ext cx="0" cy="0"/>
          <a:chOff x="0" y="0"/>
          <a:chExt cx="0" cy="0"/>
        </a:xfrm>
      </p:grpSpPr>
      <p:sp>
        <p:nvSpPr>
          <p:cNvPr id="2364" name="Shape 236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365" name="Shape 236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366" name="Shape 236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8" name="Shape 2378"/>
        <p:cNvGrpSpPr/>
        <p:nvPr/>
      </p:nvGrpSpPr>
      <p:grpSpPr>
        <a:xfrm>
          <a:off x="0" y="0"/>
          <a:ext cx="0" cy="0"/>
          <a:chOff x="0" y="0"/>
          <a:chExt cx="0" cy="0"/>
        </a:xfrm>
      </p:grpSpPr>
      <p:sp>
        <p:nvSpPr>
          <p:cNvPr id="2379" name="Shape 237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380" name="Shape 238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Font typeface="Arial"/>
              <a:buNone/>
            </a:pPr>
            <a:r>
              <a:t/>
            </a:r>
            <a:endParaRPr b="0" baseline="0" i="0" sz="1200" u="none" cap="none" strike="noStrike">
              <a:solidFill>
                <a:schemeClr val="dk1"/>
              </a:solidFill>
              <a:latin typeface="Arial"/>
              <a:ea typeface="Arial"/>
              <a:cs typeface="Arial"/>
              <a:sym typeface="Arial"/>
            </a:endParaRPr>
          </a:p>
        </p:txBody>
      </p:sp>
      <p:sp>
        <p:nvSpPr>
          <p:cNvPr id="2381" name="Shape 238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2" name="Shape 2392"/>
        <p:cNvGrpSpPr/>
        <p:nvPr/>
      </p:nvGrpSpPr>
      <p:grpSpPr>
        <a:xfrm>
          <a:off x="0" y="0"/>
          <a:ext cx="0" cy="0"/>
          <a:chOff x="0" y="0"/>
          <a:chExt cx="0" cy="0"/>
        </a:xfrm>
      </p:grpSpPr>
      <p:sp>
        <p:nvSpPr>
          <p:cNvPr id="2393" name="Shape 239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394" name="Shape 239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Font typeface="Arial"/>
              <a:buNone/>
            </a:pPr>
            <a:r>
              <a:t/>
            </a:r>
            <a:endParaRPr b="0" baseline="0" i="0" sz="1200" u="none" cap="none" strike="noStrike">
              <a:solidFill>
                <a:schemeClr val="dk1"/>
              </a:solidFill>
              <a:latin typeface="Arial"/>
              <a:ea typeface="Arial"/>
              <a:cs typeface="Arial"/>
              <a:sym typeface="Arial"/>
            </a:endParaRPr>
          </a:p>
        </p:txBody>
      </p:sp>
      <p:sp>
        <p:nvSpPr>
          <p:cNvPr id="2395" name="Shape 239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7" name="Shape 2407"/>
        <p:cNvGrpSpPr/>
        <p:nvPr/>
      </p:nvGrpSpPr>
      <p:grpSpPr>
        <a:xfrm>
          <a:off x="0" y="0"/>
          <a:ext cx="0" cy="0"/>
          <a:chOff x="0" y="0"/>
          <a:chExt cx="0" cy="0"/>
        </a:xfrm>
      </p:grpSpPr>
      <p:sp>
        <p:nvSpPr>
          <p:cNvPr id="2408" name="Shape 240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409" name="Shape 240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Font typeface="Arial"/>
              <a:buNone/>
            </a:pPr>
            <a:r>
              <a:t/>
            </a:r>
            <a:endParaRPr b="0" baseline="0" i="0" sz="1200" u="none" cap="none" strike="noStrike">
              <a:solidFill>
                <a:schemeClr val="dk1"/>
              </a:solidFill>
              <a:latin typeface="Arial"/>
              <a:ea typeface="Arial"/>
              <a:cs typeface="Arial"/>
              <a:sym typeface="Arial"/>
            </a:endParaRPr>
          </a:p>
        </p:txBody>
      </p:sp>
      <p:sp>
        <p:nvSpPr>
          <p:cNvPr id="2410" name="Shape 241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05" name="Shape 10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Introduce instructor </a:t>
            </a:r>
          </a:p>
        </p:txBody>
      </p:sp>
      <p:sp>
        <p:nvSpPr>
          <p:cNvPr id="106" name="Shape 10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29" name="Shape 32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30" name="Shape 33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6" name="Shape 2416"/>
        <p:cNvGrpSpPr/>
        <p:nvPr/>
      </p:nvGrpSpPr>
      <p:grpSpPr>
        <a:xfrm>
          <a:off x="0" y="0"/>
          <a:ext cx="0" cy="0"/>
          <a:chOff x="0" y="0"/>
          <a:chExt cx="0" cy="0"/>
        </a:xfrm>
      </p:grpSpPr>
      <p:sp>
        <p:nvSpPr>
          <p:cNvPr id="2417" name="Shape 241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418" name="Shape 241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419" name="Shape 241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5" name="Shape 2425"/>
        <p:cNvGrpSpPr/>
        <p:nvPr/>
      </p:nvGrpSpPr>
      <p:grpSpPr>
        <a:xfrm>
          <a:off x="0" y="0"/>
          <a:ext cx="0" cy="0"/>
          <a:chOff x="0" y="0"/>
          <a:chExt cx="0" cy="0"/>
        </a:xfrm>
      </p:grpSpPr>
      <p:sp>
        <p:nvSpPr>
          <p:cNvPr id="2426" name="Shape 242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
        <p:nvSpPr>
          <p:cNvPr id="2427" name="Shape 2427"/>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2428" name="Shape 242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Statement numbers can also be assigned at the time of manual form creation, using the generate Statement number button. </a:t>
            </a:r>
          </a:p>
          <a:p>
            <a:pPr indent="0" lvl="1" marL="457200" marR="0" rtl="0" algn="l">
              <a:spcBef>
                <a:spcPts val="300"/>
              </a:spcBef>
              <a:spcAft>
                <a:spcPts val="0"/>
              </a:spcAft>
              <a:buNone/>
            </a:pPr>
            <a:r>
              <a:t/>
            </a:r>
            <a:endParaRPr b="0" baseline="0" i="0" sz="10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9" name="Shape 2439"/>
        <p:cNvGrpSpPr/>
        <p:nvPr/>
      </p:nvGrpSpPr>
      <p:grpSpPr>
        <a:xfrm>
          <a:off x="0" y="0"/>
          <a:ext cx="0" cy="0"/>
          <a:chOff x="0" y="0"/>
          <a:chExt cx="0" cy="0"/>
        </a:xfrm>
      </p:grpSpPr>
      <p:sp>
        <p:nvSpPr>
          <p:cNvPr id="2440" name="Shape 244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2441" name="Shape 244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228600" lvl="0" marL="228600" marR="0" rtl="0" algn="l">
              <a:spcBef>
                <a:spcPts val="0"/>
              </a:spcBef>
              <a:spcAft>
                <a:spcPts val="0"/>
              </a:spcAft>
              <a:buClr>
                <a:schemeClr val="dk1"/>
              </a:buClr>
              <a:buSzPct val="100000"/>
              <a:buFont typeface="Arial"/>
              <a:buAutoNum type="arabicPeriod"/>
            </a:pPr>
            <a:r>
              <a:rPr b="0" baseline="0" i="0" lang="en-US" sz="1200" u="none" cap="none" strike="noStrike">
                <a:solidFill>
                  <a:schemeClr val="dk1"/>
                </a:solidFill>
                <a:latin typeface="Arial"/>
                <a:ea typeface="Arial"/>
                <a:cs typeface="Arial"/>
                <a:sym typeface="Arial"/>
              </a:rPr>
              <a:t>Distinguish Statements from Billing Documents</a:t>
            </a:r>
          </a:p>
          <a:p>
            <a:pPr indent="-228600" lvl="0" marL="228600" marR="0" rtl="0" algn="l">
              <a:spcBef>
                <a:spcPts val="360"/>
              </a:spcBef>
              <a:spcAft>
                <a:spcPts val="0"/>
              </a:spcAft>
              <a:buClr>
                <a:schemeClr val="dk1"/>
              </a:buClr>
              <a:buSzPct val="100000"/>
              <a:buFont typeface="Arial"/>
              <a:buAutoNum type="arabicPeriod"/>
            </a:pPr>
            <a:r>
              <a:rPr b="0" baseline="0" i="0" lang="en-US" sz="1200" u="none" cap="none" strike="noStrike">
                <a:solidFill>
                  <a:schemeClr val="dk1"/>
                </a:solidFill>
                <a:latin typeface="Arial"/>
                <a:ea typeface="Arial"/>
                <a:cs typeface="Arial"/>
                <a:sym typeface="Arial"/>
              </a:rPr>
              <a:t>Discuss relationship between Statements and Billing Documents</a:t>
            </a:r>
          </a:p>
        </p:txBody>
      </p:sp>
      <p:sp>
        <p:nvSpPr>
          <p:cNvPr id="2442" name="Shape 244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3" name="Shape 2453"/>
        <p:cNvGrpSpPr/>
        <p:nvPr/>
      </p:nvGrpSpPr>
      <p:grpSpPr>
        <a:xfrm>
          <a:off x="0" y="0"/>
          <a:ext cx="0" cy="0"/>
          <a:chOff x="0" y="0"/>
          <a:chExt cx="0" cy="0"/>
        </a:xfrm>
      </p:grpSpPr>
      <p:sp>
        <p:nvSpPr>
          <p:cNvPr id="2454" name="Shape 245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455" name="Shape 245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456" name="Shape 245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2" name="Shape 2462"/>
        <p:cNvGrpSpPr/>
        <p:nvPr/>
      </p:nvGrpSpPr>
      <p:grpSpPr>
        <a:xfrm>
          <a:off x="0" y="0"/>
          <a:ext cx="0" cy="0"/>
          <a:chOff x="0" y="0"/>
          <a:chExt cx="0" cy="0"/>
        </a:xfrm>
      </p:grpSpPr>
      <p:sp>
        <p:nvSpPr>
          <p:cNvPr id="2463" name="Shape 246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2464" name="Shape 246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465" name="Shape 246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8" name="Shape 2478"/>
        <p:cNvGrpSpPr/>
        <p:nvPr/>
      </p:nvGrpSpPr>
      <p:grpSpPr>
        <a:xfrm>
          <a:off x="0" y="0"/>
          <a:ext cx="0" cy="0"/>
          <a:chOff x="0" y="0"/>
          <a:chExt cx="0" cy="0"/>
        </a:xfrm>
      </p:grpSpPr>
      <p:sp>
        <p:nvSpPr>
          <p:cNvPr id="2479" name="Shape 247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480" name="Shape 248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481" name="Shape 248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1" name="Shape 2491"/>
        <p:cNvGrpSpPr/>
        <p:nvPr/>
      </p:nvGrpSpPr>
      <p:grpSpPr>
        <a:xfrm>
          <a:off x="0" y="0"/>
          <a:ext cx="0" cy="0"/>
          <a:chOff x="0" y="0"/>
          <a:chExt cx="0" cy="0"/>
        </a:xfrm>
      </p:grpSpPr>
      <p:sp>
        <p:nvSpPr>
          <p:cNvPr id="2492" name="Shape 249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493" name="Shape 249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494" name="Shape 249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0" name="Shape 2500"/>
        <p:cNvGrpSpPr/>
        <p:nvPr/>
      </p:nvGrpSpPr>
      <p:grpSpPr>
        <a:xfrm>
          <a:off x="0" y="0"/>
          <a:ext cx="0" cy="0"/>
          <a:chOff x="0" y="0"/>
          <a:chExt cx="0" cy="0"/>
        </a:xfrm>
      </p:grpSpPr>
      <p:sp>
        <p:nvSpPr>
          <p:cNvPr id="2501" name="Shape 250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
        <p:nvSpPr>
          <p:cNvPr id="2502" name="Shape 2502"/>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2503" name="Shape 250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Phase 1</a:t>
            </a: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0" name="Shape 2510"/>
        <p:cNvGrpSpPr/>
        <p:nvPr/>
      </p:nvGrpSpPr>
      <p:grpSpPr>
        <a:xfrm>
          <a:off x="0" y="0"/>
          <a:ext cx="0" cy="0"/>
          <a:chOff x="0" y="0"/>
          <a:chExt cx="0" cy="0"/>
        </a:xfrm>
      </p:grpSpPr>
      <p:sp>
        <p:nvSpPr>
          <p:cNvPr id="2511" name="Shape 251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2512" name="Shape 251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513" name="Shape 251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9" name="Shape 2519"/>
        <p:cNvGrpSpPr/>
        <p:nvPr/>
      </p:nvGrpSpPr>
      <p:grpSpPr>
        <a:xfrm>
          <a:off x="0" y="0"/>
          <a:ext cx="0" cy="0"/>
          <a:chOff x="0" y="0"/>
          <a:chExt cx="0" cy="0"/>
        </a:xfrm>
      </p:grpSpPr>
      <p:sp>
        <p:nvSpPr>
          <p:cNvPr id="2520" name="Shape 252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521" name="Shape 252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522" name="Shape 252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 name="Shape 337"/>
        <p:cNvGrpSpPr/>
        <p:nvPr/>
      </p:nvGrpSpPr>
      <p:grpSpPr>
        <a:xfrm>
          <a:off x="0" y="0"/>
          <a:ext cx="0" cy="0"/>
          <a:chOff x="0" y="0"/>
          <a:chExt cx="0" cy="0"/>
        </a:xfrm>
      </p:grpSpPr>
      <p:sp>
        <p:nvSpPr>
          <p:cNvPr id="338" name="Shape 338"/>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39" name="Shape 33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2" name="Shape 2532"/>
        <p:cNvGrpSpPr/>
        <p:nvPr/>
      </p:nvGrpSpPr>
      <p:grpSpPr>
        <a:xfrm>
          <a:off x="0" y="0"/>
          <a:ext cx="0" cy="0"/>
          <a:chOff x="0" y="0"/>
          <a:chExt cx="0" cy="0"/>
        </a:xfrm>
      </p:grpSpPr>
      <p:sp>
        <p:nvSpPr>
          <p:cNvPr id="2533" name="Shape 253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534" name="Shape 253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535" name="Shape 253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2" name="Shape 2542"/>
        <p:cNvGrpSpPr/>
        <p:nvPr/>
      </p:nvGrpSpPr>
      <p:grpSpPr>
        <a:xfrm>
          <a:off x="0" y="0"/>
          <a:ext cx="0" cy="0"/>
          <a:chOff x="0" y="0"/>
          <a:chExt cx="0" cy="0"/>
        </a:xfrm>
      </p:grpSpPr>
      <p:sp>
        <p:nvSpPr>
          <p:cNvPr id="2543" name="Shape 254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544" name="Shape 254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545" name="Shape 254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4" name="Shape 2554"/>
        <p:cNvGrpSpPr/>
        <p:nvPr/>
      </p:nvGrpSpPr>
      <p:grpSpPr>
        <a:xfrm>
          <a:off x="0" y="0"/>
          <a:ext cx="0" cy="0"/>
          <a:chOff x="0" y="0"/>
          <a:chExt cx="0" cy="0"/>
        </a:xfrm>
      </p:grpSpPr>
      <p:sp>
        <p:nvSpPr>
          <p:cNvPr id="2555" name="Shape 255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556" name="Shape 255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557" name="Shape 255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7" name="Shape 2567"/>
        <p:cNvGrpSpPr/>
        <p:nvPr/>
      </p:nvGrpSpPr>
      <p:grpSpPr>
        <a:xfrm>
          <a:off x="0" y="0"/>
          <a:ext cx="0" cy="0"/>
          <a:chOff x="0" y="0"/>
          <a:chExt cx="0" cy="0"/>
        </a:xfrm>
      </p:grpSpPr>
      <p:sp>
        <p:nvSpPr>
          <p:cNvPr id="2568" name="Shape 256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569" name="Shape 256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570" name="Shape 257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5" name="Shape 2585"/>
        <p:cNvGrpSpPr/>
        <p:nvPr/>
      </p:nvGrpSpPr>
      <p:grpSpPr>
        <a:xfrm>
          <a:off x="0" y="0"/>
          <a:ext cx="0" cy="0"/>
          <a:chOff x="0" y="0"/>
          <a:chExt cx="0" cy="0"/>
        </a:xfrm>
      </p:grpSpPr>
      <p:sp>
        <p:nvSpPr>
          <p:cNvPr id="2586" name="Shape 258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587" name="Shape 258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588" name="Shape 258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6" name="Shape 2596"/>
        <p:cNvGrpSpPr/>
        <p:nvPr/>
      </p:nvGrpSpPr>
      <p:grpSpPr>
        <a:xfrm>
          <a:off x="0" y="0"/>
          <a:ext cx="0" cy="0"/>
          <a:chOff x="0" y="0"/>
          <a:chExt cx="0" cy="0"/>
        </a:xfrm>
      </p:grpSpPr>
      <p:sp>
        <p:nvSpPr>
          <p:cNvPr id="2597" name="Shape 259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598" name="Shape 259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SzPct val="25000"/>
              <a:buFont typeface="Arial"/>
              <a:buNone/>
            </a:pPr>
            <a:r>
              <a:rPr b="0" baseline="0" i="0" lang="en-US" sz="1200" u="none" cap="none" strike="noStrike">
                <a:solidFill>
                  <a:schemeClr val="dk1"/>
                </a:solidFill>
                <a:latin typeface="Arial"/>
                <a:ea typeface="Arial"/>
                <a:cs typeface="Arial"/>
                <a:sym typeface="Arial"/>
              </a:rPr>
              <a:t>Agreement was created for $1,200.  Before work could begin, the customer was required to send in advance, which they did for $600. Spending then occurred against the Agreement for $300. (AG doc cat, MCH doc type).  This spending transaction can be associated with the Advance Offset Cash Receipt on the Associated Spending tab.</a:t>
            </a:r>
          </a:p>
          <a:p>
            <a:pPr indent="0" lvl="0" marL="0" marR="0" rtl="0" algn="l">
              <a:lnSpc>
                <a:spcPct val="100000"/>
              </a:lnSpc>
              <a:spcBef>
                <a:spcPts val="360"/>
              </a:spcBef>
              <a:spcAft>
                <a:spcPts val="0"/>
              </a:spcAft>
              <a:buClr>
                <a:schemeClr val="dk1"/>
              </a:buClr>
              <a:buFont typeface="Arial"/>
              <a:buNone/>
            </a:pPr>
            <a:r>
              <a:t/>
            </a:r>
            <a:endParaRPr b="0" baseline="0" i="0" sz="1200" u="none" cap="none"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ct val="25000"/>
              <a:buFont typeface="Arial"/>
              <a:buNone/>
            </a:pPr>
            <a:r>
              <a:rPr b="0" baseline="0" i="0" lang="en-US" sz="1200" u="none" cap="none" strike="noStrike">
                <a:solidFill>
                  <a:schemeClr val="dk1"/>
                </a:solidFill>
                <a:latin typeface="Arial"/>
                <a:ea typeface="Arial"/>
                <a:cs typeface="Arial"/>
                <a:sym typeface="Arial"/>
              </a:rPr>
              <a:t>This tab is only visible when the referenced Agreement line has 'Track Spending Details' flag = true. </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599" name="Shape 259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3" name="Shape 2613"/>
        <p:cNvGrpSpPr/>
        <p:nvPr/>
      </p:nvGrpSpPr>
      <p:grpSpPr>
        <a:xfrm>
          <a:off x="0" y="0"/>
          <a:ext cx="0" cy="0"/>
          <a:chOff x="0" y="0"/>
          <a:chExt cx="0" cy="0"/>
        </a:xfrm>
      </p:grpSpPr>
      <p:sp>
        <p:nvSpPr>
          <p:cNvPr id="2614" name="Shape 261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615" name="Shape 261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SzPct val="25000"/>
              <a:buFont typeface="Arial"/>
              <a:buNone/>
            </a:pPr>
            <a:r>
              <a:rPr b="0" baseline="0" i="0" lang="en-US" sz="1200" u="none" cap="none" strike="noStrike">
                <a:solidFill>
                  <a:schemeClr val="dk1"/>
                </a:solidFill>
                <a:latin typeface="Arial"/>
                <a:ea typeface="Arial"/>
                <a:cs typeface="Arial"/>
                <a:sym typeface="Arial"/>
              </a:rPr>
              <a:t>Agreement was created for $1,200.  Before work could begin, the customer was required to send in advance, which they did for $600. Spending then occurred against the Agreement for $300.  The next step would be to transfer the advance to earned revenue by processing an Advance Offset.</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616" name="Shape 261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0" name="Shape 2630"/>
        <p:cNvGrpSpPr/>
        <p:nvPr/>
      </p:nvGrpSpPr>
      <p:grpSpPr>
        <a:xfrm>
          <a:off x="0" y="0"/>
          <a:ext cx="0" cy="0"/>
          <a:chOff x="0" y="0"/>
          <a:chExt cx="0" cy="0"/>
        </a:xfrm>
      </p:grpSpPr>
      <p:sp>
        <p:nvSpPr>
          <p:cNvPr id="2631" name="Shape 263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632" name="Shape 263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633" name="Shape 263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9" name="Shape 2639"/>
        <p:cNvGrpSpPr/>
        <p:nvPr/>
      </p:nvGrpSpPr>
      <p:grpSpPr>
        <a:xfrm>
          <a:off x="0" y="0"/>
          <a:ext cx="0" cy="0"/>
          <a:chOff x="0" y="0"/>
          <a:chExt cx="0" cy="0"/>
        </a:xfrm>
      </p:grpSpPr>
      <p:sp>
        <p:nvSpPr>
          <p:cNvPr id="2640" name="Shape 264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641" name="Shape 264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642" name="Shape 264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8" name="Shape 2648"/>
        <p:cNvGrpSpPr/>
        <p:nvPr/>
      </p:nvGrpSpPr>
      <p:grpSpPr>
        <a:xfrm>
          <a:off x="0" y="0"/>
          <a:ext cx="0" cy="0"/>
          <a:chOff x="0" y="0"/>
          <a:chExt cx="0" cy="0"/>
        </a:xfrm>
      </p:grpSpPr>
      <p:sp>
        <p:nvSpPr>
          <p:cNvPr id="2649" name="Shape 264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650" name="Shape 265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651" name="Shape 265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55" name="Shape 35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56" name="Shape 35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7" name="Shape 2657"/>
        <p:cNvGrpSpPr/>
        <p:nvPr/>
      </p:nvGrpSpPr>
      <p:grpSpPr>
        <a:xfrm>
          <a:off x="0" y="0"/>
          <a:ext cx="0" cy="0"/>
          <a:chOff x="0" y="0"/>
          <a:chExt cx="0" cy="0"/>
        </a:xfrm>
      </p:grpSpPr>
      <p:sp>
        <p:nvSpPr>
          <p:cNvPr id="2658" name="Shape 265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
        <p:nvSpPr>
          <p:cNvPr id="2659" name="Shape 2659"/>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2660" name="Shape 266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7" name="Shape 2667"/>
        <p:cNvGrpSpPr/>
        <p:nvPr/>
      </p:nvGrpSpPr>
      <p:grpSpPr>
        <a:xfrm>
          <a:off x="0" y="0"/>
          <a:ext cx="0" cy="0"/>
          <a:chOff x="0" y="0"/>
          <a:chExt cx="0" cy="0"/>
        </a:xfrm>
      </p:grpSpPr>
      <p:sp>
        <p:nvSpPr>
          <p:cNvPr id="2668" name="Shape 266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669" name="Shape 266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670" name="Shape 267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0" name="Shape 2680"/>
        <p:cNvGrpSpPr/>
        <p:nvPr/>
      </p:nvGrpSpPr>
      <p:grpSpPr>
        <a:xfrm>
          <a:off x="0" y="0"/>
          <a:ext cx="0" cy="0"/>
          <a:chOff x="0" y="0"/>
          <a:chExt cx="0" cy="0"/>
        </a:xfrm>
      </p:grpSpPr>
      <p:sp>
        <p:nvSpPr>
          <p:cNvPr id="2681" name="Shape 268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682" name="Shape 268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683" name="Shape 268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4" name="Shape 2694"/>
        <p:cNvGrpSpPr/>
        <p:nvPr/>
      </p:nvGrpSpPr>
      <p:grpSpPr>
        <a:xfrm>
          <a:off x="0" y="0"/>
          <a:ext cx="0" cy="0"/>
          <a:chOff x="0" y="0"/>
          <a:chExt cx="0" cy="0"/>
        </a:xfrm>
      </p:grpSpPr>
      <p:sp>
        <p:nvSpPr>
          <p:cNvPr id="2695" name="Shape 269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696" name="Shape 269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697" name="Shape 269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9" name="Shape 2709"/>
        <p:cNvGrpSpPr/>
        <p:nvPr/>
      </p:nvGrpSpPr>
      <p:grpSpPr>
        <a:xfrm>
          <a:off x="0" y="0"/>
          <a:ext cx="0" cy="0"/>
          <a:chOff x="0" y="0"/>
          <a:chExt cx="0" cy="0"/>
        </a:xfrm>
      </p:grpSpPr>
      <p:sp>
        <p:nvSpPr>
          <p:cNvPr id="2710" name="Shape 271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2711" name="Shape 271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712" name="Shape 271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3" name="Shape 2723"/>
        <p:cNvGrpSpPr/>
        <p:nvPr/>
      </p:nvGrpSpPr>
      <p:grpSpPr>
        <a:xfrm>
          <a:off x="0" y="0"/>
          <a:ext cx="0" cy="0"/>
          <a:chOff x="0" y="0"/>
          <a:chExt cx="0" cy="0"/>
        </a:xfrm>
      </p:grpSpPr>
      <p:sp>
        <p:nvSpPr>
          <p:cNvPr id="2724" name="Shape 272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2725" name="Shape 272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726" name="Shape 272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9" name="Shape 2739"/>
        <p:cNvGrpSpPr/>
        <p:nvPr/>
      </p:nvGrpSpPr>
      <p:grpSpPr>
        <a:xfrm>
          <a:off x="0" y="0"/>
          <a:ext cx="0" cy="0"/>
          <a:chOff x="0" y="0"/>
          <a:chExt cx="0" cy="0"/>
        </a:xfrm>
      </p:grpSpPr>
      <p:sp>
        <p:nvSpPr>
          <p:cNvPr id="2740" name="Shape 274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741" name="Shape 274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SzPct val="25000"/>
              <a:buFont typeface="Arial"/>
              <a:buNone/>
            </a:pPr>
            <a:r>
              <a:rPr b="0" baseline="0" i="0" lang="en-US" sz="1200" u="none" cap="none" strike="noStrike">
                <a:solidFill>
                  <a:schemeClr val="dk1"/>
                </a:solidFill>
                <a:latin typeface="Arial"/>
                <a:ea typeface="Arial"/>
                <a:cs typeface="Arial"/>
                <a:sym typeface="Arial"/>
              </a:rPr>
              <a:t>Agreement was created for $5,000.  Spending occurred against the Agreement for $500. The next step would be to bill the customer.</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742" name="Shape 274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5" name="Shape 2755"/>
        <p:cNvGrpSpPr/>
        <p:nvPr/>
      </p:nvGrpSpPr>
      <p:grpSpPr>
        <a:xfrm>
          <a:off x="0" y="0"/>
          <a:ext cx="0" cy="0"/>
          <a:chOff x="0" y="0"/>
          <a:chExt cx="0" cy="0"/>
        </a:xfrm>
      </p:grpSpPr>
      <p:sp>
        <p:nvSpPr>
          <p:cNvPr id="2756" name="Shape 275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757" name="Shape 275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When the internal voucher (bill) is created/generated, the Total Collection Amount and is increased to the amount of the bill ($500) and the Total Available Receivable Amount is decreased by the amount of the bill.</a:t>
            </a:r>
          </a:p>
        </p:txBody>
      </p:sp>
      <p:sp>
        <p:nvSpPr>
          <p:cNvPr id="2758" name="Shape 275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4" name="Shape 2764"/>
        <p:cNvGrpSpPr/>
        <p:nvPr/>
      </p:nvGrpSpPr>
      <p:grpSpPr>
        <a:xfrm>
          <a:off x="0" y="0"/>
          <a:ext cx="0" cy="0"/>
          <a:chOff x="0" y="0"/>
          <a:chExt cx="0" cy="0"/>
        </a:xfrm>
      </p:grpSpPr>
      <p:sp>
        <p:nvSpPr>
          <p:cNvPr id="2765" name="Shape 276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766" name="Shape 276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767" name="Shape 276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4" name="Shape 2774"/>
        <p:cNvGrpSpPr/>
        <p:nvPr/>
      </p:nvGrpSpPr>
      <p:grpSpPr>
        <a:xfrm>
          <a:off x="0" y="0"/>
          <a:ext cx="0" cy="0"/>
          <a:chOff x="0" y="0"/>
          <a:chExt cx="0" cy="0"/>
        </a:xfrm>
      </p:grpSpPr>
      <p:sp>
        <p:nvSpPr>
          <p:cNvPr id="2775" name="Shape 277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2776" name="Shape 277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777" name="Shape 277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68" name="Shape 36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Examples of some of the larger Non-Federal clients GSA has:  state governments and large metropolitan areas and key cities</a:t>
            </a:r>
          </a:p>
        </p:txBody>
      </p:sp>
      <p:sp>
        <p:nvSpPr>
          <p:cNvPr id="369" name="Shape 36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4" name="Shape 2784"/>
        <p:cNvGrpSpPr/>
        <p:nvPr/>
      </p:nvGrpSpPr>
      <p:grpSpPr>
        <a:xfrm>
          <a:off x="0" y="0"/>
          <a:ext cx="0" cy="0"/>
          <a:chOff x="0" y="0"/>
          <a:chExt cx="0" cy="0"/>
        </a:xfrm>
      </p:grpSpPr>
      <p:sp>
        <p:nvSpPr>
          <p:cNvPr id="2785" name="Shape 278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2786" name="Shape 278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787" name="Shape 278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2" name="Shape 2792"/>
        <p:cNvGrpSpPr/>
        <p:nvPr/>
      </p:nvGrpSpPr>
      <p:grpSpPr>
        <a:xfrm>
          <a:off x="0" y="0"/>
          <a:ext cx="0" cy="0"/>
          <a:chOff x="0" y="0"/>
          <a:chExt cx="0" cy="0"/>
        </a:xfrm>
      </p:grpSpPr>
      <p:sp>
        <p:nvSpPr>
          <p:cNvPr id="2793" name="Shape 279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794" name="Shape 279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795" name="Shape 279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2" name="Shape 2802"/>
        <p:cNvGrpSpPr/>
        <p:nvPr/>
      </p:nvGrpSpPr>
      <p:grpSpPr>
        <a:xfrm>
          <a:off x="0" y="0"/>
          <a:ext cx="0" cy="0"/>
          <a:chOff x="0" y="0"/>
          <a:chExt cx="0" cy="0"/>
        </a:xfrm>
      </p:grpSpPr>
      <p:sp>
        <p:nvSpPr>
          <p:cNvPr id="2803" name="Shape 2803"/>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2804" name="Shape 2804"/>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9" name="Shape 2809"/>
        <p:cNvGrpSpPr/>
        <p:nvPr/>
      </p:nvGrpSpPr>
      <p:grpSpPr>
        <a:xfrm>
          <a:off x="0" y="0"/>
          <a:ext cx="0" cy="0"/>
          <a:chOff x="0" y="0"/>
          <a:chExt cx="0" cy="0"/>
        </a:xfrm>
      </p:grpSpPr>
      <p:sp>
        <p:nvSpPr>
          <p:cNvPr id="2810" name="Shape 281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811" name="Shape 281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812" name="Shape 281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47" name="Shape 2847"/>
        <p:cNvGrpSpPr/>
        <p:nvPr/>
      </p:nvGrpSpPr>
      <p:grpSpPr>
        <a:xfrm>
          <a:off x="0" y="0"/>
          <a:ext cx="0" cy="0"/>
          <a:chOff x="0" y="0"/>
          <a:chExt cx="0" cy="0"/>
        </a:xfrm>
      </p:grpSpPr>
      <p:sp>
        <p:nvSpPr>
          <p:cNvPr id="2848" name="Shape 284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849" name="Shape 284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1" marL="457200" marR="0" rtl="0" algn="l">
              <a:lnSpc>
                <a:spcPct val="100000"/>
              </a:lnSpc>
              <a:spcBef>
                <a:spcPts val="0"/>
              </a:spcBef>
              <a:spcAft>
                <a:spcPts val="0"/>
              </a:spcAft>
              <a:buClr>
                <a:schemeClr val="dk1"/>
              </a:buClr>
              <a:buSzPct val="25000"/>
              <a:buFont typeface="Arial"/>
              <a:buNone/>
            </a:pPr>
            <a:r>
              <a:rPr b="1" baseline="0" i="0" lang="en-US" sz="2000" u="none" cap="none" strike="noStrike">
                <a:solidFill>
                  <a:schemeClr val="dk1"/>
                </a:solidFill>
                <a:latin typeface="Arial"/>
                <a:ea typeface="Arial"/>
                <a:cs typeface="Arial"/>
                <a:sym typeface="Arial"/>
              </a:rPr>
              <a:t>Note: </a:t>
            </a:r>
            <a:r>
              <a:rPr b="1" baseline="0" i="0" lang="en-US" sz="2000" u="sng" cap="none" strike="noStrike">
                <a:solidFill>
                  <a:schemeClr val="dk1"/>
                </a:solidFill>
                <a:latin typeface="Arial"/>
                <a:ea typeface="Arial"/>
                <a:cs typeface="Arial"/>
                <a:sym typeface="Arial"/>
              </a:rPr>
              <a:t>In depth review</a:t>
            </a:r>
            <a:r>
              <a:rPr b="1" baseline="0" i="0" lang="en-US" sz="2000" u="none" cap="none" strike="noStrike">
                <a:solidFill>
                  <a:schemeClr val="dk1"/>
                </a:solidFill>
                <a:latin typeface="Arial"/>
                <a:ea typeface="Arial"/>
                <a:cs typeface="Arial"/>
                <a:sym typeface="Arial"/>
              </a:rPr>
              <a:t> of collections/Cash Receipts will be provided via the Collections module. Information reviewed in the PCAS module will demonstrate </a:t>
            </a:r>
            <a:r>
              <a:rPr b="1" baseline="0" i="0" lang="en-US" sz="2000" u="sng" cap="none" strike="noStrike">
                <a:solidFill>
                  <a:schemeClr val="dk1"/>
                </a:solidFill>
                <a:latin typeface="Arial"/>
                <a:ea typeface="Arial"/>
                <a:cs typeface="Arial"/>
                <a:sym typeface="Arial"/>
              </a:rPr>
              <a:t>how the Agreement entity is updated</a:t>
            </a:r>
            <a:r>
              <a:rPr b="1" baseline="0" i="0" lang="en-US" sz="2000" u="none" cap="none" strike="noStrike">
                <a:solidFill>
                  <a:schemeClr val="dk1"/>
                </a:solidFill>
                <a:latin typeface="Arial"/>
                <a:ea typeface="Arial"/>
                <a:cs typeface="Arial"/>
                <a:sym typeface="Arial"/>
              </a:rPr>
              <a:t> as a result of processing a collection referencing an Agreement.</a:t>
            </a:r>
          </a:p>
          <a:p>
            <a:pPr indent="0" lvl="1" marL="457200" marR="0" rtl="0" algn="l">
              <a:spcBef>
                <a:spcPts val="600"/>
              </a:spcBef>
              <a:spcAft>
                <a:spcPts val="0"/>
              </a:spcAft>
              <a:buNone/>
            </a:pPr>
            <a:r>
              <a:t/>
            </a:r>
            <a:endParaRPr b="0" baseline="0" i="0" sz="2000" u="none" cap="none" strike="noStrike">
              <a:solidFill>
                <a:schemeClr val="dk1"/>
              </a:solidFill>
              <a:latin typeface="Arial"/>
              <a:ea typeface="Arial"/>
              <a:cs typeface="Arial"/>
              <a:sym typeface="Arial"/>
            </a:endParaRPr>
          </a:p>
          <a:p>
            <a:pPr indent="0" lvl="1" marL="457200" marR="0" rtl="0" algn="l">
              <a:spcBef>
                <a:spcPts val="600"/>
              </a:spcBef>
              <a:spcAft>
                <a:spcPts val="0"/>
              </a:spcAft>
              <a:buNone/>
            </a:pPr>
            <a:r>
              <a:t/>
            </a:r>
            <a:endParaRPr b="0" baseline="0" i="0" sz="2000" u="none" cap="none" strike="noStrike">
              <a:solidFill>
                <a:schemeClr val="dk1"/>
              </a:solidFill>
              <a:latin typeface="Arial"/>
              <a:ea typeface="Arial"/>
              <a:cs typeface="Arial"/>
              <a:sym typeface="Arial"/>
            </a:endParaRPr>
          </a:p>
        </p:txBody>
      </p:sp>
      <p:sp>
        <p:nvSpPr>
          <p:cNvPr id="2850" name="Shape 285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6" name="Shape 2856"/>
        <p:cNvGrpSpPr/>
        <p:nvPr/>
      </p:nvGrpSpPr>
      <p:grpSpPr>
        <a:xfrm>
          <a:off x="0" y="0"/>
          <a:ext cx="0" cy="0"/>
          <a:chOff x="0" y="0"/>
          <a:chExt cx="0" cy="0"/>
        </a:xfrm>
      </p:grpSpPr>
      <p:sp>
        <p:nvSpPr>
          <p:cNvPr id="2857" name="Shape 285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
        <p:nvSpPr>
          <p:cNvPr id="2858" name="Shape 28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859" name="Shape 285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7" name="Shape 2867"/>
        <p:cNvGrpSpPr/>
        <p:nvPr/>
      </p:nvGrpSpPr>
      <p:grpSpPr>
        <a:xfrm>
          <a:off x="0" y="0"/>
          <a:ext cx="0" cy="0"/>
          <a:chOff x="0" y="0"/>
          <a:chExt cx="0" cy="0"/>
        </a:xfrm>
      </p:grpSpPr>
      <p:sp>
        <p:nvSpPr>
          <p:cNvPr id="2868" name="Shape 2868"/>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2869" name="Shape 286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5" name="Shape 2875"/>
        <p:cNvGrpSpPr/>
        <p:nvPr/>
      </p:nvGrpSpPr>
      <p:grpSpPr>
        <a:xfrm>
          <a:off x="0" y="0"/>
          <a:ext cx="0" cy="0"/>
          <a:chOff x="0" y="0"/>
          <a:chExt cx="0" cy="0"/>
        </a:xfrm>
      </p:grpSpPr>
      <p:sp>
        <p:nvSpPr>
          <p:cNvPr id="2876" name="Shape 287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877" name="Shape 287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878" name="Shape 287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4" name="Shape 2884"/>
        <p:cNvGrpSpPr/>
        <p:nvPr/>
      </p:nvGrpSpPr>
      <p:grpSpPr>
        <a:xfrm>
          <a:off x="0" y="0"/>
          <a:ext cx="0" cy="0"/>
          <a:chOff x="0" y="0"/>
          <a:chExt cx="0" cy="0"/>
        </a:xfrm>
      </p:grpSpPr>
      <p:sp>
        <p:nvSpPr>
          <p:cNvPr id="2885" name="Shape 2885"/>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2886" name="Shape 288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4" name="Shape 2894"/>
        <p:cNvGrpSpPr/>
        <p:nvPr/>
      </p:nvGrpSpPr>
      <p:grpSpPr>
        <a:xfrm>
          <a:off x="0" y="0"/>
          <a:ext cx="0" cy="0"/>
          <a:chOff x="0" y="0"/>
          <a:chExt cx="0" cy="0"/>
        </a:xfrm>
      </p:grpSpPr>
      <p:sp>
        <p:nvSpPr>
          <p:cNvPr id="2895" name="Shape 289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896" name="Shape 289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897" name="Shape 289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78" name="Shape 37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79" name="Shape 37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3" name="Shape 2903"/>
        <p:cNvGrpSpPr/>
        <p:nvPr/>
      </p:nvGrpSpPr>
      <p:grpSpPr>
        <a:xfrm>
          <a:off x="0" y="0"/>
          <a:ext cx="0" cy="0"/>
          <a:chOff x="0" y="0"/>
          <a:chExt cx="0" cy="0"/>
        </a:xfrm>
      </p:grpSpPr>
      <p:sp>
        <p:nvSpPr>
          <p:cNvPr id="2904" name="Shape 290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05" name="Shape 290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906" name="Shape 290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3" name="Shape 2913"/>
        <p:cNvGrpSpPr/>
        <p:nvPr/>
      </p:nvGrpSpPr>
      <p:grpSpPr>
        <a:xfrm>
          <a:off x="0" y="0"/>
          <a:ext cx="0" cy="0"/>
          <a:chOff x="0" y="0"/>
          <a:chExt cx="0" cy="0"/>
        </a:xfrm>
      </p:grpSpPr>
      <p:sp>
        <p:nvSpPr>
          <p:cNvPr id="2914" name="Shape 2914"/>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2915" name="Shape 291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2" name="Shape 2922"/>
        <p:cNvGrpSpPr/>
        <p:nvPr/>
      </p:nvGrpSpPr>
      <p:grpSpPr>
        <a:xfrm>
          <a:off x="0" y="0"/>
          <a:ext cx="0" cy="0"/>
          <a:chOff x="0" y="0"/>
          <a:chExt cx="0" cy="0"/>
        </a:xfrm>
      </p:grpSpPr>
      <p:sp>
        <p:nvSpPr>
          <p:cNvPr id="2923" name="Shape 292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24" name="Shape 292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925" name="Shape 292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2" name="Shape 2932"/>
        <p:cNvGrpSpPr/>
        <p:nvPr/>
      </p:nvGrpSpPr>
      <p:grpSpPr>
        <a:xfrm>
          <a:off x="0" y="0"/>
          <a:ext cx="0" cy="0"/>
          <a:chOff x="0" y="0"/>
          <a:chExt cx="0" cy="0"/>
        </a:xfrm>
      </p:grpSpPr>
      <p:sp>
        <p:nvSpPr>
          <p:cNvPr id="2933" name="Shape 293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34" name="Shape 293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Originally BD was for $750</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Subsequently created a credit BD for $250</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Then ran the ARCRDAPP batch job to create a credit application CR.</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This applied the $250 credit to the outstanding $750 BD created initially</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935" name="Shape 293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2" name="Shape 2942"/>
        <p:cNvGrpSpPr/>
        <p:nvPr/>
      </p:nvGrpSpPr>
      <p:grpSpPr>
        <a:xfrm>
          <a:off x="0" y="0"/>
          <a:ext cx="0" cy="0"/>
          <a:chOff x="0" y="0"/>
          <a:chExt cx="0" cy="0"/>
        </a:xfrm>
      </p:grpSpPr>
      <p:sp>
        <p:nvSpPr>
          <p:cNvPr id="2943" name="Shape 294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44" name="Shape 294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When the bill is generated by ARBILLGEN, the Total Unliquidated Receivable Amount is updated with the amount of the bill.  The Amounts Summary section is not updated.</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Originally BD was for $750</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Subsequently created a credit BD for $250</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Then ran the ARCRDAPP batch job to create a credit application CR.</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This applied the $250 credit to the outstanding $750 BD created initially</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so now, the customer's outstanding bill amount = $500</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945" name="Shape 294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1" name="Shape 2951"/>
        <p:cNvGrpSpPr/>
        <p:nvPr/>
      </p:nvGrpSpPr>
      <p:grpSpPr>
        <a:xfrm>
          <a:off x="0" y="0"/>
          <a:ext cx="0" cy="0"/>
          <a:chOff x="0" y="0"/>
          <a:chExt cx="0" cy="0"/>
        </a:xfrm>
      </p:grpSpPr>
      <p:sp>
        <p:nvSpPr>
          <p:cNvPr id="2952" name="Shape 295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53" name="Shape 295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954" name="Shape 295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0" name="Shape 2960"/>
        <p:cNvGrpSpPr/>
        <p:nvPr/>
      </p:nvGrpSpPr>
      <p:grpSpPr>
        <a:xfrm>
          <a:off x="0" y="0"/>
          <a:ext cx="0" cy="0"/>
          <a:chOff x="0" y="0"/>
          <a:chExt cx="0" cy="0"/>
        </a:xfrm>
      </p:grpSpPr>
      <p:sp>
        <p:nvSpPr>
          <p:cNvPr id="2961" name="Shape 296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62" name="Shape 296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963" name="Shape 296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1" name="Shape 2971"/>
        <p:cNvGrpSpPr/>
        <p:nvPr/>
      </p:nvGrpSpPr>
      <p:grpSpPr>
        <a:xfrm>
          <a:off x="0" y="0"/>
          <a:ext cx="0" cy="0"/>
          <a:chOff x="0" y="0"/>
          <a:chExt cx="0" cy="0"/>
        </a:xfrm>
      </p:grpSpPr>
      <p:sp>
        <p:nvSpPr>
          <p:cNvPr id="2972" name="Shape 297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73" name="Shape 297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974" name="Shape 297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2" name="Shape 2982"/>
        <p:cNvGrpSpPr/>
        <p:nvPr/>
      </p:nvGrpSpPr>
      <p:grpSpPr>
        <a:xfrm>
          <a:off x="0" y="0"/>
          <a:ext cx="0" cy="0"/>
          <a:chOff x="0" y="0"/>
          <a:chExt cx="0" cy="0"/>
        </a:xfrm>
      </p:grpSpPr>
      <p:sp>
        <p:nvSpPr>
          <p:cNvPr id="2983" name="Shape 298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84" name="Shape 298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985" name="Shape 298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1" name="Shape 2991"/>
        <p:cNvGrpSpPr/>
        <p:nvPr/>
      </p:nvGrpSpPr>
      <p:grpSpPr>
        <a:xfrm>
          <a:off x="0" y="0"/>
          <a:ext cx="0" cy="0"/>
          <a:chOff x="0" y="0"/>
          <a:chExt cx="0" cy="0"/>
        </a:xfrm>
      </p:grpSpPr>
      <p:sp>
        <p:nvSpPr>
          <p:cNvPr id="2992" name="Shape 299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93" name="Shape 299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994" name="Shape 299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87" name="Shape 38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2000" u="none" cap="none" strike="noStrike">
                <a:solidFill>
                  <a:schemeClr val="dk1"/>
                </a:solidFill>
                <a:latin typeface="Arial"/>
                <a:ea typeface="Arial"/>
                <a:cs typeface="Arial"/>
                <a:sym typeface="Arial"/>
              </a:rPr>
              <a:t>Interfund vs. Intrafund</a:t>
            </a:r>
          </a:p>
          <a:p>
            <a:pPr indent="0" lvl="1" marL="457200" marR="0" rtl="0" algn="l">
              <a:spcBef>
                <a:spcPts val="540"/>
              </a:spcBef>
              <a:spcAft>
                <a:spcPts val="0"/>
              </a:spcAft>
              <a:buSzPct val="25000"/>
              <a:buNone/>
            </a:pPr>
            <a:r>
              <a:rPr b="1" baseline="0" i="0" lang="en-US" sz="1800" u="sng" cap="none" strike="noStrike">
                <a:solidFill>
                  <a:schemeClr val="dk1"/>
                </a:solidFill>
                <a:latin typeface="Arial"/>
                <a:ea typeface="Arial"/>
                <a:cs typeface="Arial"/>
                <a:sym typeface="Arial"/>
              </a:rPr>
              <a:t>Interfund</a:t>
            </a:r>
            <a:r>
              <a:rPr b="0" baseline="0" i="0" lang="en-US" sz="1800" u="none" cap="none" strike="noStrike">
                <a:solidFill>
                  <a:schemeClr val="dk1"/>
                </a:solidFill>
                <a:latin typeface="Arial"/>
                <a:ea typeface="Arial"/>
                <a:cs typeface="Arial"/>
                <a:sym typeface="Arial"/>
              </a:rPr>
              <a:t> transactions occur when one GSA Treasury Account Symbol (TAS) bills another GSA TAS (e.g. 285/455 paying rent to 192X)  </a:t>
            </a:r>
          </a:p>
          <a:p>
            <a:pPr indent="0" lvl="2" marL="914400" marR="0" rtl="0" algn="l">
              <a:spcBef>
                <a:spcPts val="1140"/>
              </a:spcBef>
              <a:spcAft>
                <a:spcPts val="0"/>
              </a:spcAft>
              <a:buSzPct val="25000"/>
              <a:buNone/>
            </a:pPr>
            <a:r>
              <a:rPr b="0" baseline="0" i="0" lang="en-US" sz="1800" u="none" cap="none" strike="noStrike">
                <a:solidFill>
                  <a:schemeClr val="dk1"/>
                </a:solidFill>
                <a:latin typeface="Arial"/>
                <a:ea typeface="Arial"/>
                <a:cs typeface="Arial"/>
                <a:sym typeface="Arial"/>
              </a:rPr>
              <a:t>All other Interfund transactions will be recorded using Internal Vouchers (NVs)</a:t>
            </a:r>
          </a:p>
          <a:p>
            <a:pPr indent="0" lvl="1" marL="457200" marR="0" rtl="0" algn="l">
              <a:spcBef>
                <a:spcPts val="1140"/>
              </a:spcBef>
              <a:spcAft>
                <a:spcPts val="0"/>
              </a:spcAft>
              <a:buSzPct val="25000"/>
              <a:buNone/>
            </a:pPr>
            <a:r>
              <a:rPr b="1" baseline="0" i="0" lang="en-US" sz="1800" u="sng" cap="none" strike="noStrike">
                <a:solidFill>
                  <a:schemeClr val="dk1"/>
                </a:solidFill>
                <a:latin typeface="Arial"/>
                <a:ea typeface="Arial"/>
                <a:cs typeface="Arial"/>
                <a:sym typeface="Arial"/>
              </a:rPr>
              <a:t>Intrafund</a:t>
            </a:r>
            <a:r>
              <a:rPr b="0" baseline="0" i="0" lang="en-US" sz="1800" u="none" cap="none" strike="noStrike">
                <a:solidFill>
                  <a:schemeClr val="dk1"/>
                </a:solidFill>
                <a:latin typeface="Arial"/>
                <a:ea typeface="Arial"/>
                <a:cs typeface="Arial"/>
                <a:sym typeface="Arial"/>
              </a:rPr>
              <a:t> transactions occur when the same GSA TAS bills itself</a:t>
            </a:r>
          </a:p>
          <a:p>
            <a:pPr indent="0" lvl="2" marL="914400" marR="0" rtl="0" algn="l">
              <a:spcBef>
                <a:spcPts val="1140"/>
              </a:spcBef>
              <a:spcAft>
                <a:spcPts val="0"/>
              </a:spcAft>
              <a:buSzPct val="25000"/>
              <a:buNone/>
            </a:pPr>
            <a:r>
              <a:rPr b="0" baseline="0" i="0" lang="en-US" sz="1800" u="none" cap="none" strike="noStrike">
                <a:solidFill>
                  <a:schemeClr val="dk1"/>
                </a:solidFill>
                <a:latin typeface="Arial"/>
                <a:ea typeface="Arial"/>
                <a:cs typeface="Arial"/>
                <a:sym typeface="Arial"/>
              </a:rPr>
              <a:t>Intrafunds will be recorded using NVs</a:t>
            </a:r>
          </a:p>
          <a:p>
            <a:pPr indent="0" lvl="0" marL="0" marR="0" rtl="0" algn="l">
              <a:spcBef>
                <a:spcPts val="9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88" name="Shape 38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0" name="Shape 3000"/>
        <p:cNvGrpSpPr/>
        <p:nvPr/>
      </p:nvGrpSpPr>
      <p:grpSpPr>
        <a:xfrm>
          <a:off x="0" y="0"/>
          <a:ext cx="0" cy="0"/>
          <a:chOff x="0" y="0"/>
          <a:chExt cx="0" cy="0"/>
        </a:xfrm>
      </p:grpSpPr>
      <p:sp>
        <p:nvSpPr>
          <p:cNvPr id="3001" name="Shape 300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002" name="Shape 300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003" name="Shape 300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0" name="Shape 3010"/>
        <p:cNvGrpSpPr/>
        <p:nvPr/>
      </p:nvGrpSpPr>
      <p:grpSpPr>
        <a:xfrm>
          <a:off x="0" y="0"/>
          <a:ext cx="0" cy="0"/>
          <a:chOff x="0" y="0"/>
          <a:chExt cx="0" cy="0"/>
        </a:xfrm>
      </p:grpSpPr>
      <p:sp>
        <p:nvSpPr>
          <p:cNvPr id="3011" name="Shape 301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012" name="Shape 301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013" name="Shape 301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0" name="Shape 3020"/>
        <p:cNvGrpSpPr/>
        <p:nvPr/>
      </p:nvGrpSpPr>
      <p:grpSpPr>
        <a:xfrm>
          <a:off x="0" y="0"/>
          <a:ext cx="0" cy="0"/>
          <a:chOff x="0" y="0"/>
          <a:chExt cx="0" cy="0"/>
        </a:xfrm>
      </p:grpSpPr>
      <p:sp>
        <p:nvSpPr>
          <p:cNvPr id="3021" name="Shape 3021"/>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022" name="Shape 302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0" name="Shape 3030"/>
        <p:cNvGrpSpPr/>
        <p:nvPr/>
      </p:nvGrpSpPr>
      <p:grpSpPr>
        <a:xfrm>
          <a:off x="0" y="0"/>
          <a:ext cx="0" cy="0"/>
          <a:chOff x="0" y="0"/>
          <a:chExt cx="0" cy="0"/>
        </a:xfrm>
      </p:grpSpPr>
      <p:sp>
        <p:nvSpPr>
          <p:cNvPr id="3031" name="Shape 303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032" name="Shape 303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033" name="Shape 303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3" name="Shape 3043"/>
        <p:cNvGrpSpPr/>
        <p:nvPr/>
      </p:nvGrpSpPr>
      <p:grpSpPr>
        <a:xfrm>
          <a:off x="0" y="0"/>
          <a:ext cx="0" cy="0"/>
          <a:chOff x="0" y="0"/>
          <a:chExt cx="0" cy="0"/>
        </a:xfrm>
      </p:grpSpPr>
      <p:sp>
        <p:nvSpPr>
          <p:cNvPr id="3044" name="Shape 304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045" name="Shape 304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046" name="Shape 304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6" name="Shape 3056"/>
        <p:cNvGrpSpPr/>
        <p:nvPr/>
      </p:nvGrpSpPr>
      <p:grpSpPr>
        <a:xfrm>
          <a:off x="0" y="0"/>
          <a:ext cx="0" cy="0"/>
          <a:chOff x="0" y="0"/>
          <a:chExt cx="0" cy="0"/>
        </a:xfrm>
      </p:grpSpPr>
      <p:sp>
        <p:nvSpPr>
          <p:cNvPr id="3057" name="Shape 305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058" name="Shape 305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059" name="Shape 305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6" name="Shape 3076"/>
        <p:cNvGrpSpPr/>
        <p:nvPr/>
      </p:nvGrpSpPr>
      <p:grpSpPr>
        <a:xfrm>
          <a:off x="0" y="0"/>
          <a:ext cx="0" cy="0"/>
          <a:chOff x="0" y="0"/>
          <a:chExt cx="0" cy="0"/>
        </a:xfrm>
      </p:grpSpPr>
      <p:sp>
        <p:nvSpPr>
          <p:cNvPr id="3077" name="Shape 307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078" name="Shape 307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079" name="Shape 307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3" name="Shape 3093"/>
        <p:cNvGrpSpPr/>
        <p:nvPr/>
      </p:nvGrpSpPr>
      <p:grpSpPr>
        <a:xfrm>
          <a:off x="0" y="0"/>
          <a:ext cx="0" cy="0"/>
          <a:chOff x="0" y="0"/>
          <a:chExt cx="0" cy="0"/>
        </a:xfrm>
      </p:grpSpPr>
      <p:sp>
        <p:nvSpPr>
          <p:cNvPr id="3094" name="Shape 309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095" name="Shape 309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096" name="Shape 309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2" name="Shape 3102"/>
        <p:cNvGrpSpPr/>
        <p:nvPr/>
      </p:nvGrpSpPr>
      <p:grpSpPr>
        <a:xfrm>
          <a:off x="0" y="0"/>
          <a:ext cx="0" cy="0"/>
          <a:chOff x="0" y="0"/>
          <a:chExt cx="0" cy="0"/>
        </a:xfrm>
      </p:grpSpPr>
      <p:sp>
        <p:nvSpPr>
          <p:cNvPr id="3103" name="Shape 3103"/>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104" name="Shape 310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0" name="Shape 3110"/>
        <p:cNvGrpSpPr/>
        <p:nvPr/>
      </p:nvGrpSpPr>
      <p:grpSpPr>
        <a:xfrm>
          <a:off x="0" y="0"/>
          <a:ext cx="0" cy="0"/>
          <a:chOff x="0" y="0"/>
          <a:chExt cx="0" cy="0"/>
        </a:xfrm>
      </p:grpSpPr>
      <p:sp>
        <p:nvSpPr>
          <p:cNvPr id="3111" name="Shape 311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112" name="Shape 311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113" name="Shape 311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4" name="Shape 394"/>
        <p:cNvGrpSpPr/>
        <p:nvPr/>
      </p:nvGrpSpPr>
      <p:grpSpPr>
        <a:xfrm>
          <a:off x="0" y="0"/>
          <a:ext cx="0" cy="0"/>
          <a:chOff x="0" y="0"/>
          <a:chExt cx="0" cy="0"/>
        </a:xfrm>
      </p:grpSpPr>
      <p:sp>
        <p:nvSpPr>
          <p:cNvPr id="395" name="Shape 39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
        <p:nvSpPr>
          <p:cNvPr id="396" name="Shape 396"/>
          <p:cNvSpPr txBox="1"/>
          <p:nvPr>
            <p:ph idx="1" type="body"/>
          </p:nvPr>
        </p:nvSpPr>
        <p:spPr>
          <a:xfrm>
            <a:off x="914400" y="4343400"/>
            <a:ext cx="5029199" cy="4114800"/>
          </a:xfrm>
          <a:prstGeom prst="rect">
            <a:avLst/>
          </a:prstGeom>
          <a:noFill/>
          <a:ln>
            <a:noFill/>
          </a:ln>
        </p:spPr>
        <p:txBody>
          <a:bodyPr anchorCtr="0" anchor="t" bIns="46000" lIns="92025" rIns="92025" tIns="46000">
            <a:noAutofit/>
          </a:bodyPr>
          <a:lstStyle/>
          <a:p>
            <a:pPr indent="0" lvl="2" marL="0" marR="0" rtl="0" algn="l">
              <a:spcBef>
                <a:spcPts val="0"/>
              </a:spcBef>
              <a:spcAft>
                <a:spcPts val="0"/>
              </a:spcAft>
              <a:buSzPct val="25000"/>
              <a:buNone/>
            </a:pPr>
            <a:r>
              <a:rPr b="0" baseline="0" i="0" lang="en-US" sz="2000" u="none" cap="none" strike="noStrike">
                <a:solidFill>
                  <a:schemeClr val="dk1"/>
                </a:solidFill>
                <a:latin typeface="Arial"/>
                <a:ea typeface="Arial"/>
                <a:cs typeface="Arial"/>
                <a:sym typeface="Arial"/>
              </a:rPr>
              <a:t>The Agreement can be set up to bill the customer based on a Flat Rate or Percentage, or be billed based on costs</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97" name="Shape 397"/>
          <p:cNvSpPr/>
          <p:nvPr>
            <p:ph idx="2" type="sldImg"/>
          </p:nvPr>
        </p:nvSpPr>
        <p:spPr>
          <a:xfrm>
            <a:off x="1152525" y="692150"/>
            <a:ext cx="4554537" cy="3416299"/>
          </a:xfrm>
          <a:custGeom>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med" w="med" type="none"/>
            <a:tailEnd len="med" w="med" type="none"/>
          </a:ln>
        </p:spPr>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9" name="Shape 3119"/>
        <p:cNvGrpSpPr/>
        <p:nvPr/>
      </p:nvGrpSpPr>
      <p:grpSpPr>
        <a:xfrm>
          <a:off x="0" y="0"/>
          <a:ext cx="0" cy="0"/>
          <a:chOff x="0" y="0"/>
          <a:chExt cx="0" cy="0"/>
        </a:xfrm>
      </p:grpSpPr>
      <p:sp>
        <p:nvSpPr>
          <p:cNvPr id="3120" name="Shape 312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121" name="Shape 312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122" name="Shape 312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8" name="Shape 3128"/>
        <p:cNvGrpSpPr/>
        <p:nvPr/>
      </p:nvGrpSpPr>
      <p:grpSpPr>
        <a:xfrm>
          <a:off x="0" y="0"/>
          <a:ext cx="0" cy="0"/>
          <a:chOff x="0" y="0"/>
          <a:chExt cx="0" cy="0"/>
        </a:xfrm>
      </p:grpSpPr>
      <p:sp>
        <p:nvSpPr>
          <p:cNvPr id="3129" name="Shape 3129"/>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130" name="Shape 313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7" name="Shape 3137"/>
        <p:cNvGrpSpPr/>
        <p:nvPr/>
      </p:nvGrpSpPr>
      <p:grpSpPr>
        <a:xfrm>
          <a:off x="0" y="0"/>
          <a:ext cx="0" cy="0"/>
          <a:chOff x="0" y="0"/>
          <a:chExt cx="0" cy="0"/>
        </a:xfrm>
      </p:grpSpPr>
      <p:sp>
        <p:nvSpPr>
          <p:cNvPr id="3138" name="Shape 313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139" name="Shape 313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140" name="Shape 314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6" name="Shape 3146"/>
        <p:cNvGrpSpPr/>
        <p:nvPr/>
      </p:nvGrpSpPr>
      <p:grpSpPr>
        <a:xfrm>
          <a:off x="0" y="0"/>
          <a:ext cx="0" cy="0"/>
          <a:chOff x="0" y="0"/>
          <a:chExt cx="0" cy="0"/>
        </a:xfrm>
      </p:grpSpPr>
      <p:sp>
        <p:nvSpPr>
          <p:cNvPr id="3147" name="Shape 314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148" name="Shape 314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SzPct val="25000"/>
              <a:buFont typeface="Arial"/>
              <a:buNone/>
            </a:pPr>
            <a:r>
              <a:rPr b="0" baseline="0" i="0" lang="en-US" sz="1200" u="none" cap="none" strike="noStrike">
                <a:solidFill>
                  <a:schemeClr val="dk1"/>
                </a:solidFill>
                <a:latin typeface="Arial"/>
                <a:ea typeface="Arial"/>
                <a:cs typeface="Arial"/>
                <a:sym typeface="Arial"/>
              </a:rPr>
              <a:t>The Activity Log shows the updates made by the IPACOUT job.</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149" name="Shape 314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55" name="Shape 3155"/>
        <p:cNvGrpSpPr/>
        <p:nvPr/>
      </p:nvGrpSpPr>
      <p:grpSpPr>
        <a:xfrm>
          <a:off x="0" y="0"/>
          <a:ext cx="0" cy="0"/>
          <a:chOff x="0" y="0"/>
          <a:chExt cx="0" cy="0"/>
        </a:xfrm>
      </p:grpSpPr>
      <p:sp>
        <p:nvSpPr>
          <p:cNvPr id="3156" name="Shape 315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157" name="Shape 315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158" name="Shape 315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4" name="Shape 3164"/>
        <p:cNvGrpSpPr/>
        <p:nvPr/>
      </p:nvGrpSpPr>
      <p:grpSpPr>
        <a:xfrm>
          <a:off x="0" y="0"/>
          <a:ext cx="0" cy="0"/>
          <a:chOff x="0" y="0"/>
          <a:chExt cx="0" cy="0"/>
        </a:xfrm>
      </p:grpSpPr>
      <p:sp>
        <p:nvSpPr>
          <p:cNvPr id="3165" name="Shape 316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166" name="Shape 316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The total outstanding amount is the sum of debits minus credits.</a:t>
            </a:r>
          </a:p>
        </p:txBody>
      </p:sp>
      <p:sp>
        <p:nvSpPr>
          <p:cNvPr id="3167" name="Shape 316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2" name="Shape 3182"/>
        <p:cNvGrpSpPr/>
        <p:nvPr/>
      </p:nvGrpSpPr>
      <p:grpSpPr>
        <a:xfrm>
          <a:off x="0" y="0"/>
          <a:ext cx="0" cy="0"/>
          <a:chOff x="0" y="0"/>
          <a:chExt cx="0" cy="0"/>
        </a:xfrm>
      </p:grpSpPr>
      <p:sp>
        <p:nvSpPr>
          <p:cNvPr id="3183" name="Shape 318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184" name="Shape 318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185" name="Shape 318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8" name="Shape 3198"/>
        <p:cNvGrpSpPr/>
        <p:nvPr/>
      </p:nvGrpSpPr>
      <p:grpSpPr>
        <a:xfrm>
          <a:off x="0" y="0"/>
          <a:ext cx="0" cy="0"/>
          <a:chOff x="0" y="0"/>
          <a:chExt cx="0" cy="0"/>
        </a:xfrm>
      </p:grpSpPr>
      <p:sp>
        <p:nvSpPr>
          <p:cNvPr id="3199" name="Shape 319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200" name="Shape 320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201" name="Shape 320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6" name="Shape 3216"/>
        <p:cNvGrpSpPr/>
        <p:nvPr/>
      </p:nvGrpSpPr>
      <p:grpSpPr>
        <a:xfrm>
          <a:off x="0" y="0"/>
          <a:ext cx="0" cy="0"/>
          <a:chOff x="0" y="0"/>
          <a:chExt cx="0" cy="0"/>
        </a:xfrm>
      </p:grpSpPr>
      <p:sp>
        <p:nvSpPr>
          <p:cNvPr id="3217" name="Shape 321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218" name="Shape 321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219" name="Shape 321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1" name="Shape 3231"/>
        <p:cNvGrpSpPr/>
        <p:nvPr/>
      </p:nvGrpSpPr>
      <p:grpSpPr>
        <a:xfrm>
          <a:off x="0" y="0"/>
          <a:ext cx="0" cy="0"/>
          <a:chOff x="0" y="0"/>
          <a:chExt cx="0" cy="0"/>
        </a:xfrm>
      </p:grpSpPr>
      <p:sp>
        <p:nvSpPr>
          <p:cNvPr id="3232" name="Shape 3232"/>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233" name="Shape 323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09" name="Shape 40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10" name="Shape 41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9" name="Shape 3239"/>
        <p:cNvGrpSpPr/>
        <p:nvPr/>
      </p:nvGrpSpPr>
      <p:grpSpPr>
        <a:xfrm>
          <a:off x="0" y="0"/>
          <a:ext cx="0" cy="0"/>
          <a:chOff x="0" y="0"/>
          <a:chExt cx="0" cy="0"/>
        </a:xfrm>
      </p:grpSpPr>
      <p:sp>
        <p:nvSpPr>
          <p:cNvPr id="3240" name="Shape 324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241" name="Shape 324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1" baseline="0" i="0" lang="en-US" sz="1800" u="none" cap="none" strike="noStrike">
                <a:solidFill>
                  <a:schemeClr val="dk1"/>
                </a:solidFill>
                <a:latin typeface="Arial"/>
                <a:ea typeface="Arial"/>
                <a:cs typeface="Arial"/>
                <a:sym typeface="Arial"/>
              </a:rPr>
              <a:t>Bill Generated Flag </a:t>
            </a:r>
            <a:r>
              <a:rPr b="0" baseline="0" i="0" lang="en-US" sz="1800" u="none" cap="none" strike="noStrike">
                <a:solidFill>
                  <a:schemeClr val="dk1"/>
                </a:solidFill>
                <a:latin typeface="Arial"/>
                <a:ea typeface="Arial"/>
                <a:cs typeface="Arial"/>
                <a:sym typeface="Arial"/>
              </a:rPr>
              <a:t>– When the bill is generated by ARBILLGEN, the flag is set to true</a:t>
            </a:r>
          </a:p>
          <a:p>
            <a:pPr indent="0" lvl="0" marL="0" marR="0" rtl="0" algn="l">
              <a:spcBef>
                <a:spcPts val="540"/>
              </a:spcBef>
              <a:spcAft>
                <a:spcPts val="0"/>
              </a:spcAft>
              <a:buSzPct val="25000"/>
              <a:buNone/>
            </a:pPr>
            <a:r>
              <a:rPr b="1" baseline="0" i="0" lang="en-US" sz="1800" u="none" cap="none" strike="noStrike">
                <a:solidFill>
                  <a:schemeClr val="dk1"/>
                </a:solidFill>
                <a:latin typeface="Arial"/>
                <a:ea typeface="Arial"/>
                <a:cs typeface="Arial"/>
                <a:sym typeface="Arial"/>
              </a:rPr>
              <a:t>Bill Generated Date – </a:t>
            </a:r>
            <a:r>
              <a:rPr b="0" baseline="0" i="0" lang="en-US" sz="1800" u="none" cap="none" strike="noStrike">
                <a:solidFill>
                  <a:schemeClr val="dk1"/>
                </a:solidFill>
                <a:latin typeface="Arial"/>
                <a:ea typeface="Arial"/>
                <a:cs typeface="Arial"/>
                <a:sym typeface="Arial"/>
              </a:rPr>
              <a:t>When the bill is generated by ARBILLGEN, this date is set to the ‘Print Date’ parm from the batch job</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242" name="Shape 324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3" name="Shape 3253"/>
        <p:cNvGrpSpPr/>
        <p:nvPr/>
      </p:nvGrpSpPr>
      <p:grpSpPr>
        <a:xfrm>
          <a:off x="0" y="0"/>
          <a:ext cx="0" cy="0"/>
          <a:chOff x="0" y="0"/>
          <a:chExt cx="0" cy="0"/>
        </a:xfrm>
      </p:grpSpPr>
      <p:sp>
        <p:nvSpPr>
          <p:cNvPr id="3254" name="Shape 325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255" name="Shape 325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1" baseline="0" i="0" lang="en-US" sz="1800" u="none" cap="none" strike="noStrike">
                <a:solidFill>
                  <a:schemeClr val="dk1"/>
                </a:solidFill>
                <a:latin typeface="Arial"/>
                <a:ea typeface="Arial"/>
                <a:cs typeface="Arial"/>
                <a:sym typeface="Arial"/>
              </a:rPr>
              <a:t>Bill Generated Flag </a:t>
            </a:r>
            <a:r>
              <a:rPr b="0" baseline="0" i="0" lang="en-US" sz="1800" u="none" cap="none" strike="noStrike">
                <a:solidFill>
                  <a:schemeClr val="dk1"/>
                </a:solidFill>
                <a:latin typeface="Arial"/>
                <a:ea typeface="Arial"/>
                <a:cs typeface="Arial"/>
                <a:sym typeface="Arial"/>
              </a:rPr>
              <a:t>– When the bill is generated by ARBILLGEN, the flag is set to true</a:t>
            </a:r>
          </a:p>
          <a:p>
            <a:pPr indent="0" lvl="0" marL="0" marR="0" rtl="0" algn="l">
              <a:spcBef>
                <a:spcPts val="540"/>
              </a:spcBef>
              <a:spcAft>
                <a:spcPts val="0"/>
              </a:spcAft>
              <a:buSzPct val="25000"/>
              <a:buNone/>
            </a:pPr>
            <a:r>
              <a:rPr b="1" baseline="0" i="0" lang="en-US" sz="1800" u="none" cap="none" strike="noStrike">
                <a:solidFill>
                  <a:schemeClr val="dk1"/>
                </a:solidFill>
                <a:latin typeface="Arial"/>
                <a:ea typeface="Arial"/>
                <a:cs typeface="Arial"/>
                <a:sym typeface="Arial"/>
              </a:rPr>
              <a:t>Bill Generated Date – </a:t>
            </a:r>
            <a:r>
              <a:rPr b="0" baseline="0" i="0" lang="en-US" sz="1800" u="none" cap="none" strike="noStrike">
                <a:solidFill>
                  <a:schemeClr val="dk1"/>
                </a:solidFill>
                <a:latin typeface="Arial"/>
                <a:ea typeface="Arial"/>
                <a:cs typeface="Arial"/>
                <a:sym typeface="Arial"/>
              </a:rPr>
              <a:t>When the bill is generated by ARBILLGEN, this date is set to the ‘Print Date’ parm from the batch job</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256" name="Shape 325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64" name="Shape 3264"/>
        <p:cNvGrpSpPr/>
        <p:nvPr/>
      </p:nvGrpSpPr>
      <p:grpSpPr>
        <a:xfrm>
          <a:off x="0" y="0"/>
          <a:ext cx="0" cy="0"/>
          <a:chOff x="0" y="0"/>
          <a:chExt cx="0" cy="0"/>
        </a:xfrm>
      </p:grpSpPr>
      <p:sp>
        <p:nvSpPr>
          <p:cNvPr id="3265" name="Shape 326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266" name="Shape 326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267" name="Shape 326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5" name="Shape 3275"/>
        <p:cNvGrpSpPr/>
        <p:nvPr/>
      </p:nvGrpSpPr>
      <p:grpSpPr>
        <a:xfrm>
          <a:off x="0" y="0"/>
          <a:ext cx="0" cy="0"/>
          <a:chOff x="0" y="0"/>
          <a:chExt cx="0" cy="0"/>
        </a:xfrm>
      </p:grpSpPr>
      <p:sp>
        <p:nvSpPr>
          <p:cNvPr id="3276" name="Shape 327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277" name="Shape 327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278" name="Shape 327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3" name="Shape 3293"/>
        <p:cNvGrpSpPr/>
        <p:nvPr/>
      </p:nvGrpSpPr>
      <p:grpSpPr>
        <a:xfrm>
          <a:off x="0" y="0"/>
          <a:ext cx="0" cy="0"/>
          <a:chOff x="0" y="0"/>
          <a:chExt cx="0" cy="0"/>
        </a:xfrm>
      </p:grpSpPr>
      <p:sp>
        <p:nvSpPr>
          <p:cNvPr id="3294" name="Shape 3294"/>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295" name="Shape 329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01" name="Shape 3301"/>
        <p:cNvGrpSpPr/>
        <p:nvPr/>
      </p:nvGrpSpPr>
      <p:grpSpPr>
        <a:xfrm>
          <a:off x="0" y="0"/>
          <a:ext cx="0" cy="0"/>
          <a:chOff x="0" y="0"/>
          <a:chExt cx="0" cy="0"/>
        </a:xfrm>
      </p:grpSpPr>
      <p:sp>
        <p:nvSpPr>
          <p:cNvPr id="3302" name="Shape 330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303" name="Shape 330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304" name="Shape 330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1" name="Shape 3311"/>
        <p:cNvGrpSpPr/>
        <p:nvPr/>
      </p:nvGrpSpPr>
      <p:grpSpPr>
        <a:xfrm>
          <a:off x="0" y="0"/>
          <a:ext cx="0" cy="0"/>
          <a:chOff x="0" y="0"/>
          <a:chExt cx="0" cy="0"/>
        </a:xfrm>
      </p:grpSpPr>
      <p:sp>
        <p:nvSpPr>
          <p:cNvPr id="3312" name="Shape 331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313" name="Shape 331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314" name="Shape 331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0" name="Shape 3320"/>
        <p:cNvGrpSpPr/>
        <p:nvPr/>
      </p:nvGrpSpPr>
      <p:grpSpPr>
        <a:xfrm>
          <a:off x="0" y="0"/>
          <a:ext cx="0" cy="0"/>
          <a:chOff x="0" y="0"/>
          <a:chExt cx="0" cy="0"/>
        </a:xfrm>
      </p:grpSpPr>
      <p:sp>
        <p:nvSpPr>
          <p:cNvPr id="3321" name="Shape 332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322" name="Shape 332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323" name="Shape 332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4" name="Shape 3334"/>
        <p:cNvGrpSpPr/>
        <p:nvPr/>
      </p:nvGrpSpPr>
      <p:grpSpPr>
        <a:xfrm>
          <a:off x="0" y="0"/>
          <a:ext cx="0" cy="0"/>
          <a:chOff x="0" y="0"/>
          <a:chExt cx="0" cy="0"/>
        </a:xfrm>
      </p:grpSpPr>
      <p:sp>
        <p:nvSpPr>
          <p:cNvPr id="3335" name="Shape 333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336" name="Shape 333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337" name="Shape 333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3" name="Shape 3343"/>
        <p:cNvGrpSpPr/>
        <p:nvPr/>
      </p:nvGrpSpPr>
      <p:grpSpPr>
        <a:xfrm>
          <a:off x="0" y="0"/>
          <a:ext cx="0" cy="0"/>
          <a:chOff x="0" y="0"/>
          <a:chExt cx="0" cy="0"/>
        </a:xfrm>
      </p:grpSpPr>
      <p:sp>
        <p:nvSpPr>
          <p:cNvPr id="3344" name="Shape 334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345" name="Shape 334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346" name="Shape 334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21" name="Shape 42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22" name="Shape 42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3" name="Shape 3353"/>
        <p:cNvGrpSpPr/>
        <p:nvPr/>
      </p:nvGrpSpPr>
      <p:grpSpPr>
        <a:xfrm>
          <a:off x="0" y="0"/>
          <a:ext cx="0" cy="0"/>
          <a:chOff x="0" y="0"/>
          <a:chExt cx="0" cy="0"/>
        </a:xfrm>
      </p:grpSpPr>
      <p:sp>
        <p:nvSpPr>
          <p:cNvPr id="3354" name="Shape 335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355" name="Shape 335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356" name="Shape 335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2" name="Shape 3362"/>
        <p:cNvGrpSpPr/>
        <p:nvPr/>
      </p:nvGrpSpPr>
      <p:grpSpPr>
        <a:xfrm>
          <a:off x="0" y="0"/>
          <a:ext cx="0" cy="0"/>
          <a:chOff x="0" y="0"/>
          <a:chExt cx="0" cy="0"/>
        </a:xfrm>
      </p:grpSpPr>
      <p:sp>
        <p:nvSpPr>
          <p:cNvPr id="3363" name="Shape 336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3364" name="Shape 336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365" name="Shape 336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5" name="Shape 3375"/>
        <p:cNvGrpSpPr/>
        <p:nvPr/>
      </p:nvGrpSpPr>
      <p:grpSpPr>
        <a:xfrm>
          <a:off x="0" y="0"/>
          <a:ext cx="0" cy="0"/>
          <a:chOff x="0" y="0"/>
          <a:chExt cx="0" cy="0"/>
        </a:xfrm>
      </p:grpSpPr>
      <p:sp>
        <p:nvSpPr>
          <p:cNvPr id="3376" name="Shape 337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3377" name="Shape 337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378" name="Shape 337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1" name="Shape 3391"/>
        <p:cNvGrpSpPr/>
        <p:nvPr/>
      </p:nvGrpSpPr>
      <p:grpSpPr>
        <a:xfrm>
          <a:off x="0" y="0"/>
          <a:ext cx="0" cy="0"/>
          <a:chOff x="0" y="0"/>
          <a:chExt cx="0" cy="0"/>
        </a:xfrm>
      </p:grpSpPr>
      <p:sp>
        <p:nvSpPr>
          <p:cNvPr id="3392" name="Shape 339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3393" name="Shape 339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394" name="Shape 339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00" name="Shape 3400"/>
        <p:cNvGrpSpPr/>
        <p:nvPr/>
      </p:nvGrpSpPr>
      <p:grpSpPr>
        <a:xfrm>
          <a:off x="0" y="0"/>
          <a:ext cx="0" cy="0"/>
          <a:chOff x="0" y="0"/>
          <a:chExt cx="0" cy="0"/>
        </a:xfrm>
      </p:grpSpPr>
      <p:sp>
        <p:nvSpPr>
          <p:cNvPr id="3401" name="Shape 340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402" name="Shape 340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403" name="Shape 340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0" name="Shape 3410"/>
        <p:cNvGrpSpPr/>
        <p:nvPr/>
      </p:nvGrpSpPr>
      <p:grpSpPr>
        <a:xfrm>
          <a:off x="0" y="0"/>
          <a:ext cx="0" cy="0"/>
          <a:chOff x="0" y="0"/>
          <a:chExt cx="0" cy="0"/>
        </a:xfrm>
      </p:grpSpPr>
      <p:sp>
        <p:nvSpPr>
          <p:cNvPr id="3411" name="Shape 3411"/>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3412" name="Shape 3412"/>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8" name="Shape 3418"/>
        <p:cNvGrpSpPr/>
        <p:nvPr/>
      </p:nvGrpSpPr>
      <p:grpSpPr>
        <a:xfrm>
          <a:off x="0" y="0"/>
          <a:ext cx="0" cy="0"/>
          <a:chOff x="0" y="0"/>
          <a:chExt cx="0" cy="0"/>
        </a:xfrm>
      </p:grpSpPr>
      <p:sp>
        <p:nvSpPr>
          <p:cNvPr id="3419" name="Shape 341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420" name="Shape 342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421" name="Shape 342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6" name="Shape 3456"/>
        <p:cNvGrpSpPr/>
        <p:nvPr/>
      </p:nvGrpSpPr>
      <p:grpSpPr>
        <a:xfrm>
          <a:off x="0" y="0"/>
          <a:ext cx="0" cy="0"/>
          <a:chOff x="0" y="0"/>
          <a:chExt cx="0" cy="0"/>
        </a:xfrm>
      </p:grpSpPr>
      <p:sp>
        <p:nvSpPr>
          <p:cNvPr id="3457" name="Shape 345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458" name="Shape 345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1" marL="457200" marR="0" rtl="0" algn="l">
              <a:spcBef>
                <a:spcPts val="0"/>
              </a:spcBef>
              <a:spcAft>
                <a:spcPts val="0"/>
              </a:spcAft>
              <a:buNone/>
            </a:pPr>
            <a:r>
              <a:t/>
            </a:r>
            <a:endParaRPr b="0" baseline="0" i="0" sz="2000" u="none" cap="none" strike="noStrike">
              <a:solidFill>
                <a:schemeClr val="dk1"/>
              </a:solidFill>
              <a:latin typeface="Arial"/>
              <a:ea typeface="Arial"/>
              <a:cs typeface="Arial"/>
              <a:sym typeface="Arial"/>
            </a:endParaRPr>
          </a:p>
        </p:txBody>
      </p:sp>
      <p:sp>
        <p:nvSpPr>
          <p:cNvPr id="3459" name="Shape 345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65" name="Shape 3465"/>
        <p:cNvGrpSpPr/>
        <p:nvPr/>
      </p:nvGrpSpPr>
      <p:grpSpPr>
        <a:xfrm>
          <a:off x="0" y="0"/>
          <a:ext cx="0" cy="0"/>
          <a:chOff x="0" y="0"/>
          <a:chExt cx="0" cy="0"/>
        </a:xfrm>
      </p:grpSpPr>
      <p:sp>
        <p:nvSpPr>
          <p:cNvPr id="3466" name="Shape 346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3467" name="Shape 346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468" name="Shape 346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5" name="Shape 3475"/>
        <p:cNvGrpSpPr/>
        <p:nvPr/>
      </p:nvGrpSpPr>
      <p:grpSpPr>
        <a:xfrm>
          <a:off x="0" y="0"/>
          <a:ext cx="0" cy="0"/>
          <a:chOff x="0" y="0"/>
          <a:chExt cx="0" cy="0"/>
        </a:xfrm>
      </p:grpSpPr>
      <p:sp>
        <p:nvSpPr>
          <p:cNvPr id="3476" name="Shape 347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3477" name="Shape 347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478" name="Shape 347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29" name="Shape 42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30" name="Shape 43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84" name="Shape 3484"/>
        <p:cNvGrpSpPr/>
        <p:nvPr/>
      </p:nvGrpSpPr>
      <p:grpSpPr>
        <a:xfrm>
          <a:off x="0" y="0"/>
          <a:ext cx="0" cy="0"/>
          <a:chOff x="0" y="0"/>
          <a:chExt cx="0" cy="0"/>
        </a:xfrm>
      </p:grpSpPr>
      <p:sp>
        <p:nvSpPr>
          <p:cNvPr id="3485" name="Shape 348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486" name="Shape 348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487" name="Shape 348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93" name="Shape 3493"/>
        <p:cNvGrpSpPr/>
        <p:nvPr/>
      </p:nvGrpSpPr>
      <p:grpSpPr>
        <a:xfrm>
          <a:off x="0" y="0"/>
          <a:ext cx="0" cy="0"/>
          <a:chOff x="0" y="0"/>
          <a:chExt cx="0" cy="0"/>
        </a:xfrm>
      </p:grpSpPr>
      <p:sp>
        <p:nvSpPr>
          <p:cNvPr id="3494" name="Shape 349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495" name="Shape 349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496" name="Shape 349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2" name="Shape 3502"/>
        <p:cNvGrpSpPr/>
        <p:nvPr/>
      </p:nvGrpSpPr>
      <p:grpSpPr>
        <a:xfrm>
          <a:off x="0" y="0"/>
          <a:ext cx="0" cy="0"/>
          <a:chOff x="0" y="0"/>
          <a:chExt cx="0" cy="0"/>
        </a:xfrm>
      </p:grpSpPr>
      <p:sp>
        <p:nvSpPr>
          <p:cNvPr id="3503" name="Shape 3503"/>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504" name="Shape 350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0" name="Shape 3520"/>
        <p:cNvGrpSpPr/>
        <p:nvPr/>
      </p:nvGrpSpPr>
      <p:grpSpPr>
        <a:xfrm>
          <a:off x="0" y="0"/>
          <a:ext cx="0" cy="0"/>
          <a:chOff x="0" y="0"/>
          <a:chExt cx="0" cy="0"/>
        </a:xfrm>
      </p:grpSpPr>
      <p:sp>
        <p:nvSpPr>
          <p:cNvPr id="3521" name="Shape 3521"/>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522" name="Shape 352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59" name="Shape 3559"/>
        <p:cNvGrpSpPr/>
        <p:nvPr/>
      </p:nvGrpSpPr>
      <p:grpSpPr>
        <a:xfrm>
          <a:off x="0" y="0"/>
          <a:ext cx="0" cy="0"/>
          <a:chOff x="0" y="0"/>
          <a:chExt cx="0" cy="0"/>
        </a:xfrm>
      </p:grpSpPr>
      <p:sp>
        <p:nvSpPr>
          <p:cNvPr id="3560" name="Shape 356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561" name="Shape 356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562" name="Shape 356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8" name="Shape 3568"/>
        <p:cNvGrpSpPr/>
        <p:nvPr/>
      </p:nvGrpSpPr>
      <p:grpSpPr>
        <a:xfrm>
          <a:off x="0" y="0"/>
          <a:ext cx="0" cy="0"/>
          <a:chOff x="0" y="0"/>
          <a:chExt cx="0" cy="0"/>
        </a:xfrm>
      </p:grpSpPr>
      <p:sp>
        <p:nvSpPr>
          <p:cNvPr id="3569" name="Shape 356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570" name="Shape 357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571" name="Shape 357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77" name="Shape 3577"/>
        <p:cNvGrpSpPr/>
        <p:nvPr/>
      </p:nvGrpSpPr>
      <p:grpSpPr>
        <a:xfrm>
          <a:off x="0" y="0"/>
          <a:ext cx="0" cy="0"/>
          <a:chOff x="0" y="0"/>
          <a:chExt cx="0" cy="0"/>
        </a:xfrm>
      </p:grpSpPr>
      <p:sp>
        <p:nvSpPr>
          <p:cNvPr id="3578" name="Shape 357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579" name="Shape 357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580" name="Shape 358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9" name="Shape 3589"/>
        <p:cNvGrpSpPr/>
        <p:nvPr/>
      </p:nvGrpSpPr>
      <p:grpSpPr>
        <a:xfrm>
          <a:off x="0" y="0"/>
          <a:ext cx="0" cy="0"/>
          <a:chOff x="0" y="0"/>
          <a:chExt cx="0" cy="0"/>
        </a:xfrm>
      </p:grpSpPr>
      <p:sp>
        <p:nvSpPr>
          <p:cNvPr id="3590" name="Shape 359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591" name="Shape 359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592" name="Shape 359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05" name="Shape 3605"/>
        <p:cNvGrpSpPr/>
        <p:nvPr/>
      </p:nvGrpSpPr>
      <p:grpSpPr>
        <a:xfrm>
          <a:off x="0" y="0"/>
          <a:ext cx="0" cy="0"/>
          <a:chOff x="0" y="0"/>
          <a:chExt cx="0" cy="0"/>
        </a:xfrm>
      </p:grpSpPr>
      <p:sp>
        <p:nvSpPr>
          <p:cNvPr id="3606" name="Shape 360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607" name="Shape 360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608" name="Shape 360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21" name="Shape 3621"/>
        <p:cNvGrpSpPr/>
        <p:nvPr/>
      </p:nvGrpSpPr>
      <p:grpSpPr>
        <a:xfrm>
          <a:off x="0" y="0"/>
          <a:ext cx="0" cy="0"/>
          <a:chOff x="0" y="0"/>
          <a:chExt cx="0" cy="0"/>
        </a:xfrm>
      </p:grpSpPr>
      <p:sp>
        <p:nvSpPr>
          <p:cNvPr id="3622" name="Shape 362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623" name="Shape 362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SzPct val="25000"/>
              <a:buFont typeface="Arial"/>
              <a:buNone/>
            </a:pPr>
            <a:r>
              <a:rPr b="0" baseline="0" i="0" lang="en-US" sz="1200" u="none" cap="none" strike="noStrike">
                <a:solidFill>
                  <a:schemeClr val="dk1"/>
                </a:solidFill>
                <a:latin typeface="Arial"/>
                <a:ea typeface="Arial"/>
                <a:cs typeface="Arial"/>
                <a:sym typeface="Arial"/>
              </a:rPr>
              <a:t>YYeis created for $2,000, Spending is processed against it for $500.  The next step is to run PCACCRUE batch job to generate an SV accrual to accrue the revenue into the period it was earned.</a:t>
            </a:r>
          </a:p>
          <a:p>
            <a:pPr indent="0" lvl="0" marL="0" marR="0" rtl="0" algn="l">
              <a:lnSpc>
                <a:spcPct val="100000"/>
              </a:lnSpc>
              <a:spcBef>
                <a:spcPts val="360"/>
              </a:spcBef>
              <a:spcAft>
                <a:spcPts val="0"/>
              </a:spcAft>
              <a:buClr>
                <a:schemeClr val="dk1"/>
              </a:buClr>
              <a:buFont typeface="Arial"/>
              <a:buNone/>
            </a:pPr>
            <a:r>
              <a:t/>
            </a:r>
            <a:endParaRPr b="0" baseline="0" i="0" sz="1200" u="none" cap="none" strike="noStrike">
              <a:solidFill>
                <a:schemeClr val="dk1"/>
              </a:solidFill>
              <a:latin typeface="Arial"/>
              <a:ea typeface="Arial"/>
              <a:cs typeface="Arial"/>
              <a:sym typeface="Arial"/>
            </a:endParaRPr>
          </a:p>
        </p:txBody>
      </p:sp>
      <p:sp>
        <p:nvSpPr>
          <p:cNvPr id="3624" name="Shape 362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114" name="Shape 114"/>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5" name="Shape 465"/>
        <p:cNvGrpSpPr/>
        <p:nvPr/>
      </p:nvGrpSpPr>
      <p:grpSpPr>
        <a:xfrm>
          <a:off x="0" y="0"/>
          <a:ext cx="0" cy="0"/>
          <a:chOff x="0" y="0"/>
          <a:chExt cx="0" cy="0"/>
        </a:xfrm>
      </p:grpSpPr>
      <p:sp>
        <p:nvSpPr>
          <p:cNvPr id="466" name="Shape 46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67" name="Shape 46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This diagram includes much of the billing lifecycle but highlights the elements as they relate directly to the Agreement</a:t>
            </a:r>
          </a:p>
        </p:txBody>
      </p:sp>
      <p:sp>
        <p:nvSpPr>
          <p:cNvPr id="468" name="Shape 46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2" name="Shape 3632"/>
        <p:cNvGrpSpPr/>
        <p:nvPr/>
      </p:nvGrpSpPr>
      <p:grpSpPr>
        <a:xfrm>
          <a:off x="0" y="0"/>
          <a:ext cx="0" cy="0"/>
          <a:chOff x="0" y="0"/>
          <a:chExt cx="0" cy="0"/>
        </a:xfrm>
      </p:grpSpPr>
      <p:sp>
        <p:nvSpPr>
          <p:cNvPr id="3633" name="Shape 363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634" name="Shape 363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SzPct val="25000"/>
              <a:buFont typeface="Arial"/>
              <a:buNone/>
            </a:pPr>
            <a:r>
              <a:rPr b="0" baseline="0" i="0" lang="en-US" sz="1200" u="none" cap="none" strike="noStrike">
                <a:solidFill>
                  <a:schemeClr val="dk1"/>
                </a:solidFill>
                <a:latin typeface="Arial"/>
                <a:ea typeface="Arial"/>
                <a:cs typeface="Arial"/>
                <a:sym typeface="Arial"/>
              </a:rPr>
              <a:t>Changes to the Agreement Entity after PCAS Accrual.</a:t>
            </a:r>
          </a:p>
          <a:p>
            <a:pPr indent="0" lvl="0" marL="0" marR="0" rtl="0" algn="l">
              <a:lnSpc>
                <a:spcPct val="100000"/>
              </a:lnSpc>
              <a:spcBef>
                <a:spcPts val="360"/>
              </a:spcBef>
              <a:spcAft>
                <a:spcPts val="0"/>
              </a:spcAft>
              <a:buClr>
                <a:schemeClr val="dk1"/>
              </a:buClr>
              <a:buFont typeface="Arial"/>
              <a:buNone/>
            </a:pPr>
            <a:r>
              <a:t/>
            </a:r>
            <a:endParaRPr b="0" baseline="0" i="0" sz="1200" u="none" cap="none" strike="noStrike">
              <a:solidFill>
                <a:schemeClr val="dk1"/>
              </a:solidFill>
              <a:latin typeface="Arial"/>
              <a:ea typeface="Arial"/>
              <a:cs typeface="Arial"/>
              <a:sym typeface="Arial"/>
            </a:endParaRPr>
          </a:p>
        </p:txBody>
      </p:sp>
      <p:sp>
        <p:nvSpPr>
          <p:cNvPr id="3635" name="Shape 363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1" name="Shape 3641"/>
        <p:cNvGrpSpPr/>
        <p:nvPr/>
      </p:nvGrpSpPr>
      <p:grpSpPr>
        <a:xfrm>
          <a:off x="0" y="0"/>
          <a:ext cx="0" cy="0"/>
          <a:chOff x="0" y="0"/>
          <a:chExt cx="0" cy="0"/>
        </a:xfrm>
      </p:grpSpPr>
      <p:sp>
        <p:nvSpPr>
          <p:cNvPr id="3642" name="Shape 364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643" name="Shape 364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644" name="Shape 364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0" name="Shape 3650"/>
        <p:cNvGrpSpPr/>
        <p:nvPr/>
      </p:nvGrpSpPr>
      <p:grpSpPr>
        <a:xfrm>
          <a:off x="0" y="0"/>
          <a:ext cx="0" cy="0"/>
          <a:chOff x="0" y="0"/>
          <a:chExt cx="0" cy="0"/>
        </a:xfrm>
      </p:grpSpPr>
      <p:sp>
        <p:nvSpPr>
          <p:cNvPr id="3651" name="Shape 365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652" name="Shape 365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653" name="Shape 365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60" name="Shape 3660"/>
        <p:cNvGrpSpPr/>
        <p:nvPr/>
      </p:nvGrpSpPr>
      <p:grpSpPr>
        <a:xfrm>
          <a:off x="0" y="0"/>
          <a:ext cx="0" cy="0"/>
          <a:chOff x="0" y="0"/>
          <a:chExt cx="0" cy="0"/>
        </a:xfrm>
      </p:grpSpPr>
      <p:sp>
        <p:nvSpPr>
          <p:cNvPr id="3661" name="Shape 3661"/>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3662" name="Shape 3662"/>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67" name="Shape 3667"/>
        <p:cNvGrpSpPr/>
        <p:nvPr/>
      </p:nvGrpSpPr>
      <p:grpSpPr>
        <a:xfrm>
          <a:off x="0" y="0"/>
          <a:ext cx="0" cy="0"/>
          <a:chOff x="0" y="0"/>
          <a:chExt cx="0" cy="0"/>
        </a:xfrm>
      </p:grpSpPr>
      <p:sp>
        <p:nvSpPr>
          <p:cNvPr id="3668" name="Shape 366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669" name="Shape 366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670" name="Shape 367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76" name="Shape 3676"/>
        <p:cNvGrpSpPr/>
        <p:nvPr/>
      </p:nvGrpSpPr>
      <p:grpSpPr>
        <a:xfrm>
          <a:off x="0" y="0"/>
          <a:ext cx="0" cy="0"/>
          <a:chOff x="0" y="0"/>
          <a:chExt cx="0" cy="0"/>
        </a:xfrm>
      </p:grpSpPr>
      <p:sp>
        <p:nvSpPr>
          <p:cNvPr id="3677" name="Shape 367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
        <p:nvSpPr>
          <p:cNvPr id="3678" name="Shape 3678"/>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3679" name="Shape 367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85" name="Shape 3685"/>
        <p:cNvGrpSpPr/>
        <p:nvPr/>
      </p:nvGrpSpPr>
      <p:grpSpPr>
        <a:xfrm>
          <a:off x="0" y="0"/>
          <a:ext cx="0" cy="0"/>
          <a:chOff x="0" y="0"/>
          <a:chExt cx="0" cy="0"/>
        </a:xfrm>
      </p:grpSpPr>
      <p:sp>
        <p:nvSpPr>
          <p:cNvPr id="3686" name="Shape 368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3687" name="Shape 368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**As part of the overview address the fact that credits will be applied, refunded, transferred prior to billing and how these factors tie in with the billing process. </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688" name="Shape 368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4" name="Shape 3694"/>
        <p:cNvGrpSpPr/>
        <p:nvPr/>
      </p:nvGrpSpPr>
      <p:grpSpPr>
        <a:xfrm>
          <a:off x="0" y="0"/>
          <a:ext cx="0" cy="0"/>
          <a:chOff x="0" y="0"/>
          <a:chExt cx="0" cy="0"/>
        </a:xfrm>
      </p:grpSpPr>
      <p:sp>
        <p:nvSpPr>
          <p:cNvPr id="3695" name="Shape 369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3696" name="Shape 369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For Refunds or transfer to Treasury, it is dependent on the user to manually add the accounting information to the second line ('Credit Application' line type) via taking a copy of the first line ('Credit Reduction' line type). </a:t>
            </a:r>
          </a:p>
          <a:p>
            <a:pPr indent="0" lvl="1" marL="45720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This process is not required when applying the credit to an outstanding bill, in which the Credit Application Worksheet will pull forward the accounting information from the outstanding bill to the 'Credit Application' accounting line.</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To reduce an outstanding bill, generate a refund payment, or return funds to Treasury the revenue source code will be present on the Credit Application line because the Credit Reduction line is copied to generate the Credit Application line. The user must then remove the value of the Revenue Source Code field on the Credit Application line (because revenue should not be recorded on the Credit Application line).</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When creating a refund of a non-IPAC payment, the user must first correct the BD to add populate the Invoice Number field with the statement number. Then, when the CR is created via the Credit Application Worksheet, the correct invoice number will be populated on the CR, which will also copy forward to IP refund.</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697" name="Shape 369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3" name="Shape 3703"/>
        <p:cNvGrpSpPr/>
        <p:nvPr/>
      </p:nvGrpSpPr>
      <p:grpSpPr>
        <a:xfrm>
          <a:off x="0" y="0"/>
          <a:ext cx="0" cy="0"/>
          <a:chOff x="0" y="0"/>
          <a:chExt cx="0" cy="0"/>
        </a:xfrm>
      </p:grpSpPr>
      <p:sp>
        <p:nvSpPr>
          <p:cNvPr id="3704" name="Shape 370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705" name="Shape 370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706" name="Shape 370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5" name="Shape 3715"/>
        <p:cNvGrpSpPr/>
        <p:nvPr/>
      </p:nvGrpSpPr>
      <p:grpSpPr>
        <a:xfrm>
          <a:off x="0" y="0"/>
          <a:ext cx="0" cy="0"/>
          <a:chOff x="0" y="0"/>
          <a:chExt cx="0" cy="0"/>
        </a:xfrm>
      </p:grpSpPr>
      <p:sp>
        <p:nvSpPr>
          <p:cNvPr id="3716" name="Shape 371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3717" name="Shape 371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718" name="Shape 371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4" name="Shape 474"/>
        <p:cNvGrpSpPr/>
        <p:nvPr/>
      </p:nvGrpSpPr>
      <p:grpSpPr>
        <a:xfrm>
          <a:off x="0" y="0"/>
          <a:ext cx="0" cy="0"/>
          <a:chOff x="0" y="0"/>
          <a:chExt cx="0" cy="0"/>
        </a:xfrm>
      </p:grpSpPr>
      <p:sp>
        <p:nvSpPr>
          <p:cNvPr id="475" name="Shape 475"/>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476" name="Shape 47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24" name="Shape 3724"/>
        <p:cNvGrpSpPr/>
        <p:nvPr/>
      </p:nvGrpSpPr>
      <p:grpSpPr>
        <a:xfrm>
          <a:off x="0" y="0"/>
          <a:ext cx="0" cy="0"/>
          <a:chOff x="0" y="0"/>
          <a:chExt cx="0" cy="0"/>
        </a:xfrm>
      </p:grpSpPr>
      <p:sp>
        <p:nvSpPr>
          <p:cNvPr id="3725" name="Shape 372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3726" name="Shape 372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727" name="Shape 372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46" name="Shape 3746"/>
        <p:cNvGrpSpPr/>
        <p:nvPr/>
      </p:nvGrpSpPr>
      <p:grpSpPr>
        <a:xfrm>
          <a:off x="0" y="0"/>
          <a:ext cx="0" cy="0"/>
          <a:chOff x="0" y="0"/>
          <a:chExt cx="0" cy="0"/>
        </a:xfrm>
      </p:grpSpPr>
      <p:sp>
        <p:nvSpPr>
          <p:cNvPr id="3747" name="Shape 374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748" name="Shape 374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749" name="Shape 374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7" name="Shape 3757"/>
        <p:cNvGrpSpPr/>
        <p:nvPr/>
      </p:nvGrpSpPr>
      <p:grpSpPr>
        <a:xfrm>
          <a:off x="0" y="0"/>
          <a:ext cx="0" cy="0"/>
          <a:chOff x="0" y="0"/>
          <a:chExt cx="0" cy="0"/>
        </a:xfrm>
      </p:grpSpPr>
      <p:sp>
        <p:nvSpPr>
          <p:cNvPr id="3758" name="Shape 375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3759" name="Shape 375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760" name="Shape 376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7" name="Shape 3767"/>
        <p:cNvGrpSpPr/>
        <p:nvPr/>
      </p:nvGrpSpPr>
      <p:grpSpPr>
        <a:xfrm>
          <a:off x="0" y="0"/>
          <a:ext cx="0" cy="0"/>
          <a:chOff x="0" y="0"/>
          <a:chExt cx="0" cy="0"/>
        </a:xfrm>
      </p:grpSpPr>
      <p:sp>
        <p:nvSpPr>
          <p:cNvPr id="3768" name="Shape 376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3769" name="Shape 376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770" name="Shape 377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78" name="Shape 3778"/>
        <p:cNvGrpSpPr/>
        <p:nvPr/>
      </p:nvGrpSpPr>
      <p:grpSpPr>
        <a:xfrm>
          <a:off x="0" y="0"/>
          <a:ext cx="0" cy="0"/>
          <a:chOff x="0" y="0"/>
          <a:chExt cx="0" cy="0"/>
        </a:xfrm>
      </p:grpSpPr>
      <p:sp>
        <p:nvSpPr>
          <p:cNvPr id="3779" name="Shape 377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3780" name="Shape 378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781" name="Shape 378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87" name="Shape 3787"/>
        <p:cNvGrpSpPr/>
        <p:nvPr/>
      </p:nvGrpSpPr>
      <p:grpSpPr>
        <a:xfrm>
          <a:off x="0" y="0"/>
          <a:ext cx="0" cy="0"/>
          <a:chOff x="0" y="0"/>
          <a:chExt cx="0" cy="0"/>
        </a:xfrm>
      </p:grpSpPr>
      <p:sp>
        <p:nvSpPr>
          <p:cNvPr id="3788" name="Shape 378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3789" name="Shape 378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790" name="Shape 379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96" name="Shape 3796"/>
        <p:cNvGrpSpPr/>
        <p:nvPr/>
      </p:nvGrpSpPr>
      <p:grpSpPr>
        <a:xfrm>
          <a:off x="0" y="0"/>
          <a:ext cx="0" cy="0"/>
          <a:chOff x="0" y="0"/>
          <a:chExt cx="0" cy="0"/>
        </a:xfrm>
      </p:grpSpPr>
      <p:sp>
        <p:nvSpPr>
          <p:cNvPr id="3797" name="Shape 379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3798" name="Shape 379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799" name="Shape 379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08" name="Shape 3808"/>
        <p:cNvGrpSpPr/>
        <p:nvPr/>
      </p:nvGrpSpPr>
      <p:grpSpPr>
        <a:xfrm>
          <a:off x="0" y="0"/>
          <a:ext cx="0" cy="0"/>
          <a:chOff x="0" y="0"/>
          <a:chExt cx="0" cy="0"/>
        </a:xfrm>
      </p:grpSpPr>
      <p:sp>
        <p:nvSpPr>
          <p:cNvPr id="3809" name="Shape 380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3810" name="Shape 381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811" name="Shape 381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19" name="Shape 3819"/>
        <p:cNvGrpSpPr/>
        <p:nvPr/>
      </p:nvGrpSpPr>
      <p:grpSpPr>
        <a:xfrm>
          <a:off x="0" y="0"/>
          <a:ext cx="0" cy="0"/>
          <a:chOff x="0" y="0"/>
          <a:chExt cx="0" cy="0"/>
        </a:xfrm>
      </p:grpSpPr>
      <p:sp>
        <p:nvSpPr>
          <p:cNvPr id="3820" name="Shape 3820"/>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3821" name="Shape 382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32" name="Shape 3832"/>
        <p:cNvGrpSpPr/>
        <p:nvPr/>
      </p:nvGrpSpPr>
      <p:grpSpPr>
        <a:xfrm>
          <a:off x="0" y="0"/>
          <a:ext cx="0" cy="0"/>
          <a:chOff x="0" y="0"/>
          <a:chExt cx="0" cy="0"/>
        </a:xfrm>
      </p:grpSpPr>
      <p:sp>
        <p:nvSpPr>
          <p:cNvPr id="3833" name="Shape 383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3834" name="Shape 383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835" name="Shape 383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2" name="Shape 482"/>
        <p:cNvGrpSpPr/>
        <p:nvPr/>
      </p:nvGrpSpPr>
      <p:grpSpPr>
        <a:xfrm>
          <a:off x="0" y="0"/>
          <a:ext cx="0" cy="0"/>
          <a:chOff x="0" y="0"/>
          <a:chExt cx="0" cy="0"/>
        </a:xfrm>
      </p:grpSpPr>
      <p:sp>
        <p:nvSpPr>
          <p:cNvPr id="483" name="Shape 483"/>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484" name="Shape 48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41" name="Shape 3841"/>
        <p:cNvGrpSpPr/>
        <p:nvPr/>
      </p:nvGrpSpPr>
      <p:grpSpPr>
        <a:xfrm>
          <a:off x="0" y="0"/>
          <a:ext cx="0" cy="0"/>
          <a:chOff x="0" y="0"/>
          <a:chExt cx="0" cy="0"/>
        </a:xfrm>
      </p:grpSpPr>
      <p:sp>
        <p:nvSpPr>
          <p:cNvPr id="3842" name="Shape 384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843" name="Shape 384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844" name="Shape 384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0" name="Shape 3850"/>
        <p:cNvGrpSpPr/>
        <p:nvPr/>
      </p:nvGrpSpPr>
      <p:grpSpPr>
        <a:xfrm>
          <a:off x="0" y="0"/>
          <a:ext cx="0" cy="0"/>
          <a:chOff x="0" y="0"/>
          <a:chExt cx="0" cy="0"/>
        </a:xfrm>
      </p:grpSpPr>
      <p:sp>
        <p:nvSpPr>
          <p:cNvPr id="3851" name="Shape 385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852" name="Shape 385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853" name="Shape 385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60" name="Shape 3860"/>
        <p:cNvGrpSpPr/>
        <p:nvPr/>
      </p:nvGrpSpPr>
      <p:grpSpPr>
        <a:xfrm>
          <a:off x="0" y="0"/>
          <a:ext cx="0" cy="0"/>
          <a:chOff x="0" y="0"/>
          <a:chExt cx="0" cy="0"/>
        </a:xfrm>
      </p:grpSpPr>
      <p:sp>
        <p:nvSpPr>
          <p:cNvPr id="3861" name="Shape 3861"/>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3862" name="Shape 3862"/>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68" name="Shape 3868"/>
        <p:cNvGrpSpPr/>
        <p:nvPr/>
      </p:nvGrpSpPr>
      <p:grpSpPr>
        <a:xfrm>
          <a:off x="0" y="0"/>
          <a:ext cx="0" cy="0"/>
          <a:chOff x="0" y="0"/>
          <a:chExt cx="0" cy="0"/>
        </a:xfrm>
      </p:grpSpPr>
      <p:sp>
        <p:nvSpPr>
          <p:cNvPr id="3869" name="Shape 386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870" name="Shape 387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871" name="Shape 387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05" name="Shape 3905"/>
        <p:cNvGrpSpPr/>
        <p:nvPr/>
      </p:nvGrpSpPr>
      <p:grpSpPr>
        <a:xfrm>
          <a:off x="0" y="0"/>
          <a:ext cx="0" cy="0"/>
          <a:chOff x="0" y="0"/>
          <a:chExt cx="0" cy="0"/>
        </a:xfrm>
      </p:grpSpPr>
      <p:sp>
        <p:nvSpPr>
          <p:cNvPr id="3906" name="Shape 390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907" name="Shape 390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1" marL="457200" marR="0" rtl="0" algn="l">
              <a:lnSpc>
                <a:spcPct val="100000"/>
              </a:lnSpc>
              <a:spcBef>
                <a:spcPts val="0"/>
              </a:spcBef>
              <a:spcAft>
                <a:spcPts val="0"/>
              </a:spcAft>
              <a:buClr>
                <a:schemeClr val="dk1"/>
              </a:buClr>
              <a:buSzPct val="25000"/>
              <a:buFont typeface="Arial"/>
              <a:buNone/>
            </a:pPr>
            <a:r>
              <a:rPr b="1" baseline="0" i="0" lang="en-US" sz="2000" u="none" cap="none" strike="noStrike">
                <a:solidFill>
                  <a:schemeClr val="dk1"/>
                </a:solidFill>
                <a:latin typeface="Arial"/>
                <a:ea typeface="Arial"/>
                <a:cs typeface="Arial"/>
                <a:sym typeface="Arial"/>
              </a:rPr>
              <a:t>Note: </a:t>
            </a:r>
            <a:r>
              <a:rPr b="1" baseline="0" i="0" lang="en-US" sz="2000" u="sng" cap="none" strike="noStrike">
                <a:solidFill>
                  <a:schemeClr val="dk1"/>
                </a:solidFill>
                <a:latin typeface="Arial"/>
                <a:ea typeface="Arial"/>
                <a:cs typeface="Arial"/>
                <a:sym typeface="Arial"/>
              </a:rPr>
              <a:t>In depth review</a:t>
            </a:r>
            <a:r>
              <a:rPr b="1" baseline="0" i="0" lang="en-US" sz="2000" u="none" cap="none" strike="noStrike">
                <a:solidFill>
                  <a:schemeClr val="dk1"/>
                </a:solidFill>
                <a:latin typeface="Arial"/>
                <a:ea typeface="Arial"/>
                <a:cs typeface="Arial"/>
                <a:sym typeface="Arial"/>
              </a:rPr>
              <a:t> of collections/Cash Receipts will be provided via the Collections module. Information reviewed in the PCAS module will demonstrate </a:t>
            </a:r>
            <a:r>
              <a:rPr b="1" baseline="0" i="0" lang="en-US" sz="2000" u="sng" cap="none" strike="noStrike">
                <a:solidFill>
                  <a:schemeClr val="dk1"/>
                </a:solidFill>
                <a:latin typeface="Arial"/>
                <a:ea typeface="Arial"/>
                <a:cs typeface="Arial"/>
                <a:sym typeface="Arial"/>
              </a:rPr>
              <a:t>how the Agreement entity is updated</a:t>
            </a:r>
            <a:r>
              <a:rPr b="1" baseline="0" i="0" lang="en-US" sz="2000" u="none" cap="none" strike="noStrike">
                <a:solidFill>
                  <a:schemeClr val="dk1"/>
                </a:solidFill>
                <a:latin typeface="Arial"/>
                <a:ea typeface="Arial"/>
                <a:cs typeface="Arial"/>
                <a:sym typeface="Arial"/>
              </a:rPr>
              <a:t> as a result of processing a collection referencing an Agreement.</a:t>
            </a:r>
          </a:p>
          <a:p>
            <a:pPr indent="0" lvl="1" marL="457200" marR="0" rtl="0" algn="l">
              <a:spcBef>
                <a:spcPts val="600"/>
              </a:spcBef>
              <a:spcAft>
                <a:spcPts val="0"/>
              </a:spcAft>
              <a:buNone/>
            </a:pPr>
            <a:r>
              <a:t/>
            </a:r>
            <a:endParaRPr b="0" baseline="0" i="0" sz="2000" u="none" cap="none" strike="noStrike">
              <a:solidFill>
                <a:schemeClr val="dk1"/>
              </a:solidFill>
              <a:latin typeface="Arial"/>
              <a:ea typeface="Arial"/>
              <a:cs typeface="Arial"/>
              <a:sym typeface="Arial"/>
            </a:endParaRPr>
          </a:p>
        </p:txBody>
      </p:sp>
      <p:sp>
        <p:nvSpPr>
          <p:cNvPr id="3908" name="Shape 390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22" name="Shape 3922"/>
        <p:cNvGrpSpPr/>
        <p:nvPr/>
      </p:nvGrpSpPr>
      <p:grpSpPr>
        <a:xfrm>
          <a:off x="0" y="0"/>
          <a:ext cx="0" cy="0"/>
          <a:chOff x="0" y="0"/>
          <a:chExt cx="0" cy="0"/>
        </a:xfrm>
      </p:grpSpPr>
      <p:sp>
        <p:nvSpPr>
          <p:cNvPr id="3923" name="Shape 392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3924" name="Shape 392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Speaker Note: Collections are payments for services rendered or goods received and refunds from overpayments. In Pegasys collections are recorded with cash receipts. </a:t>
            </a:r>
          </a:p>
        </p:txBody>
      </p:sp>
      <p:sp>
        <p:nvSpPr>
          <p:cNvPr id="3925" name="Shape 392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33" name="Shape 3933"/>
        <p:cNvGrpSpPr/>
        <p:nvPr/>
      </p:nvGrpSpPr>
      <p:grpSpPr>
        <a:xfrm>
          <a:off x="0" y="0"/>
          <a:ext cx="0" cy="0"/>
          <a:chOff x="0" y="0"/>
          <a:chExt cx="0" cy="0"/>
        </a:xfrm>
      </p:grpSpPr>
      <p:sp>
        <p:nvSpPr>
          <p:cNvPr id="3934" name="Shape 393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3935" name="Shape 393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936" name="Shape 393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42" name="Shape 3942"/>
        <p:cNvGrpSpPr/>
        <p:nvPr/>
      </p:nvGrpSpPr>
      <p:grpSpPr>
        <a:xfrm>
          <a:off x="0" y="0"/>
          <a:ext cx="0" cy="0"/>
          <a:chOff x="0" y="0"/>
          <a:chExt cx="0" cy="0"/>
        </a:xfrm>
      </p:grpSpPr>
      <p:sp>
        <p:nvSpPr>
          <p:cNvPr id="3943" name="Shape 394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944" name="Shape 394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945" name="Shape 394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63" name="Shape 3963"/>
        <p:cNvGrpSpPr/>
        <p:nvPr/>
      </p:nvGrpSpPr>
      <p:grpSpPr>
        <a:xfrm>
          <a:off x="0" y="0"/>
          <a:ext cx="0" cy="0"/>
          <a:chOff x="0" y="0"/>
          <a:chExt cx="0" cy="0"/>
        </a:xfrm>
      </p:grpSpPr>
      <p:sp>
        <p:nvSpPr>
          <p:cNvPr id="3964" name="Shape 396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965" name="Shape 396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SzPct val="25000"/>
              <a:buFont typeface="Arial"/>
              <a:buNone/>
            </a:pPr>
            <a:r>
              <a:rPr b="0" baseline="0" i="0" lang="en-US" sz="1200" u="none" cap="none" strike="noStrike">
                <a:solidFill>
                  <a:schemeClr val="dk1"/>
                </a:solidFill>
                <a:latin typeface="Arial"/>
                <a:ea typeface="Arial"/>
                <a:cs typeface="Arial"/>
                <a:sym typeface="Arial"/>
              </a:rPr>
              <a:t>Agreement was created for $12,000. The customer was billed $200.   The next step would be to collect the money.</a:t>
            </a:r>
          </a:p>
        </p:txBody>
      </p:sp>
      <p:sp>
        <p:nvSpPr>
          <p:cNvPr id="3966" name="Shape 396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84" name="Shape 3984"/>
        <p:cNvGrpSpPr/>
        <p:nvPr/>
      </p:nvGrpSpPr>
      <p:grpSpPr>
        <a:xfrm>
          <a:off x="0" y="0"/>
          <a:ext cx="0" cy="0"/>
          <a:chOff x="0" y="0"/>
          <a:chExt cx="0" cy="0"/>
        </a:xfrm>
      </p:grpSpPr>
      <p:sp>
        <p:nvSpPr>
          <p:cNvPr id="3985" name="Shape 398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986" name="Shape 398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SzPct val="25000"/>
              <a:buFont typeface="Arial"/>
              <a:buNone/>
            </a:pPr>
            <a:r>
              <a:rPr b="0" baseline="0" i="0" lang="en-US" sz="1200" u="none" cap="none" strike="noStrike">
                <a:solidFill>
                  <a:schemeClr val="dk1"/>
                </a:solidFill>
                <a:latin typeface="Arial"/>
                <a:ea typeface="Arial"/>
                <a:cs typeface="Arial"/>
                <a:sym typeface="Arial"/>
              </a:rPr>
              <a:t>Changes to the Agreement Entity after collection money from the customer.</a:t>
            </a:r>
          </a:p>
        </p:txBody>
      </p:sp>
      <p:sp>
        <p:nvSpPr>
          <p:cNvPr id="3987" name="Shape 398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91" name="Shape 49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92" name="Shape 49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93" name="Shape 3993"/>
        <p:cNvGrpSpPr/>
        <p:nvPr/>
      </p:nvGrpSpPr>
      <p:grpSpPr>
        <a:xfrm>
          <a:off x="0" y="0"/>
          <a:ext cx="0" cy="0"/>
          <a:chOff x="0" y="0"/>
          <a:chExt cx="0" cy="0"/>
        </a:xfrm>
      </p:grpSpPr>
      <p:sp>
        <p:nvSpPr>
          <p:cNvPr id="3994" name="Shape 399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995" name="Shape 399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3996" name="Shape 399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03" name="Shape 4003"/>
        <p:cNvGrpSpPr/>
        <p:nvPr/>
      </p:nvGrpSpPr>
      <p:grpSpPr>
        <a:xfrm>
          <a:off x="0" y="0"/>
          <a:ext cx="0" cy="0"/>
          <a:chOff x="0" y="0"/>
          <a:chExt cx="0" cy="0"/>
        </a:xfrm>
      </p:grpSpPr>
      <p:sp>
        <p:nvSpPr>
          <p:cNvPr id="4004" name="Shape 4004"/>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4005" name="Shape 4005"/>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1" name="Shape 4011"/>
        <p:cNvGrpSpPr/>
        <p:nvPr/>
      </p:nvGrpSpPr>
      <p:grpSpPr>
        <a:xfrm>
          <a:off x="0" y="0"/>
          <a:ext cx="0" cy="0"/>
          <a:chOff x="0" y="0"/>
          <a:chExt cx="0" cy="0"/>
        </a:xfrm>
      </p:grpSpPr>
      <p:sp>
        <p:nvSpPr>
          <p:cNvPr id="4012" name="Shape 401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013" name="Shape 401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014" name="Shape 401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0" name="Shape 4020"/>
        <p:cNvGrpSpPr/>
        <p:nvPr/>
      </p:nvGrpSpPr>
      <p:grpSpPr>
        <a:xfrm>
          <a:off x="0" y="0"/>
          <a:ext cx="0" cy="0"/>
          <a:chOff x="0" y="0"/>
          <a:chExt cx="0" cy="0"/>
        </a:xfrm>
      </p:grpSpPr>
      <p:sp>
        <p:nvSpPr>
          <p:cNvPr id="4021" name="Shape 402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022" name="Shape 402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023" name="Shape 402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30" name="Shape 4030"/>
        <p:cNvGrpSpPr/>
        <p:nvPr/>
      </p:nvGrpSpPr>
      <p:grpSpPr>
        <a:xfrm>
          <a:off x="0" y="0"/>
          <a:ext cx="0" cy="0"/>
          <a:chOff x="0" y="0"/>
          <a:chExt cx="0" cy="0"/>
        </a:xfrm>
      </p:grpSpPr>
      <p:sp>
        <p:nvSpPr>
          <p:cNvPr id="4031" name="Shape 403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032" name="Shape 403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NHR201211190035</a:t>
            </a:r>
          </a:p>
        </p:txBody>
      </p:sp>
      <p:sp>
        <p:nvSpPr>
          <p:cNvPr id="4033" name="Shape 403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39" name="Shape 4039"/>
        <p:cNvGrpSpPr/>
        <p:nvPr/>
      </p:nvGrpSpPr>
      <p:grpSpPr>
        <a:xfrm>
          <a:off x="0" y="0"/>
          <a:ext cx="0" cy="0"/>
          <a:chOff x="0" y="0"/>
          <a:chExt cx="0" cy="0"/>
        </a:xfrm>
      </p:grpSpPr>
      <p:sp>
        <p:nvSpPr>
          <p:cNvPr id="4040" name="Shape 404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041" name="Shape 404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NHR201211190035</a:t>
            </a:r>
          </a:p>
        </p:txBody>
      </p:sp>
      <p:sp>
        <p:nvSpPr>
          <p:cNvPr id="4042" name="Shape 404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54" name="Shape 4054"/>
        <p:cNvGrpSpPr/>
        <p:nvPr/>
      </p:nvGrpSpPr>
      <p:grpSpPr>
        <a:xfrm>
          <a:off x="0" y="0"/>
          <a:ext cx="0" cy="0"/>
          <a:chOff x="0" y="0"/>
          <a:chExt cx="0" cy="0"/>
        </a:xfrm>
      </p:grpSpPr>
      <p:sp>
        <p:nvSpPr>
          <p:cNvPr id="4055" name="Shape 405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056" name="Shape 405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057" name="Shape 405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63" name="Shape 4063"/>
        <p:cNvGrpSpPr/>
        <p:nvPr/>
      </p:nvGrpSpPr>
      <p:grpSpPr>
        <a:xfrm>
          <a:off x="0" y="0"/>
          <a:ext cx="0" cy="0"/>
          <a:chOff x="0" y="0"/>
          <a:chExt cx="0" cy="0"/>
        </a:xfrm>
      </p:grpSpPr>
      <p:sp>
        <p:nvSpPr>
          <p:cNvPr id="4064" name="Shape 406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065" name="Shape 406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066" name="Shape 406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3" name="Shape 4073"/>
        <p:cNvGrpSpPr/>
        <p:nvPr/>
      </p:nvGrpSpPr>
      <p:grpSpPr>
        <a:xfrm>
          <a:off x="0" y="0"/>
          <a:ext cx="0" cy="0"/>
          <a:chOff x="0" y="0"/>
          <a:chExt cx="0" cy="0"/>
        </a:xfrm>
      </p:grpSpPr>
      <p:sp>
        <p:nvSpPr>
          <p:cNvPr id="4074" name="Shape 407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075" name="Shape 407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SzPct val="25000"/>
              <a:buFont typeface="Arial"/>
              <a:buNone/>
            </a:pPr>
            <a:r>
              <a:rPr b="0" baseline="0" i="0" lang="en-US" sz="1200" u="none" cap="none" strike="noStrike">
                <a:solidFill>
                  <a:schemeClr val="dk1"/>
                </a:solidFill>
                <a:latin typeface="Arial"/>
                <a:ea typeface="Arial"/>
                <a:cs typeface="Arial"/>
                <a:sym typeface="Arial"/>
              </a:rPr>
              <a:t>Also handles IPAC BDs. Since the customer should not change on an IPAC BD that has been sent out to IPAC the batch job </a:t>
            </a:r>
            <a:r>
              <a:rPr b="1" baseline="0" i="0" lang="en-US" sz="1200" u="sng" cap="none" strike="noStrike">
                <a:solidFill>
                  <a:schemeClr val="dk1"/>
                </a:solidFill>
                <a:latin typeface="Arial"/>
                <a:ea typeface="Arial"/>
                <a:cs typeface="Arial"/>
                <a:sym typeface="Arial"/>
              </a:rPr>
              <a:t>only picks up IPAC BDs in Not Submitted or Rejected IPAC Status with the Rebill flag set to false</a:t>
            </a:r>
          </a:p>
        </p:txBody>
      </p:sp>
      <p:sp>
        <p:nvSpPr>
          <p:cNvPr id="4076" name="Shape 407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83" name="Shape 4083"/>
        <p:cNvGrpSpPr/>
        <p:nvPr/>
      </p:nvGrpSpPr>
      <p:grpSpPr>
        <a:xfrm>
          <a:off x="0" y="0"/>
          <a:ext cx="0" cy="0"/>
          <a:chOff x="0" y="0"/>
          <a:chExt cx="0" cy="0"/>
        </a:xfrm>
      </p:grpSpPr>
      <p:sp>
        <p:nvSpPr>
          <p:cNvPr id="4084" name="Shape 408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085" name="Shape 408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Selects BDs greater-than or equal to novation date</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If set, allows the user to only selecting billing documents equal to or later than that date for novation.  Compares to the billing document original bill date.</a:t>
            </a:r>
          </a:p>
        </p:txBody>
      </p:sp>
      <p:sp>
        <p:nvSpPr>
          <p:cNvPr id="4086" name="Shape 408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9" name="Shape 499"/>
        <p:cNvGrpSpPr/>
        <p:nvPr/>
      </p:nvGrpSpPr>
      <p:grpSpPr>
        <a:xfrm>
          <a:off x="0" y="0"/>
          <a:ext cx="0" cy="0"/>
          <a:chOff x="0" y="0"/>
          <a:chExt cx="0" cy="0"/>
        </a:xfrm>
      </p:grpSpPr>
      <p:sp>
        <p:nvSpPr>
          <p:cNvPr id="500" name="Shape 50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01" name="Shape 50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While both the ED and ID using billing options, the ID requires less fields of information</a:t>
            </a:r>
          </a:p>
        </p:txBody>
      </p:sp>
      <p:sp>
        <p:nvSpPr>
          <p:cNvPr id="502" name="Shape 50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92" name="Shape 4092"/>
        <p:cNvGrpSpPr/>
        <p:nvPr/>
      </p:nvGrpSpPr>
      <p:grpSpPr>
        <a:xfrm>
          <a:off x="0" y="0"/>
          <a:ext cx="0" cy="0"/>
          <a:chOff x="0" y="0"/>
          <a:chExt cx="0" cy="0"/>
        </a:xfrm>
      </p:grpSpPr>
      <p:sp>
        <p:nvSpPr>
          <p:cNvPr id="4093" name="Shape 409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094" name="Shape 409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095" name="Shape 409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01" name="Shape 4101"/>
        <p:cNvGrpSpPr/>
        <p:nvPr/>
      </p:nvGrpSpPr>
      <p:grpSpPr>
        <a:xfrm>
          <a:off x="0" y="0"/>
          <a:ext cx="0" cy="0"/>
          <a:chOff x="0" y="0"/>
          <a:chExt cx="0" cy="0"/>
        </a:xfrm>
      </p:grpSpPr>
      <p:sp>
        <p:nvSpPr>
          <p:cNvPr id="4102" name="Shape 410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103" name="Shape 410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104" name="Shape 410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10" name="Shape 4110"/>
        <p:cNvGrpSpPr/>
        <p:nvPr/>
      </p:nvGrpSpPr>
      <p:grpSpPr>
        <a:xfrm>
          <a:off x="0" y="0"/>
          <a:ext cx="0" cy="0"/>
          <a:chOff x="0" y="0"/>
          <a:chExt cx="0" cy="0"/>
        </a:xfrm>
      </p:grpSpPr>
      <p:sp>
        <p:nvSpPr>
          <p:cNvPr id="4111" name="Shape 411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112" name="Shape 411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113" name="Shape 411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25" name="Shape 4125"/>
        <p:cNvGrpSpPr/>
        <p:nvPr/>
      </p:nvGrpSpPr>
      <p:grpSpPr>
        <a:xfrm>
          <a:off x="0" y="0"/>
          <a:ext cx="0" cy="0"/>
          <a:chOff x="0" y="0"/>
          <a:chExt cx="0" cy="0"/>
        </a:xfrm>
      </p:grpSpPr>
      <p:sp>
        <p:nvSpPr>
          <p:cNvPr id="4126" name="Shape 412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127" name="Shape 412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128" name="Shape 412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34" name="Shape 4134"/>
        <p:cNvGrpSpPr/>
        <p:nvPr/>
      </p:nvGrpSpPr>
      <p:grpSpPr>
        <a:xfrm>
          <a:off x="0" y="0"/>
          <a:ext cx="0" cy="0"/>
          <a:chOff x="0" y="0"/>
          <a:chExt cx="0" cy="0"/>
        </a:xfrm>
      </p:grpSpPr>
      <p:sp>
        <p:nvSpPr>
          <p:cNvPr id="4135" name="Shape 413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136" name="Shape 413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137" name="Shape 413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51" name="Shape 4151"/>
        <p:cNvGrpSpPr/>
        <p:nvPr/>
      </p:nvGrpSpPr>
      <p:grpSpPr>
        <a:xfrm>
          <a:off x="0" y="0"/>
          <a:ext cx="0" cy="0"/>
          <a:chOff x="0" y="0"/>
          <a:chExt cx="0" cy="0"/>
        </a:xfrm>
      </p:grpSpPr>
      <p:sp>
        <p:nvSpPr>
          <p:cNvPr id="4152" name="Shape 415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153" name="Shape 415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154" name="Shape 415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0" name="Shape 4160"/>
        <p:cNvGrpSpPr/>
        <p:nvPr/>
      </p:nvGrpSpPr>
      <p:grpSpPr>
        <a:xfrm>
          <a:off x="0" y="0"/>
          <a:ext cx="0" cy="0"/>
          <a:chOff x="0" y="0"/>
          <a:chExt cx="0" cy="0"/>
        </a:xfrm>
      </p:grpSpPr>
      <p:sp>
        <p:nvSpPr>
          <p:cNvPr id="4161" name="Shape 416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162" name="Shape 416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163" name="Shape 416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9" name="Shape 4169"/>
        <p:cNvGrpSpPr/>
        <p:nvPr/>
      </p:nvGrpSpPr>
      <p:grpSpPr>
        <a:xfrm>
          <a:off x="0" y="0"/>
          <a:ext cx="0" cy="0"/>
          <a:chOff x="0" y="0"/>
          <a:chExt cx="0" cy="0"/>
        </a:xfrm>
      </p:grpSpPr>
      <p:sp>
        <p:nvSpPr>
          <p:cNvPr id="4170" name="Shape 417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171" name="Shape 417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172" name="Shape 417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78" name="Shape 4178"/>
        <p:cNvGrpSpPr/>
        <p:nvPr/>
      </p:nvGrpSpPr>
      <p:grpSpPr>
        <a:xfrm>
          <a:off x="0" y="0"/>
          <a:ext cx="0" cy="0"/>
          <a:chOff x="0" y="0"/>
          <a:chExt cx="0" cy="0"/>
        </a:xfrm>
      </p:grpSpPr>
      <p:sp>
        <p:nvSpPr>
          <p:cNvPr id="4179" name="Shape 417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180" name="Shape 418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181" name="Shape 418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88" name="Shape 4188"/>
        <p:cNvGrpSpPr/>
        <p:nvPr/>
      </p:nvGrpSpPr>
      <p:grpSpPr>
        <a:xfrm>
          <a:off x="0" y="0"/>
          <a:ext cx="0" cy="0"/>
          <a:chOff x="0" y="0"/>
          <a:chExt cx="0" cy="0"/>
        </a:xfrm>
      </p:grpSpPr>
      <p:sp>
        <p:nvSpPr>
          <p:cNvPr id="4189" name="Shape 418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190" name="Shape 419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191" name="Shape 419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8" name="Shape 508"/>
        <p:cNvGrpSpPr/>
        <p:nvPr/>
      </p:nvGrpSpPr>
      <p:grpSpPr>
        <a:xfrm>
          <a:off x="0" y="0"/>
          <a:ext cx="0" cy="0"/>
          <a:chOff x="0" y="0"/>
          <a:chExt cx="0" cy="0"/>
        </a:xfrm>
      </p:grpSpPr>
      <p:sp>
        <p:nvSpPr>
          <p:cNvPr id="509" name="Shape 50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10" name="Shape 51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511" name="Shape 51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97" name="Shape 4197"/>
        <p:cNvGrpSpPr/>
        <p:nvPr/>
      </p:nvGrpSpPr>
      <p:grpSpPr>
        <a:xfrm>
          <a:off x="0" y="0"/>
          <a:ext cx="0" cy="0"/>
          <a:chOff x="0" y="0"/>
          <a:chExt cx="0" cy="0"/>
        </a:xfrm>
      </p:grpSpPr>
      <p:sp>
        <p:nvSpPr>
          <p:cNvPr id="4198" name="Shape 419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199" name="Shape 419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200" name="Shape 420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15" name="Shape 4215"/>
        <p:cNvGrpSpPr/>
        <p:nvPr/>
      </p:nvGrpSpPr>
      <p:grpSpPr>
        <a:xfrm>
          <a:off x="0" y="0"/>
          <a:ext cx="0" cy="0"/>
          <a:chOff x="0" y="0"/>
          <a:chExt cx="0" cy="0"/>
        </a:xfrm>
      </p:grpSpPr>
      <p:sp>
        <p:nvSpPr>
          <p:cNvPr id="4216" name="Shape 421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217" name="Shape 421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218" name="Shape 421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24" name="Shape 4224"/>
        <p:cNvGrpSpPr/>
        <p:nvPr/>
      </p:nvGrpSpPr>
      <p:grpSpPr>
        <a:xfrm>
          <a:off x="0" y="0"/>
          <a:ext cx="0" cy="0"/>
          <a:chOff x="0" y="0"/>
          <a:chExt cx="0" cy="0"/>
        </a:xfrm>
      </p:grpSpPr>
      <p:sp>
        <p:nvSpPr>
          <p:cNvPr id="4225" name="Shape 422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226" name="Shape 422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227" name="Shape 422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33" name="Shape 4233"/>
        <p:cNvGrpSpPr/>
        <p:nvPr/>
      </p:nvGrpSpPr>
      <p:grpSpPr>
        <a:xfrm>
          <a:off x="0" y="0"/>
          <a:ext cx="0" cy="0"/>
          <a:chOff x="0" y="0"/>
          <a:chExt cx="0" cy="0"/>
        </a:xfrm>
      </p:grpSpPr>
      <p:sp>
        <p:nvSpPr>
          <p:cNvPr id="4234" name="Shape 423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235" name="Shape 423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236" name="Shape 423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43" name="Shape 4243"/>
        <p:cNvGrpSpPr/>
        <p:nvPr/>
      </p:nvGrpSpPr>
      <p:grpSpPr>
        <a:xfrm>
          <a:off x="0" y="0"/>
          <a:ext cx="0" cy="0"/>
          <a:chOff x="0" y="0"/>
          <a:chExt cx="0" cy="0"/>
        </a:xfrm>
      </p:grpSpPr>
      <p:sp>
        <p:nvSpPr>
          <p:cNvPr id="4244" name="Shape 4244"/>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4245" name="Shape 4245"/>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50" name="Shape 4250"/>
        <p:cNvGrpSpPr/>
        <p:nvPr/>
      </p:nvGrpSpPr>
      <p:grpSpPr>
        <a:xfrm>
          <a:off x="0" y="0"/>
          <a:ext cx="0" cy="0"/>
          <a:chOff x="0" y="0"/>
          <a:chExt cx="0" cy="0"/>
        </a:xfrm>
      </p:grpSpPr>
      <p:sp>
        <p:nvSpPr>
          <p:cNvPr id="4251" name="Shape 425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252" name="Shape 425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253" name="Shape 425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59" name="Shape 4259"/>
        <p:cNvGrpSpPr/>
        <p:nvPr/>
      </p:nvGrpSpPr>
      <p:grpSpPr>
        <a:xfrm>
          <a:off x="0" y="0"/>
          <a:ext cx="0" cy="0"/>
          <a:chOff x="0" y="0"/>
          <a:chExt cx="0" cy="0"/>
        </a:xfrm>
      </p:grpSpPr>
      <p:sp>
        <p:nvSpPr>
          <p:cNvPr id="4260" name="Shape 426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261" name="Shape 426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1" marL="457200" marR="0" rtl="0" algn="l">
              <a:lnSpc>
                <a:spcPct val="100000"/>
              </a:lnSpc>
              <a:spcBef>
                <a:spcPts val="0"/>
              </a:spcBef>
              <a:spcAft>
                <a:spcPts val="0"/>
              </a:spcAft>
              <a:buClr>
                <a:schemeClr val="dk1"/>
              </a:buClr>
              <a:buSzPct val="25000"/>
              <a:buFont typeface="Arial"/>
              <a:buNone/>
            </a:pPr>
            <a:r>
              <a:rPr b="0" baseline="0" i="0" lang="en-US" sz="2000" u="none" cap="none" strike="noStrike">
                <a:solidFill>
                  <a:schemeClr val="dk1"/>
                </a:solidFill>
                <a:latin typeface="Arial"/>
                <a:ea typeface="Arial"/>
                <a:cs typeface="Arial"/>
                <a:sym typeface="Arial"/>
              </a:rPr>
              <a:t>System locates the appropriate Agreements that fall within the month range (automatically determined by mscript) and equal the doc type parm (determined by which instance is run)</a:t>
            </a:r>
          </a:p>
          <a:p>
            <a:pPr indent="0" lvl="1" marL="457200" marR="0" rtl="0" algn="l">
              <a:spcBef>
                <a:spcPts val="600"/>
              </a:spcBef>
              <a:spcAft>
                <a:spcPts val="0"/>
              </a:spcAft>
              <a:buNone/>
            </a:pPr>
            <a:r>
              <a:t/>
            </a:r>
            <a:endParaRPr b="0" baseline="0" i="0" sz="2000" u="none" cap="none" strike="noStrike">
              <a:solidFill>
                <a:schemeClr val="dk1"/>
              </a:solidFill>
              <a:latin typeface="Arial"/>
              <a:ea typeface="Arial"/>
              <a:cs typeface="Arial"/>
              <a:sym typeface="Arial"/>
            </a:endParaRPr>
          </a:p>
        </p:txBody>
      </p:sp>
      <p:sp>
        <p:nvSpPr>
          <p:cNvPr id="4262" name="Shape 426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68" name="Shape 4268"/>
        <p:cNvGrpSpPr/>
        <p:nvPr/>
      </p:nvGrpSpPr>
      <p:grpSpPr>
        <a:xfrm>
          <a:off x="0" y="0"/>
          <a:ext cx="0" cy="0"/>
          <a:chOff x="0" y="0"/>
          <a:chExt cx="0" cy="0"/>
        </a:xfrm>
      </p:grpSpPr>
      <p:sp>
        <p:nvSpPr>
          <p:cNvPr id="4269" name="Shape 426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270" name="Shape 427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271" name="Shape 427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87" name="Shape 4287"/>
        <p:cNvGrpSpPr/>
        <p:nvPr/>
      </p:nvGrpSpPr>
      <p:grpSpPr>
        <a:xfrm>
          <a:off x="0" y="0"/>
          <a:ext cx="0" cy="0"/>
          <a:chOff x="0" y="0"/>
          <a:chExt cx="0" cy="0"/>
        </a:xfrm>
      </p:grpSpPr>
      <p:sp>
        <p:nvSpPr>
          <p:cNvPr id="4288" name="Shape 428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289" name="Shape 428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SzPct val="25000"/>
              <a:buNone/>
            </a:pPr>
            <a:r>
              <a:rPr b="0" baseline="0" i="0" lang="en-US" sz="1600" u="none" cap="none" strike="noStrike">
                <a:solidFill>
                  <a:schemeClr val="dk1"/>
                </a:solidFill>
                <a:latin typeface="Arial"/>
                <a:ea typeface="Arial"/>
                <a:cs typeface="Arial"/>
                <a:sym typeface="Arial"/>
              </a:rPr>
              <a:t>GSA enters into an Agreement with a Federal customer for </a:t>
            </a:r>
            <a:r>
              <a:rPr b="0" baseline="0" i="0" lang="en-US" sz="1600" u="none" cap="none" strike="noStrike">
                <a:solidFill>
                  <a:srgbClr val="FF0000"/>
                </a:solidFill>
                <a:latin typeface="Arial"/>
                <a:ea typeface="Arial"/>
                <a:cs typeface="Arial"/>
                <a:sym typeface="Arial"/>
              </a:rPr>
              <a:t>$5,000.  </a:t>
            </a:r>
            <a:r>
              <a:rPr b="0" baseline="0" i="0" lang="en-US" sz="1400" u="none" cap="none" strike="noStrike">
                <a:solidFill>
                  <a:schemeClr val="dk1"/>
                </a:solidFill>
                <a:latin typeface="Arial"/>
                <a:ea typeface="Arial"/>
                <a:cs typeface="Arial"/>
                <a:sym typeface="Arial"/>
              </a:rPr>
              <a:t>Total Spending during the life of the Agreement totals </a:t>
            </a:r>
            <a:r>
              <a:rPr b="0" baseline="0" i="0" lang="en-US" sz="1400" u="none" cap="none" strike="noStrike">
                <a:solidFill>
                  <a:srgbClr val="FF0000"/>
                </a:solidFill>
                <a:latin typeface="Arial"/>
                <a:ea typeface="Arial"/>
                <a:cs typeface="Arial"/>
                <a:sym typeface="Arial"/>
              </a:rPr>
              <a:t>$1,000. </a:t>
            </a:r>
            <a:r>
              <a:rPr b="0" baseline="0" i="0" lang="en-US" sz="1600" u="none" cap="none" strike="noStrike">
                <a:solidFill>
                  <a:schemeClr val="dk1"/>
                </a:solidFill>
                <a:latin typeface="Arial"/>
                <a:ea typeface="Arial"/>
                <a:cs typeface="Arial"/>
                <a:sym typeface="Arial"/>
              </a:rPr>
              <a:t>The  next step would be to run the batch job to reduce the outstanding amount of the Agreement.</a:t>
            </a:r>
          </a:p>
          <a:p>
            <a:pPr indent="0" lvl="0" marL="0" marR="0" rtl="0" algn="l">
              <a:lnSpc>
                <a:spcPct val="100000"/>
              </a:lnSpc>
              <a:spcBef>
                <a:spcPts val="360"/>
              </a:spcBef>
              <a:spcAft>
                <a:spcPts val="0"/>
              </a:spcAft>
              <a:buClr>
                <a:schemeClr val="dk1"/>
              </a:buClr>
              <a:buFont typeface="Arial"/>
              <a:buNone/>
            </a:pPr>
            <a:r>
              <a:t/>
            </a:r>
            <a:endParaRPr b="0" baseline="0" i="0" sz="1200" u="none" cap="none" strike="noStrike">
              <a:solidFill>
                <a:schemeClr val="dk1"/>
              </a:solidFill>
              <a:latin typeface="Arial"/>
              <a:ea typeface="Arial"/>
              <a:cs typeface="Arial"/>
              <a:sym typeface="Arial"/>
            </a:endParaRPr>
          </a:p>
        </p:txBody>
      </p:sp>
      <p:sp>
        <p:nvSpPr>
          <p:cNvPr id="4290" name="Shape 429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06" name="Shape 4306"/>
        <p:cNvGrpSpPr/>
        <p:nvPr/>
      </p:nvGrpSpPr>
      <p:grpSpPr>
        <a:xfrm>
          <a:off x="0" y="0"/>
          <a:ext cx="0" cy="0"/>
          <a:chOff x="0" y="0"/>
          <a:chExt cx="0" cy="0"/>
        </a:xfrm>
      </p:grpSpPr>
      <p:sp>
        <p:nvSpPr>
          <p:cNvPr id="4307" name="Shape 430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308" name="Shape 430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GSA enters into an Agreement with a Federal customer for </a:t>
            </a:r>
            <a:r>
              <a:rPr b="0" baseline="0" i="0" lang="en-US" sz="1800" u="none" cap="none" strike="noStrike">
                <a:solidFill>
                  <a:srgbClr val="FF0000"/>
                </a:solidFill>
                <a:latin typeface="Arial"/>
                <a:ea typeface="Arial"/>
                <a:cs typeface="Arial"/>
                <a:sym typeface="Arial"/>
              </a:rPr>
              <a:t>$5,000.  </a:t>
            </a:r>
            <a:r>
              <a:rPr b="0" baseline="0" i="0" lang="en-US" sz="1600" u="none" cap="none" strike="noStrike">
                <a:solidFill>
                  <a:schemeClr val="dk1"/>
                </a:solidFill>
                <a:latin typeface="Arial"/>
                <a:ea typeface="Arial"/>
                <a:cs typeface="Arial"/>
                <a:sym typeface="Arial"/>
              </a:rPr>
              <a:t>Total Spending during the life of the Agreement totals </a:t>
            </a:r>
            <a:r>
              <a:rPr b="0" baseline="0" i="0" lang="en-US" sz="1600" u="none" cap="none" strike="noStrike">
                <a:solidFill>
                  <a:srgbClr val="FF0000"/>
                </a:solidFill>
                <a:latin typeface="Arial"/>
                <a:ea typeface="Arial"/>
                <a:cs typeface="Arial"/>
                <a:sym typeface="Arial"/>
              </a:rPr>
              <a:t>$1,000. T</a:t>
            </a:r>
            <a:r>
              <a:rPr b="0" baseline="0" i="0" lang="en-US" sz="1600" u="none" cap="none" strike="noStrike">
                <a:solidFill>
                  <a:schemeClr val="dk1"/>
                </a:solidFill>
                <a:latin typeface="Arial"/>
                <a:ea typeface="Arial"/>
                <a:cs typeface="Arial"/>
                <a:sym typeface="Arial"/>
              </a:rPr>
              <a:t>he batch job reduces the outstanding amount of the Agreement to </a:t>
            </a:r>
            <a:r>
              <a:rPr b="0" baseline="0" i="0" lang="en-US" sz="1600" u="none" cap="none" strike="noStrike">
                <a:solidFill>
                  <a:srgbClr val="FF0000"/>
                </a:solidFill>
                <a:latin typeface="Arial"/>
                <a:ea typeface="Arial"/>
                <a:cs typeface="Arial"/>
                <a:sym typeface="Arial"/>
              </a:rPr>
              <a:t>$1,000</a:t>
            </a:r>
          </a:p>
        </p:txBody>
      </p:sp>
      <p:sp>
        <p:nvSpPr>
          <p:cNvPr id="4309" name="Shape 430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2" name="Shape 522"/>
        <p:cNvGrpSpPr/>
        <p:nvPr/>
      </p:nvGrpSpPr>
      <p:grpSpPr>
        <a:xfrm>
          <a:off x="0" y="0"/>
          <a:ext cx="0" cy="0"/>
          <a:chOff x="0" y="0"/>
          <a:chExt cx="0" cy="0"/>
        </a:xfrm>
      </p:grpSpPr>
      <p:sp>
        <p:nvSpPr>
          <p:cNvPr id="523" name="Shape 52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24" name="Shape 52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Reimbursable</a:t>
            </a: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Indicates whether the Agreement is reimbursable or non-reimbursable. This field defaults to non-reimbursable. This option, in conjunction with the entered revenue source, will determine whether Collections against the Agreement should update the associated budgets’ and projects’ actual reimbursement amounts. </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525" name="Shape 52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16" name="Shape 4316"/>
        <p:cNvGrpSpPr/>
        <p:nvPr/>
      </p:nvGrpSpPr>
      <p:grpSpPr>
        <a:xfrm>
          <a:off x="0" y="0"/>
          <a:ext cx="0" cy="0"/>
          <a:chOff x="0" y="0"/>
          <a:chExt cx="0" cy="0"/>
        </a:xfrm>
      </p:grpSpPr>
      <p:sp>
        <p:nvSpPr>
          <p:cNvPr id="4317" name="Shape 431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318" name="Shape 431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319" name="Shape 431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25" name="Shape 4325"/>
        <p:cNvGrpSpPr/>
        <p:nvPr/>
      </p:nvGrpSpPr>
      <p:grpSpPr>
        <a:xfrm>
          <a:off x="0" y="0"/>
          <a:ext cx="0" cy="0"/>
          <a:chOff x="0" y="0"/>
          <a:chExt cx="0" cy="0"/>
        </a:xfrm>
      </p:grpSpPr>
      <p:sp>
        <p:nvSpPr>
          <p:cNvPr id="4326" name="Shape 432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327" name="Shape 432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328" name="Shape 432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42" name="Shape 4342"/>
        <p:cNvGrpSpPr/>
        <p:nvPr/>
      </p:nvGrpSpPr>
      <p:grpSpPr>
        <a:xfrm>
          <a:off x="0" y="0"/>
          <a:ext cx="0" cy="0"/>
          <a:chOff x="0" y="0"/>
          <a:chExt cx="0" cy="0"/>
        </a:xfrm>
      </p:grpSpPr>
      <p:sp>
        <p:nvSpPr>
          <p:cNvPr id="4343" name="Shape 434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344" name="Shape 434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345" name="Shape 434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59" name="Shape 4359"/>
        <p:cNvGrpSpPr/>
        <p:nvPr/>
      </p:nvGrpSpPr>
      <p:grpSpPr>
        <a:xfrm>
          <a:off x="0" y="0"/>
          <a:ext cx="0" cy="0"/>
          <a:chOff x="0" y="0"/>
          <a:chExt cx="0" cy="0"/>
        </a:xfrm>
      </p:grpSpPr>
      <p:sp>
        <p:nvSpPr>
          <p:cNvPr id="4360" name="Shape 436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361" name="Shape 436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600" u="none" cap="none" strike="noStrike">
                <a:solidFill>
                  <a:schemeClr val="dk1"/>
                </a:solidFill>
                <a:latin typeface="Arial"/>
                <a:ea typeface="Arial"/>
                <a:cs typeface="Arial"/>
                <a:sym typeface="Arial"/>
              </a:rPr>
              <a:t>GSA enters into an Agreement with a Non-Federal customer for </a:t>
            </a:r>
            <a:r>
              <a:rPr b="0" baseline="0" i="0" lang="en-US" sz="1600" u="none" cap="none" strike="noStrike">
                <a:solidFill>
                  <a:srgbClr val="FF0000"/>
                </a:solidFill>
                <a:latin typeface="Arial"/>
                <a:ea typeface="Arial"/>
                <a:cs typeface="Arial"/>
                <a:sym typeface="Arial"/>
              </a:rPr>
              <a:t>$15,000.  </a:t>
            </a:r>
            <a:r>
              <a:rPr b="0" baseline="0" i="0" lang="en-US" sz="1400" u="none" cap="none" strike="noStrike">
                <a:solidFill>
                  <a:schemeClr val="dk1"/>
                </a:solidFill>
                <a:latin typeface="Arial"/>
                <a:ea typeface="Arial"/>
                <a:cs typeface="Arial"/>
                <a:sym typeface="Arial"/>
              </a:rPr>
              <a:t>Total Spending during the life of the Agreement totals </a:t>
            </a:r>
            <a:r>
              <a:rPr b="0" baseline="0" i="0" lang="en-US" sz="1400" u="none" cap="none" strike="noStrike">
                <a:solidFill>
                  <a:srgbClr val="FF0000"/>
                </a:solidFill>
                <a:latin typeface="Arial"/>
                <a:ea typeface="Arial"/>
                <a:cs typeface="Arial"/>
                <a:sym typeface="Arial"/>
              </a:rPr>
              <a:t>$12,500.  </a:t>
            </a:r>
            <a:r>
              <a:rPr b="0" baseline="0" i="0" lang="en-US" sz="1400" u="none" cap="none" strike="noStrike">
                <a:solidFill>
                  <a:schemeClr val="dk1"/>
                </a:solidFill>
                <a:latin typeface="Arial"/>
                <a:ea typeface="Arial"/>
                <a:cs typeface="Arial"/>
                <a:sym typeface="Arial"/>
              </a:rPr>
              <a:t>Total Advances during the life of the Agreement totals </a:t>
            </a:r>
            <a:r>
              <a:rPr b="0" baseline="0" i="0" lang="en-US" sz="1400" u="none" cap="none" strike="noStrike">
                <a:solidFill>
                  <a:srgbClr val="FF0000"/>
                </a:solidFill>
                <a:latin typeface="Arial"/>
                <a:ea typeface="Arial"/>
                <a:cs typeface="Arial"/>
                <a:sym typeface="Arial"/>
              </a:rPr>
              <a:t>$13,000.  </a:t>
            </a:r>
            <a:r>
              <a:rPr b="0" baseline="0" i="0" lang="en-US" sz="1600" u="none" cap="none" strike="noStrike">
                <a:solidFill>
                  <a:schemeClr val="dk1"/>
                </a:solidFill>
                <a:latin typeface="Arial"/>
                <a:ea typeface="Arial"/>
                <a:cs typeface="Arial"/>
                <a:sym typeface="Arial"/>
              </a:rPr>
              <a:t>The next step would be to run the UFCO job to reduce the outstanding amount of the Agreement to and create a refund payment.</a:t>
            </a:r>
          </a:p>
          <a:p>
            <a:pPr indent="0" lvl="0" marL="0" marR="0" rtl="0" algn="l">
              <a:lnSpc>
                <a:spcPct val="100000"/>
              </a:lnSpc>
              <a:spcBef>
                <a:spcPts val="360"/>
              </a:spcBef>
              <a:spcAft>
                <a:spcPts val="0"/>
              </a:spcAft>
              <a:buClr>
                <a:schemeClr val="dk1"/>
              </a:buClr>
              <a:buFont typeface="Arial"/>
              <a:buNone/>
            </a:pPr>
            <a:r>
              <a:t/>
            </a:r>
            <a:endParaRPr b="1" baseline="0" i="0" sz="1200" u="none" cap="none" strike="noStrike">
              <a:solidFill>
                <a:schemeClr val="dk1"/>
              </a:solidFill>
              <a:latin typeface="Arial"/>
              <a:ea typeface="Arial"/>
              <a:cs typeface="Arial"/>
              <a:sym typeface="Arial"/>
            </a:endParaRPr>
          </a:p>
        </p:txBody>
      </p:sp>
      <p:sp>
        <p:nvSpPr>
          <p:cNvPr id="4362" name="Shape 436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76" name="Shape 4376"/>
        <p:cNvGrpSpPr/>
        <p:nvPr/>
      </p:nvGrpSpPr>
      <p:grpSpPr>
        <a:xfrm>
          <a:off x="0" y="0"/>
          <a:ext cx="0" cy="0"/>
          <a:chOff x="0" y="0"/>
          <a:chExt cx="0" cy="0"/>
        </a:xfrm>
      </p:grpSpPr>
      <p:sp>
        <p:nvSpPr>
          <p:cNvPr id="4377" name="Shape 437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378" name="Shape 437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600" u="none" cap="none" strike="noStrike">
                <a:solidFill>
                  <a:schemeClr val="dk1"/>
                </a:solidFill>
                <a:latin typeface="Arial"/>
                <a:ea typeface="Arial"/>
                <a:cs typeface="Arial"/>
                <a:sym typeface="Arial"/>
              </a:rPr>
              <a:t>GSA enters into an Agreement with a Non-Federal customer for </a:t>
            </a:r>
            <a:r>
              <a:rPr b="0" baseline="0" i="0" lang="en-US" sz="1600" u="none" cap="none" strike="noStrike">
                <a:solidFill>
                  <a:srgbClr val="FF0000"/>
                </a:solidFill>
                <a:latin typeface="Arial"/>
                <a:ea typeface="Arial"/>
                <a:cs typeface="Arial"/>
                <a:sym typeface="Arial"/>
              </a:rPr>
              <a:t>$15,000.  </a:t>
            </a:r>
            <a:r>
              <a:rPr b="0" baseline="0" i="0" lang="en-US" sz="1400" u="none" cap="none" strike="noStrike">
                <a:solidFill>
                  <a:schemeClr val="dk1"/>
                </a:solidFill>
                <a:latin typeface="Arial"/>
                <a:ea typeface="Arial"/>
                <a:cs typeface="Arial"/>
                <a:sym typeface="Arial"/>
              </a:rPr>
              <a:t>Total Spending during the life of the Agreement totals </a:t>
            </a:r>
            <a:r>
              <a:rPr b="0" baseline="0" i="0" lang="en-US" sz="1400" u="none" cap="none" strike="noStrike">
                <a:solidFill>
                  <a:srgbClr val="FF0000"/>
                </a:solidFill>
                <a:latin typeface="Arial"/>
                <a:ea typeface="Arial"/>
                <a:cs typeface="Arial"/>
                <a:sym typeface="Arial"/>
              </a:rPr>
              <a:t>$12,500.  </a:t>
            </a:r>
            <a:r>
              <a:rPr b="0" baseline="0" i="0" lang="en-US" sz="1400" u="none" cap="none" strike="noStrike">
                <a:solidFill>
                  <a:schemeClr val="dk1"/>
                </a:solidFill>
                <a:latin typeface="Arial"/>
                <a:ea typeface="Arial"/>
                <a:cs typeface="Arial"/>
                <a:sym typeface="Arial"/>
              </a:rPr>
              <a:t>Total Advances during the life of the Agreement totals </a:t>
            </a:r>
            <a:r>
              <a:rPr b="0" baseline="0" i="0" lang="en-US" sz="1400" u="none" cap="none" strike="noStrike">
                <a:solidFill>
                  <a:srgbClr val="FF0000"/>
                </a:solidFill>
                <a:latin typeface="Arial"/>
                <a:ea typeface="Arial"/>
                <a:cs typeface="Arial"/>
                <a:sym typeface="Arial"/>
              </a:rPr>
              <a:t>$13,000.  </a:t>
            </a:r>
            <a:r>
              <a:rPr b="0" baseline="0" i="0" lang="en-US" sz="1600" u="none" cap="none" strike="noStrike">
                <a:solidFill>
                  <a:schemeClr val="dk1"/>
                </a:solidFill>
                <a:latin typeface="Arial"/>
                <a:ea typeface="Arial"/>
                <a:cs typeface="Arial"/>
                <a:sym typeface="Arial"/>
              </a:rPr>
              <a:t>The batch job reduces the outstanding amount of the Agreement to </a:t>
            </a:r>
            <a:r>
              <a:rPr b="0" baseline="0" i="0" lang="en-US" sz="1600" u="none" cap="none" strike="noStrike">
                <a:solidFill>
                  <a:srgbClr val="FF0000"/>
                </a:solidFill>
                <a:latin typeface="Arial"/>
                <a:ea typeface="Arial"/>
                <a:cs typeface="Arial"/>
                <a:sym typeface="Arial"/>
              </a:rPr>
              <a:t>$12,500</a:t>
            </a:r>
            <a:r>
              <a:rPr b="0" baseline="0" i="0" lang="en-US" sz="1600" u="none" cap="none" strike="noStrike">
                <a:solidFill>
                  <a:schemeClr val="dk1"/>
                </a:solidFill>
                <a:latin typeface="Arial"/>
                <a:ea typeface="Arial"/>
                <a:cs typeface="Arial"/>
                <a:sym typeface="Arial"/>
              </a:rPr>
              <a:t> and creates a refund payment of </a:t>
            </a:r>
            <a:r>
              <a:rPr b="0" baseline="0" i="0" lang="en-US" sz="1600" u="none" cap="none" strike="noStrike">
                <a:solidFill>
                  <a:srgbClr val="FF0000"/>
                </a:solidFill>
                <a:latin typeface="Arial"/>
                <a:ea typeface="Arial"/>
                <a:cs typeface="Arial"/>
                <a:sym typeface="Arial"/>
              </a:rPr>
              <a:t>$500</a:t>
            </a:r>
          </a:p>
        </p:txBody>
      </p:sp>
      <p:sp>
        <p:nvSpPr>
          <p:cNvPr id="4379" name="Shape 437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85" name="Shape 4385"/>
        <p:cNvGrpSpPr/>
        <p:nvPr/>
      </p:nvGrpSpPr>
      <p:grpSpPr>
        <a:xfrm>
          <a:off x="0" y="0"/>
          <a:ext cx="0" cy="0"/>
          <a:chOff x="0" y="0"/>
          <a:chExt cx="0" cy="0"/>
        </a:xfrm>
      </p:grpSpPr>
      <p:sp>
        <p:nvSpPr>
          <p:cNvPr id="4386" name="Shape 438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387" name="Shape 438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388" name="Shape 438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93" name="Shape 4393"/>
        <p:cNvGrpSpPr/>
        <p:nvPr/>
      </p:nvGrpSpPr>
      <p:grpSpPr>
        <a:xfrm>
          <a:off x="0" y="0"/>
          <a:ext cx="0" cy="0"/>
          <a:chOff x="0" y="0"/>
          <a:chExt cx="0" cy="0"/>
        </a:xfrm>
      </p:grpSpPr>
      <p:sp>
        <p:nvSpPr>
          <p:cNvPr id="4394" name="Shape 439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4395" name="Shape 439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396" name="Shape 439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03" name="Shape 4403"/>
        <p:cNvGrpSpPr/>
        <p:nvPr/>
      </p:nvGrpSpPr>
      <p:grpSpPr>
        <a:xfrm>
          <a:off x="0" y="0"/>
          <a:ext cx="0" cy="0"/>
          <a:chOff x="0" y="0"/>
          <a:chExt cx="0" cy="0"/>
        </a:xfrm>
      </p:grpSpPr>
      <p:sp>
        <p:nvSpPr>
          <p:cNvPr id="4404" name="Shape 4404"/>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4405" name="Shape 4405"/>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1" name="Shape 4411"/>
        <p:cNvGrpSpPr/>
        <p:nvPr/>
      </p:nvGrpSpPr>
      <p:grpSpPr>
        <a:xfrm>
          <a:off x="0" y="0"/>
          <a:ext cx="0" cy="0"/>
          <a:chOff x="0" y="0"/>
          <a:chExt cx="0" cy="0"/>
        </a:xfrm>
      </p:grpSpPr>
      <p:sp>
        <p:nvSpPr>
          <p:cNvPr id="4412" name="Shape 441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413" name="Shape 441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414" name="Shape 441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20" name="Shape 4420"/>
        <p:cNvGrpSpPr/>
        <p:nvPr/>
      </p:nvGrpSpPr>
      <p:grpSpPr>
        <a:xfrm>
          <a:off x="0" y="0"/>
          <a:ext cx="0" cy="0"/>
          <a:chOff x="0" y="0"/>
          <a:chExt cx="0" cy="0"/>
        </a:xfrm>
      </p:grpSpPr>
      <p:sp>
        <p:nvSpPr>
          <p:cNvPr id="4421" name="Shape 4421"/>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4422" name="Shape 4422"/>
          <p:cNvSpPr txBox="1"/>
          <p:nvPr>
            <p:ph idx="1" type="body"/>
          </p:nvPr>
        </p:nvSpPr>
        <p:spPr>
          <a:xfrm>
            <a:off x="701675" y="4416426"/>
            <a:ext cx="5607049" cy="4183063"/>
          </a:xfrm>
          <a:prstGeom prst="rect">
            <a:avLst/>
          </a:prstGeom>
          <a:noFill/>
          <a:ln>
            <a:noFill/>
          </a:ln>
        </p:spPr>
        <p:txBody>
          <a:bodyPr anchorCtr="0" anchor="t" bIns="45700" lIns="91400" rIns="91400"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37" name="Shape 53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538" name="Shape 53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40" name="Shape 4440"/>
        <p:cNvGrpSpPr/>
        <p:nvPr/>
      </p:nvGrpSpPr>
      <p:grpSpPr>
        <a:xfrm>
          <a:off x="0" y="0"/>
          <a:ext cx="0" cy="0"/>
          <a:chOff x="0" y="0"/>
          <a:chExt cx="0" cy="0"/>
        </a:xfrm>
      </p:grpSpPr>
      <p:sp>
        <p:nvSpPr>
          <p:cNvPr id="4441" name="Shape 4441"/>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4442" name="Shape 4442"/>
          <p:cNvSpPr txBox="1"/>
          <p:nvPr>
            <p:ph idx="1" type="body"/>
          </p:nvPr>
        </p:nvSpPr>
        <p:spPr>
          <a:xfrm>
            <a:off x="701675" y="4416426"/>
            <a:ext cx="5607049" cy="4183063"/>
          </a:xfrm>
          <a:prstGeom prst="rect">
            <a:avLst/>
          </a:prstGeom>
          <a:noFill/>
          <a:ln>
            <a:noFill/>
          </a:ln>
        </p:spPr>
        <p:txBody>
          <a:bodyPr anchorCtr="0" anchor="t" bIns="45700" lIns="91400" rIns="91400"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49" name="Shape 4449"/>
        <p:cNvGrpSpPr/>
        <p:nvPr/>
      </p:nvGrpSpPr>
      <p:grpSpPr>
        <a:xfrm>
          <a:off x="0" y="0"/>
          <a:ext cx="0" cy="0"/>
          <a:chOff x="0" y="0"/>
          <a:chExt cx="0" cy="0"/>
        </a:xfrm>
      </p:grpSpPr>
      <p:sp>
        <p:nvSpPr>
          <p:cNvPr id="4450" name="Shape 4450"/>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4451" name="Shape 445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57" name="Shape 4457"/>
        <p:cNvGrpSpPr/>
        <p:nvPr/>
      </p:nvGrpSpPr>
      <p:grpSpPr>
        <a:xfrm>
          <a:off x="0" y="0"/>
          <a:ext cx="0" cy="0"/>
          <a:chOff x="0" y="0"/>
          <a:chExt cx="0" cy="0"/>
        </a:xfrm>
      </p:grpSpPr>
      <p:sp>
        <p:nvSpPr>
          <p:cNvPr id="4458" name="Shape 445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459" name="Shape 445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460" name="Shape 446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5" name="Shape 4475"/>
        <p:cNvGrpSpPr/>
        <p:nvPr/>
      </p:nvGrpSpPr>
      <p:grpSpPr>
        <a:xfrm>
          <a:off x="0" y="0"/>
          <a:ext cx="0" cy="0"/>
          <a:chOff x="0" y="0"/>
          <a:chExt cx="0" cy="0"/>
        </a:xfrm>
      </p:grpSpPr>
      <p:sp>
        <p:nvSpPr>
          <p:cNvPr id="4476" name="Shape 4476"/>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4477" name="Shape 4477"/>
          <p:cNvSpPr txBox="1"/>
          <p:nvPr>
            <p:ph idx="1" type="body"/>
          </p:nvPr>
        </p:nvSpPr>
        <p:spPr>
          <a:xfrm>
            <a:off x="701675" y="4416426"/>
            <a:ext cx="5607049" cy="4183063"/>
          </a:xfrm>
          <a:prstGeom prst="rect">
            <a:avLst/>
          </a:prstGeom>
          <a:noFill/>
          <a:ln>
            <a:noFill/>
          </a:ln>
        </p:spPr>
        <p:txBody>
          <a:bodyPr anchorCtr="0" anchor="t" bIns="45700" lIns="91400" rIns="91400"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85" name="Shape 4485"/>
        <p:cNvGrpSpPr/>
        <p:nvPr/>
      </p:nvGrpSpPr>
      <p:grpSpPr>
        <a:xfrm>
          <a:off x="0" y="0"/>
          <a:ext cx="0" cy="0"/>
          <a:chOff x="0" y="0"/>
          <a:chExt cx="0" cy="0"/>
        </a:xfrm>
      </p:grpSpPr>
      <p:sp>
        <p:nvSpPr>
          <p:cNvPr id="4486" name="Shape 4486"/>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4487" name="Shape 4487"/>
          <p:cNvSpPr txBox="1"/>
          <p:nvPr>
            <p:ph idx="1" type="body"/>
          </p:nvPr>
        </p:nvSpPr>
        <p:spPr>
          <a:xfrm>
            <a:off x="701675" y="4416426"/>
            <a:ext cx="5607049" cy="4183063"/>
          </a:xfrm>
          <a:prstGeom prst="rect">
            <a:avLst/>
          </a:prstGeom>
          <a:noFill/>
          <a:ln>
            <a:noFill/>
          </a:ln>
        </p:spPr>
        <p:txBody>
          <a:bodyPr anchorCtr="0" anchor="t" bIns="45700" lIns="91400" rIns="91400"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05" name="Shape 4505"/>
        <p:cNvGrpSpPr/>
        <p:nvPr/>
      </p:nvGrpSpPr>
      <p:grpSpPr>
        <a:xfrm>
          <a:off x="0" y="0"/>
          <a:ext cx="0" cy="0"/>
          <a:chOff x="0" y="0"/>
          <a:chExt cx="0" cy="0"/>
        </a:xfrm>
      </p:grpSpPr>
      <p:sp>
        <p:nvSpPr>
          <p:cNvPr id="4506" name="Shape 450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507" name="Shape 450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508" name="Shape 450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37" name="Shape 4537"/>
        <p:cNvGrpSpPr/>
        <p:nvPr/>
      </p:nvGrpSpPr>
      <p:grpSpPr>
        <a:xfrm>
          <a:off x="0" y="0"/>
          <a:ext cx="0" cy="0"/>
          <a:chOff x="0" y="0"/>
          <a:chExt cx="0" cy="0"/>
        </a:xfrm>
      </p:grpSpPr>
      <p:sp>
        <p:nvSpPr>
          <p:cNvPr id="4538" name="Shape 453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539" name="Shape 453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540" name="Shape 454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56" name="Shape 4556"/>
        <p:cNvGrpSpPr/>
        <p:nvPr/>
      </p:nvGrpSpPr>
      <p:grpSpPr>
        <a:xfrm>
          <a:off x="0" y="0"/>
          <a:ext cx="0" cy="0"/>
          <a:chOff x="0" y="0"/>
          <a:chExt cx="0" cy="0"/>
        </a:xfrm>
      </p:grpSpPr>
      <p:sp>
        <p:nvSpPr>
          <p:cNvPr id="4557" name="Shape 455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558" name="Shape 455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559" name="Shape 455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65" name="Shape 4565"/>
        <p:cNvGrpSpPr/>
        <p:nvPr/>
      </p:nvGrpSpPr>
      <p:grpSpPr>
        <a:xfrm>
          <a:off x="0" y="0"/>
          <a:ext cx="0" cy="0"/>
          <a:chOff x="0" y="0"/>
          <a:chExt cx="0" cy="0"/>
        </a:xfrm>
      </p:grpSpPr>
      <p:sp>
        <p:nvSpPr>
          <p:cNvPr id="4566" name="Shape 456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567" name="Shape 456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568" name="Shape 456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75" name="Shape 4575"/>
        <p:cNvGrpSpPr/>
        <p:nvPr/>
      </p:nvGrpSpPr>
      <p:grpSpPr>
        <a:xfrm>
          <a:off x="0" y="0"/>
          <a:ext cx="0" cy="0"/>
          <a:chOff x="0" y="0"/>
          <a:chExt cx="0" cy="0"/>
        </a:xfrm>
      </p:grpSpPr>
      <p:sp>
        <p:nvSpPr>
          <p:cNvPr id="4576" name="Shape 457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577" name="Shape 457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578" name="Shape 457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47" name="Shape 54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548" name="Shape 54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89" name="Shape 4589"/>
        <p:cNvGrpSpPr/>
        <p:nvPr/>
      </p:nvGrpSpPr>
      <p:grpSpPr>
        <a:xfrm>
          <a:off x="0" y="0"/>
          <a:ext cx="0" cy="0"/>
          <a:chOff x="0" y="0"/>
          <a:chExt cx="0" cy="0"/>
        </a:xfrm>
      </p:grpSpPr>
      <p:sp>
        <p:nvSpPr>
          <p:cNvPr id="4590" name="Shape 459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591" name="Shape 459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Note: Document Number is NOT generated since the document number was defined in the template file.</a:t>
            </a:r>
          </a:p>
        </p:txBody>
      </p:sp>
      <p:sp>
        <p:nvSpPr>
          <p:cNvPr id="4592" name="Shape 459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13" name="Shape 4613"/>
        <p:cNvGrpSpPr/>
        <p:nvPr/>
      </p:nvGrpSpPr>
      <p:grpSpPr>
        <a:xfrm>
          <a:off x="0" y="0"/>
          <a:ext cx="0" cy="0"/>
          <a:chOff x="0" y="0"/>
          <a:chExt cx="0" cy="0"/>
        </a:xfrm>
      </p:grpSpPr>
      <p:sp>
        <p:nvSpPr>
          <p:cNvPr id="4614" name="Shape 461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615" name="Shape 461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616" name="Shape 461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25" name="Shape 4625"/>
        <p:cNvGrpSpPr/>
        <p:nvPr/>
      </p:nvGrpSpPr>
      <p:grpSpPr>
        <a:xfrm>
          <a:off x="0" y="0"/>
          <a:ext cx="0" cy="0"/>
          <a:chOff x="0" y="0"/>
          <a:chExt cx="0" cy="0"/>
        </a:xfrm>
      </p:grpSpPr>
      <p:sp>
        <p:nvSpPr>
          <p:cNvPr id="4626" name="Shape 4626"/>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4627" name="Shape 462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0" name="Shape 4640"/>
        <p:cNvGrpSpPr/>
        <p:nvPr/>
      </p:nvGrpSpPr>
      <p:grpSpPr>
        <a:xfrm>
          <a:off x="0" y="0"/>
          <a:ext cx="0" cy="0"/>
          <a:chOff x="0" y="0"/>
          <a:chExt cx="0" cy="0"/>
        </a:xfrm>
      </p:grpSpPr>
      <p:sp>
        <p:nvSpPr>
          <p:cNvPr id="4641" name="Shape 464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642" name="Shape 464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643" name="Shape 464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53" name="Shape 4653"/>
        <p:cNvGrpSpPr/>
        <p:nvPr/>
      </p:nvGrpSpPr>
      <p:grpSpPr>
        <a:xfrm>
          <a:off x="0" y="0"/>
          <a:ext cx="0" cy="0"/>
          <a:chOff x="0" y="0"/>
          <a:chExt cx="0" cy="0"/>
        </a:xfrm>
      </p:grpSpPr>
      <p:sp>
        <p:nvSpPr>
          <p:cNvPr id="4654" name="Shape 465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655" name="Shape 465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656" name="Shape 465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62" name="Shape 4662"/>
        <p:cNvGrpSpPr/>
        <p:nvPr/>
      </p:nvGrpSpPr>
      <p:grpSpPr>
        <a:xfrm>
          <a:off x="0" y="0"/>
          <a:ext cx="0" cy="0"/>
          <a:chOff x="0" y="0"/>
          <a:chExt cx="0" cy="0"/>
        </a:xfrm>
      </p:grpSpPr>
      <p:sp>
        <p:nvSpPr>
          <p:cNvPr id="4663" name="Shape 4663"/>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4664" name="Shape 466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69" name="Shape 4669"/>
        <p:cNvGrpSpPr/>
        <p:nvPr/>
      </p:nvGrpSpPr>
      <p:grpSpPr>
        <a:xfrm>
          <a:off x="0" y="0"/>
          <a:ext cx="0" cy="0"/>
          <a:chOff x="0" y="0"/>
          <a:chExt cx="0" cy="0"/>
        </a:xfrm>
      </p:grpSpPr>
      <p:sp>
        <p:nvSpPr>
          <p:cNvPr id="4670" name="Shape 467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4671" name="Shape 467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672" name="Shape 467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80" name="Shape 4680"/>
        <p:cNvGrpSpPr/>
        <p:nvPr/>
      </p:nvGrpSpPr>
      <p:grpSpPr>
        <a:xfrm>
          <a:off x="0" y="0"/>
          <a:ext cx="0" cy="0"/>
          <a:chOff x="0" y="0"/>
          <a:chExt cx="0" cy="0"/>
        </a:xfrm>
      </p:grpSpPr>
      <p:sp>
        <p:nvSpPr>
          <p:cNvPr id="4681" name="Shape 4681"/>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4682" name="Shape 4682"/>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88" name="Shape 4688"/>
        <p:cNvGrpSpPr/>
        <p:nvPr/>
      </p:nvGrpSpPr>
      <p:grpSpPr>
        <a:xfrm>
          <a:off x="0" y="0"/>
          <a:ext cx="0" cy="0"/>
          <a:chOff x="0" y="0"/>
          <a:chExt cx="0" cy="0"/>
        </a:xfrm>
      </p:grpSpPr>
      <p:sp>
        <p:nvSpPr>
          <p:cNvPr id="4689" name="Shape 468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690" name="Shape 469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691" name="Shape 469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97" name="Shape 4697"/>
        <p:cNvGrpSpPr/>
        <p:nvPr/>
      </p:nvGrpSpPr>
      <p:grpSpPr>
        <a:xfrm>
          <a:off x="0" y="0"/>
          <a:ext cx="0" cy="0"/>
          <a:chOff x="0" y="0"/>
          <a:chExt cx="0" cy="0"/>
        </a:xfrm>
      </p:grpSpPr>
      <p:sp>
        <p:nvSpPr>
          <p:cNvPr id="4698" name="Shape 469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699" name="Shape 469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700" name="Shape 470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5" name="Shape 555"/>
        <p:cNvGrpSpPr/>
        <p:nvPr/>
      </p:nvGrpSpPr>
      <p:grpSpPr>
        <a:xfrm>
          <a:off x="0" y="0"/>
          <a:ext cx="0" cy="0"/>
          <a:chOff x="0" y="0"/>
          <a:chExt cx="0" cy="0"/>
        </a:xfrm>
      </p:grpSpPr>
      <p:sp>
        <p:nvSpPr>
          <p:cNvPr id="556" name="Shape 55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57" name="Shape 55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SzPct val="25000"/>
              <a:buFont typeface="Arial"/>
              <a:buNone/>
            </a:pPr>
            <a:r>
              <a:rPr b="0" baseline="0" i="0" lang="en-US" sz="1200" u="none" cap="none" strike="noStrike">
                <a:solidFill>
                  <a:schemeClr val="dk1"/>
                </a:solidFill>
                <a:latin typeface="Arial"/>
                <a:ea typeface="Arial"/>
                <a:cs typeface="Arial"/>
                <a:sym typeface="Arial"/>
              </a:rPr>
              <a:t>**For Non-Recurring Agreements, RETA sends an estimated calculated surcharge amount  which is included in the Maximum Agreement Amount and Agreement Amount fields so that when a Surcharge Type is added to the Agreement  it is already captured in the Agreement Line Amount. Therefore, RETA knows the surcharge amount and adds all direct spending costs and surcharge estimates to the Maximum Agreement Amount and Agreement Line Amount.</a:t>
            </a:r>
          </a:p>
          <a:p>
            <a:pPr indent="0" lvl="0" marL="0" marR="0" rtl="0" algn="l">
              <a:lnSpc>
                <a:spcPct val="100000"/>
              </a:lnSpc>
              <a:spcBef>
                <a:spcPts val="360"/>
              </a:spcBef>
              <a:spcAft>
                <a:spcPts val="0"/>
              </a:spcAft>
              <a:buClr>
                <a:schemeClr val="dk1"/>
              </a:buClr>
              <a:buFont typeface="Arial"/>
              <a:buNone/>
            </a:pPr>
            <a:r>
              <a:t/>
            </a:r>
            <a:endParaRPr b="0" baseline="0" i="0" sz="1200" u="none" cap="none"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ct val="25000"/>
              <a:buFont typeface="Arial"/>
              <a:buNone/>
            </a:pPr>
            <a:r>
              <a:rPr b="1" baseline="0" i="0" lang="en-US" sz="1200" u="none" cap="none" strike="noStrike">
                <a:solidFill>
                  <a:schemeClr val="dk1"/>
                </a:solidFill>
                <a:latin typeface="Arial"/>
                <a:ea typeface="Arial"/>
                <a:cs typeface="Arial"/>
                <a:sym typeface="Arial"/>
              </a:rPr>
              <a:t>Example - </a:t>
            </a:r>
            <a:r>
              <a:rPr b="0" baseline="0" i="0" lang="en-US" sz="1200" u="none" cap="none" strike="noStrike">
                <a:solidFill>
                  <a:schemeClr val="dk1"/>
                </a:solidFill>
                <a:latin typeface="Arial"/>
                <a:ea typeface="Arial"/>
                <a:cs typeface="Arial"/>
                <a:sym typeface="Arial"/>
              </a:rPr>
              <a:t>If the Agreement is for $10,000, and the Surcharges will be $25, RETA knows this and sends over $10,025 when it establishes Agreement. Basically, RETA adds all direct spending costs and surcharge estimates to Max Agreement Amount and agr line amounts. This is for Non-Recurring Agreements only (only ones using surcharge functionality).</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Recurring Agreements do not use surcharge functionality.  RETA will send over as separate accounting line a one time $100 fee.</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558" name="Shape 55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06" name="Shape 4706"/>
        <p:cNvGrpSpPr/>
        <p:nvPr/>
      </p:nvGrpSpPr>
      <p:grpSpPr>
        <a:xfrm>
          <a:off x="0" y="0"/>
          <a:ext cx="0" cy="0"/>
          <a:chOff x="0" y="0"/>
          <a:chExt cx="0" cy="0"/>
        </a:xfrm>
      </p:grpSpPr>
      <p:sp>
        <p:nvSpPr>
          <p:cNvPr id="4707" name="Shape 470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708" name="Shape 470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709" name="Shape 470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14" name="Shape 4714"/>
        <p:cNvGrpSpPr/>
        <p:nvPr/>
      </p:nvGrpSpPr>
      <p:grpSpPr>
        <a:xfrm>
          <a:off x="0" y="0"/>
          <a:ext cx="0" cy="0"/>
          <a:chOff x="0" y="0"/>
          <a:chExt cx="0" cy="0"/>
        </a:xfrm>
      </p:grpSpPr>
      <p:sp>
        <p:nvSpPr>
          <p:cNvPr id="4715" name="Shape 471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716" name="Shape 471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717" name="Shape 471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23" name="Shape 4723"/>
        <p:cNvGrpSpPr/>
        <p:nvPr/>
      </p:nvGrpSpPr>
      <p:grpSpPr>
        <a:xfrm>
          <a:off x="0" y="0"/>
          <a:ext cx="0" cy="0"/>
          <a:chOff x="0" y="0"/>
          <a:chExt cx="0" cy="0"/>
        </a:xfrm>
      </p:grpSpPr>
      <p:sp>
        <p:nvSpPr>
          <p:cNvPr id="4724" name="Shape 472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725" name="Shape 472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726" name="Shape 472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32" name="Shape 4732"/>
        <p:cNvGrpSpPr/>
        <p:nvPr/>
      </p:nvGrpSpPr>
      <p:grpSpPr>
        <a:xfrm>
          <a:off x="0" y="0"/>
          <a:ext cx="0" cy="0"/>
          <a:chOff x="0" y="0"/>
          <a:chExt cx="0" cy="0"/>
        </a:xfrm>
      </p:grpSpPr>
      <p:sp>
        <p:nvSpPr>
          <p:cNvPr id="4733" name="Shape 473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734" name="Shape 473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735" name="Shape 473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41" name="Shape 4741"/>
        <p:cNvGrpSpPr/>
        <p:nvPr/>
      </p:nvGrpSpPr>
      <p:grpSpPr>
        <a:xfrm>
          <a:off x="0" y="0"/>
          <a:ext cx="0" cy="0"/>
          <a:chOff x="0" y="0"/>
          <a:chExt cx="0" cy="0"/>
        </a:xfrm>
      </p:grpSpPr>
      <p:sp>
        <p:nvSpPr>
          <p:cNvPr id="4742" name="Shape 474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743" name="Shape 474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744" name="Shape 474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0" name="Shape 4750"/>
        <p:cNvGrpSpPr/>
        <p:nvPr/>
      </p:nvGrpSpPr>
      <p:grpSpPr>
        <a:xfrm>
          <a:off x="0" y="0"/>
          <a:ext cx="0" cy="0"/>
          <a:chOff x="0" y="0"/>
          <a:chExt cx="0" cy="0"/>
        </a:xfrm>
      </p:grpSpPr>
      <p:sp>
        <p:nvSpPr>
          <p:cNvPr id="4751" name="Shape 475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752" name="Shape 475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753" name="Shape 475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9" name="Shape 4759"/>
        <p:cNvGrpSpPr/>
        <p:nvPr/>
      </p:nvGrpSpPr>
      <p:grpSpPr>
        <a:xfrm>
          <a:off x="0" y="0"/>
          <a:ext cx="0" cy="0"/>
          <a:chOff x="0" y="0"/>
          <a:chExt cx="0" cy="0"/>
        </a:xfrm>
      </p:grpSpPr>
      <p:sp>
        <p:nvSpPr>
          <p:cNvPr id="4760" name="Shape 476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761" name="Shape 476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762" name="Shape 476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68" name="Shape 4768"/>
        <p:cNvGrpSpPr/>
        <p:nvPr/>
      </p:nvGrpSpPr>
      <p:grpSpPr>
        <a:xfrm>
          <a:off x="0" y="0"/>
          <a:ext cx="0" cy="0"/>
          <a:chOff x="0" y="0"/>
          <a:chExt cx="0" cy="0"/>
        </a:xfrm>
      </p:grpSpPr>
      <p:sp>
        <p:nvSpPr>
          <p:cNvPr id="4769" name="Shape 476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770" name="Shape 477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771" name="Shape 477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78" name="Shape 4778"/>
        <p:cNvGrpSpPr/>
        <p:nvPr/>
      </p:nvGrpSpPr>
      <p:grpSpPr>
        <a:xfrm>
          <a:off x="0" y="0"/>
          <a:ext cx="0" cy="0"/>
          <a:chOff x="0" y="0"/>
          <a:chExt cx="0" cy="0"/>
        </a:xfrm>
      </p:grpSpPr>
      <p:sp>
        <p:nvSpPr>
          <p:cNvPr id="4779" name="Shape 477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780" name="Shape 478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781" name="Shape 478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3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88" name="Shape 4788"/>
        <p:cNvGrpSpPr/>
        <p:nvPr/>
      </p:nvGrpSpPr>
      <p:grpSpPr>
        <a:xfrm>
          <a:off x="0" y="0"/>
          <a:ext cx="0" cy="0"/>
          <a:chOff x="0" y="0"/>
          <a:chExt cx="0" cy="0"/>
        </a:xfrm>
      </p:grpSpPr>
      <p:sp>
        <p:nvSpPr>
          <p:cNvPr id="4789" name="Shape 478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790" name="Shape 479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791" name="Shape 479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1" name="Shape 12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22" name="Shape 12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5" name="Shape 565"/>
        <p:cNvGrpSpPr/>
        <p:nvPr/>
      </p:nvGrpSpPr>
      <p:grpSpPr>
        <a:xfrm>
          <a:off x="0" y="0"/>
          <a:ext cx="0" cy="0"/>
          <a:chOff x="0" y="0"/>
          <a:chExt cx="0" cy="0"/>
        </a:xfrm>
      </p:grpSpPr>
      <p:sp>
        <p:nvSpPr>
          <p:cNvPr id="566" name="Shape 56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67" name="Shape 56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568" name="Shape 56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98" name="Shape 4798"/>
        <p:cNvGrpSpPr/>
        <p:nvPr/>
      </p:nvGrpSpPr>
      <p:grpSpPr>
        <a:xfrm>
          <a:off x="0" y="0"/>
          <a:ext cx="0" cy="0"/>
          <a:chOff x="0" y="0"/>
          <a:chExt cx="0" cy="0"/>
        </a:xfrm>
      </p:grpSpPr>
      <p:sp>
        <p:nvSpPr>
          <p:cNvPr id="4799" name="Shape 479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800" name="Shape 480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801" name="Shape 480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08" name="Shape 4808"/>
        <p:cNvGrpSpPr/>
        <p:nvPr/>
      </p:nvGrpSpPr>
      <p:grpSpPr>
        <a:xfrm>
          <a:off x="0" y="0"/>
          <a:ext cx="0" cy="0"/>
          <a:chOff x="0" y="0"/>
          <a:chExt cx="0" cy="0"/>
        </a:xfrm>
      </p:grpSpPr>
      <p:sp>
        <p:nvSpPr>
          <p:cNvPr id="4809" name="Shape 480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810" name="Shape 481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811" name="Shape 481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4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17" name="Shape 4817"/>
        <p:cNvGrpSpPr/>
        <p:nvPr/>
      </p:nvGrpSpPr>
      <p:grpSpPr>
        <a:xfrm>
          <a:off x="0" y="0"/>
          <a:ext cx="0" cy="0"/>
          <a:chOff x="0" y="0"/>
          <a:chExt cx="0" cy="0"/>
        </a:xfrm>
      </p:grpSpPr>
      <p:sp>
        <p:nvSpPr>
          <p:cNvPr id="4818" name="Shape 481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819" name="Shape 481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820" name="Shape 482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26" name="Shape 4826"/>
        <p:cNvGrpSpPr/>
        <p:nvPr/>
      </p:nvGrpSpPr>
      <p:grpSpPr>
        <a:xfrm>
          <a:off x="0" y="0"/>
          <a:ext cx="0" cy="0"/>
          <a:chOff x="0" y="0"/>
          <a:chExt cx="0" cy="0"/>
        </a:xfrm>
      </p:grpSpPr>
      <p:sp>
        <p:nvSpPr>
          <p:cNvPr id="4827" name="Shape 482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828" name="Shape 482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829" name="Shape 482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38" name="Shape 4838"/>
        <p:cNvGrpSpPr/>
        <p:nvPr/>
      </p:nvGrpSpPr>
      <p:grpSpPr>
        <a:xfrm>
          <a:off x="0" y="0"/>
          <a:ext cx="0" cy="0"/>
          <a:chOff x="0" y="0"/>
          <a:chExt cx="0" cy="0"/>
        </a:xfrm>
      </p:grpSpPr>
      <p:sp>
        <p:nvSpPr>
          <p:cNvPr id="4839" name="Shape 4839"/>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4840" name="Shape 484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51" name="Shape 4851"/>
        <p:cNvGrpSpPr/>
        <p:nvPr/>
      </p:nvGrpSpPr>
      <p:grpSpPr>
        <a:xfrm>
          <a:off x="0" y="0"/>
          <a:ext cx="0" cy="0"/>
          <a:chOff x="0" y="0"/>
          <a:chExt cx="0" cy="0"/>
        </a:xfrm>
      </p:grpSpPr>
      <p:sp>
        <p:nvSpPr>
          <p:cNvPr id="4852" name="Shape 4852"/>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4853" name="Shape 485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61" name="Shape 4861"/>
        <p:cNvGrpSpPr/>
        <p:nvPr/>
      </p:nvGrpSpPr>
      <p:grpSpPr>
        <a:xfrm>
          <a:off x="0" y="0"/>
          <a:ext cx="0" cy="0"/>
          <a:chOff x="0" y="0"/>
          <a:chExt cx="0" cy="0"/>
        </a:xfrm>
      </p:grpSpPr>
      <p:sp>
        <p:nvSpPr>
          <p:cNvPr id="4862" name="Shape 486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863" name="Shape 486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864" name="Shape 486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71" name="Shape 4871"/>
        <p:cNvGrpSpPr/>
        <p:nvPr/>
      </p:nvGrpSpPr>
      <p:grpSpPr>
        <a:xfrm>
          <a:off x="0" y="0"/>
          <a:ext cx="0" cy="0"/>
          <a:chOff x="0" y="0"/>
          <a:chExt cx="0" cy="0"/>
        </a:xfrm>
      </p:grpSpPr>
      <p:sp>
        <p:nvSpPr>
          <p:cNvPr id="4872" name="Shape 487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873" name="Shape 487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874" name="Shape 487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80" name="Shape 4880"/>
        <p:cNvGrpSpPr/>
        <p:nvPr/>
      </p:nvGrpSpPr>
      <p:grpSpPr>
        <a:xfrm>
          <a:off x="0" y="0"/>
          <a:ext cx="0" cy="0"/>
          <a:chOff x="0" y="0"/>
          <a:chExt cx="0" cy="0"/>
        </a:xfrm>
      </p:grpSpPr>
      <p:sp>
        <p:nvSpPr>
          <p:cNvPr id="4881" name="Shape 4881"/>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4882" name="Shape 488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91" name="Shape 4891"/>
        <p:cNvGrpSpPr/>
        <p:nvPr/>
      </p:nvGrpSpPr>
      <p:grpSpPr>
        <a:xfrm>
          <a:off x="0" y="0"/>
          <a:ext cx="0" cy="0"/>
          <a:chOff x="0" y="0"/>
          <a:chExt cx="0" cy="0"/>
        </a:xfrm>
      </p:grpSpPr>
      <p:sp>
        <p:nvSpPr>
          <p:cNvPr id="4892" name="Shape 489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893" name="Shape 489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894" name="Shape 489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78" name="Shape 57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579" name="Shape 57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00" name="Shape 4900"/>
        <p:cNvGrpSpPr/>
        <p:nvPr/>
      </p:nvGrpSpPr>
      <p:grpSpPr>
        <a:xfrm>
          <a:off x="0" y="0"/>
          <a:ext cx="0" cy="0"/>
          <a:chOff x="0" y="0"/>
          <a:chExt cx="0" cy="0"/>
        </a:xfrm>
      </p:grpSpPr>
      <p:sp>
        <p:nvSpPr>
          <p:cNvPr id="4901" name="Shape 490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902" name="Shape 490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903" name="Shape 490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09" name="Shape 4909"/>
        <p:cNvGrpSpPr/>
        <p:nvPr/>
      </p:nvGrpSpPr>
      <p:grpSpPr>
        <a:xfrm>
          <a:off x="0" y="0"/>
          <a:ext cx="0" cy="0"/>
          <a:chOff x="0" y="0"/>
          <a:chExt cx="0" cy="0"/>
        </a:xfrm>
      </p:grpSpPr>
      <p:sp>
        <p:nvSpPr>
          <p:cNvPr id="4910" name="Shape 491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a:noFill/>
          </a:ln>
        </p:spPr>
      </p:sp>
      <p:sp>
        <p:nvSpPr>
          <p:cNvPr id="4911" name="Shape 491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4912" name="Shape 491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7" name="Shape 587"/>
        <p:cNvGrpSpPr/>
        <p:nvPr/>
      </p:nvGrpSpPr>
      <p:grpSpPr>
        <a:xfrm>
          <a:off x="0" y="0"/>
          <a:ext cx="0" cy="0"/>
          <a:chOff x="0" y="0"/>
          <a:chExt cx="0" cy="0"/>
        </a:xfrm>
      </p:grpSpPr>
      <p:sp>
        <p:nvSpPr>
          <p:cNvPr id="588" name="Shape 58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89" name="Shape 58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590" name="Shape 59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9" name="Shape 599"/>
        <p:cNvGrpSpPr/>
        <p:nvPr/>
      </p:nvGrpSpPr>
      <p:grpSpPr>
        <a:xfrm>
          <a:off x="0" y="0"/>
          <a:ext cx="0" cy="0"/>
          <a:chOff x="0" y="0"/>
          <a:chExt cx="0" cy="0"/>
        </a:xfrm>
      </p:grpSpPr>
      <p:sp>
        <p:nvSpPr>
          <p:cNvPr id="600" name="Shape 60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01" name="Shape 60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602" name="Shape 60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3" name="Shape 613"/>
        <p:cNvGrpSpPr/>
        <p:nvPr/>
      </p:nvGrpSpPr>
      <p:grpSpPr>
        <a:xfrm>
          <a:off x="0" y="0"/>
          <a:ext cx="0" cy="0"/>
          <a:chOff x="0" y="0"/>
          <a:chExt cx="0" cy="0"/>
        </a:xfrm>
      </p:grpSpPr>
      <p:sp>
        <p:nvSpPr>
          <p:cNvPr id="614" name="Shape 61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15" name="Shape 61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616" name="Shape 61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25" name="Shape 62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626" name="Shape 62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7" name="Shape 637"/>
        <p:cNvGrpSpPr/>
        <p:nvPr/>
      </p:nvGrpSpPr>
      <p:grpSpPr>
        <a:xfrm>
          <a:off x="0" y="0"/>
          <a:ext cx="0" cy="0"/>
          <a:chOff x="0" y="0"/>
          <a:chExt cx="0" cy="0"/>
        </a:xfrm>
      </p:grpSpPr>
      <p:sp>
        <p:nvSpPr>
          <p:cNvPr id="638" name="Shape 63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39" name="Shape 63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640" name="Shape 64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7" name="Shape 647"/>
        <p:cNvGrpSpPr/>
        <p:nvPr/>
      </p:nvGrpSpPr>
      <p:grpSpPr>
        <a:xfrm>
          <a:off x="0" y="0"/>
          <a:ext cx="0" cy="0"/>
          <a:chOff x="0" y="0"/>
          <a:chExt cx="0" cy="0"/>
        </a:xfrm>
      </p:grpSpPr>
      <p:sp>
        <p:nvSpPr>
          <p:cNvPr id="648" name="Shape 64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49" name="Shape 64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650" name="Shape 65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7" name="Shape 657"/>
        <p:cNvGrpSpPr/>
        <p:nvPr/>
      </p:nvGrpSpPr>
      <p:grpSpPr>
        <a:xfrm>
          <a:off x="0" y="0"/>
          <a:ext cx="0" cy="0"/>
          <a:chOff x="0" y="0"/>
          <a:chExt cx="0" cy="0"/>
        </a:xfrm>
      </p:grpSpPr>
      <p:sp>
        <p:nvSpPr>
          <p:cNvPr id="658" name="Shape 65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59" name="Shape 65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660" name="Shape 66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8" name="Shape 668"/>
        <p:cNvGrpSpPr/>
        <p:nvPr/>
      </p:nvGrpSpPr>
      <p:grpSpPr>
        <a:xfrm>
          <a:off x="0" y="0"/>
          <a:ext cx="0" cy="0"/>
          <a:chOff x="0" y="0"/>
          <a:chExt cx="0" cy="0"/>
        </a:xfrm>
      </p:grpSpPr>
      <p:sp>
        <p:nvSpPr>
          <p:cNvPr id="669" name="Shape 66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70" name="Shape 67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671" name="Shape 67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131" name="Shape 131"/>
          <p:cNvSpPr txBox="1"/>
          <p:nvPr>
            <p:ph idx="1" type="body"/>
          </p:nvPr>
        </p:nvSpPr>
        <p:spPr>
          <a:xfrm>
            <a:off x="701675" y="4416426"/>
            <a:ext cx="5607049" cy="41830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9" name="Shape 679"/>
        <p:cNvGrpSpPr/>
        <p:nvPr/>
      </p:nvGrpSpPr>
      <p:grpSpPr>
        <a:xfrm>
          <a:off x="0" y="0"/>
          <a:ext cx="0" cy="0"/>
          <a:chOff x="0" y="0"/>
          <a:chExt cx="0" cy="0"/>
        </a:xfrm>
      </p:grpSpPr>
      <p:sp>
        <p:nvSpPr>
          <p:cNvPr id="680" name="Shape 68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81" name="Shape 68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682" name="Shape 68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0" name="Shape 690"/>
        <p:cNvGrpSpPr/>
        <p:nvPr/>
      </p:nvGrpSpPr>
      <p:grpSpPr>
        <a:xfrm>
          <a:off x="0" y="0"/>
          <a:ext cx="0" cy="0"/>
          <a:chOff x="0" y="0"/>
          <a:chExt cx="0" cy="0"/>
        </a:xfrm>
      </p:grpSpPr>
      <p:sp>
        <p:nvSpPr>
          <p:cNvPr id="691" name="Shape 69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92" name="Shape 69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80000"/>
              </a:lnSpc>
              <a:spcBef>
                <a:spcPts val="0"/>
              </a:spcBef>
              <a:spcAft>
                <a:spcPts val="0"/>
              </a:spcAft>
              <a:buSzPct val="25000"/>
              <a:buNone/>
            </a:pPr>
            <a:r>
              <a:rPr b="0" baseline="0" i="0" lang="en-US" sz="839" u="none" cap="none" strike="noStrike">
                <a:solidFill>
                  <a:schemeClr val="dk1"/>
                </a:solidFill>
                <a:latin typeface="Arial"/>
                <a:ea typeface="Arial"/>
                <a:cs typeface="Arial"/>
                <a:sym typeface="Arial"/>
              </a:rPr>
              <a:t>The Reconcile Revenue to Expenditure flag ensures that the Spending always equals the amount billed out no matter what manual adjustments are made on the Billing Document</a:t>
            </a:r>
          </a:p>
          <a:p>
            <a:pPr indent="0" lvl="0" marL="0" marR="0" rtl="0" algn="l">
              <a:lnSpc>
                <a:spcPct val="80000"/>
              </a:lnSpc>
              <a:spcBef>
                <a:spcPts val="252"/>
              </a:spcBef>
              <a:spcAft>
                <a:spcPts val="0"/>
              </a:spcAft>
              <a:buNone/>
            </a:pPr>
            <a:r>
              <a:t/>
            </a:r>
            <a:endParaRPr b="0" baseline="0" i="0" sz="839" u="none" cap="none" strike="noStrike">
              <a:solidFill>
                <a:schemeClr val="dk1"/>
              </a:solidFill>
              <a:latin typeface="Arial"/>
              <a:ea typeface="Arial"/>
              <a:cs typeface="Arial"/>
              <a:sym typeface="Arial"/>
            </a:endParaRPr>
          </a:p>
          <a:p>
            <a:pPr indent="0" lvl="0" marL="0" marR="0" rtl="0" algn="l">
              <a:lnSpc>
                <a:spcPct val="80000"/>
              </a:lnSpc>
              <a:spcBef>
                <a:spcPts val="252"/>
              </a:spcBef>
              <a:spcAft>
                <a:spcPts val="0"/>
              </a:spcAft>
              <a:buSzPct val="25000"/>
              <a:buNone/>
            </a:pPr>
            <a:r>
              <a:rPr b="0" baseline="0" i="0" lang="en-US" sz="839" u="none" cap="none" strike="noStrike">
                <a:solidFill>
                  <a:schemeClr val="dk1"/>
                </a:solidFill>
                <a:latin typeface="Arial"/>
                <a:ea typeface="Arial"/>
                <a:cs typeface="Arial"/>
                <a:sym typeface="Arial"/>
              </a:rPr>
              <a:t>For example, Scenario 1.</a:t>
            </a:r>
          </a:p>
          <a:p>
            <a:pPr indent="0" lvl="0" marL="0" marR="0" rtl="0" algn="l">
              <a:lnSpc>
                <a:spcPct val="80000"/>
              </a:lnSpc>
              <a:spcBef>
                <a:spcPts val="252"/>
              </a:spcBef>
              <a:spcAft>
                <a:spcPts val="0"/>
              </a:spcAft>
              <a:buSzPct val="25000"/>
              <a:buNone/>
            </a:pPr>
            <a:r>
              <a:rPr b="0" baseline="0" i="0" lang="en-US" sz="839" u="none" cap="none" strike="noStrike">
                <a:solidFill>
                  <a:schemeClr val="dk1"/>
                </a:solidFill>
                <a:latin typeface="Arial"/>
                <a:ea typeface="Arial"/>
                <a:cs typeface="Arial"/>
                <a:sym typeface="Arial"/>
              </a:rPr>
              <a:t>Period 1					In Period 2				End Period 2 PCPROJBILL runs</a:t>
            </a:r>
          </a:p>
          <a:p>
            <a:pPr indent="0" lvl="0" marL="0" marR="0" rtl="0" algn="l">
              <a:lnSpc>
                <a:spcPct val="80000"/>
              </a:lnSpc>
              <a:spcBef>
                <a:spcPts val="252"/>
              </a:spcBef>
              <a:spcAft>
                <a:spcPts val="0"/>
              </a:spcAft>
              <a:buSzPct val="25000"/>
              <a:buNone/>
            </a:pPr>
            <a:r>
              <a:rPr b="0" baseline="0" i="0" lang="en-US" sz="839" u="none" cap="none" strike="noStrike">
                <a:solidFill>
                  <a:schemeClr val="dk1"/>
                </a:solidFill>
                <a:latin typeface="Arial"/>
                <a:ea typeface="Arial"/>
                <a:cs typeface="Arial"/>
                <a:sym typeface="Arial"/>
              </a:rPr>
              <a:t>Spending for $100, Bill is generated by PCAS for $100		Bill is Manually Adjusted to $80		Because of this Flag = True, PCAS determines </a:t>
            </a:r>
          </a:p>
          <a:p>
            <a:pPr indent="0" lvl="0" marL="0" marR="0" rtl="0" algn="l">
              <a:lnSpc>
                <a:spcPct val="80000"/>
              </a:lnSpc>
              <a:spcBef>
                <a:spcPts val="252"/>
              </a:spcBef>
              <a:spcAft>
                <a:spcPts val="0"/>
              </a:spcAft>
              <a:buSzPct val="25000"/>
              <a:buNone/>
            </a:pPr>
            <a:r>
              <a:rPr b="0" baseline="0" i="0" lang="en-US" sz="839" u="none" cap="none" strike="noStrike">
                <a:solidFill>
                  <a:schemeClr val="dk1"/>
                </a:solidFill>
                <a:latin typeface="Arial"/>
                <a:ea typeface="Arial"/>
                <a:cs typeface="Arial"/>
                <a:sym typeface="Arial"/>
              </a:rPr>
              <a:t>Sent to customer				Total Spending = $100, Billing = $80		total Expenditures, and then determines the 									total revenue. It will then see that total 										Expenditures is &gt; total revenue. It will generate  									a BD with one Accounting Line for $20 BD to 									make reconcile revenue to total Expenditures.	 								Billing = Spending.  </a:t>
            </a:r>
          </a:p>
          <a:p>
            <a:pPr indent="0" lvl="0" marL="0" marR="0" rtl="0" algn="l">
              <a:lnSpc>
                <a:spcPct val="80000"/>
              </a:lnSpc>
              <a:spcBef>
                <a:spcPts val="252"/>
              </a:spcBef>
              <a:spcAft>
                <a:spcPts val="0"/>
              </a:spcAft>
              <a:buNone/>
            </a:pPr>
            <a:r>
              <a:t/>
            </a:r>
            <a:endParaRPr b="0" baseline="0" i="0" sz="839" u="none" cap="none" strike="noStrike">
              <a:solidFill>
                <a:schemeClr val="dk1"/>
              </a:solidFill>
              <a:latin typeface="Arial"/>
              <a:ea typeface="Arial"/>
              <a:cs typeface="Arial"/>
              <a:sym typeface="Arial"/>
            </a:endParaRPr>
          </a:p>
          <a:p>
            <a:pPr indent="0" lvl="0" marL="0" marR="0" rtl="0" algn="l">
              <a:lnSpc>
                <a:spcPct val="80000"/>
              </a:lnSpc>
              <a:spcBef>
                <a:spcPts val="252"/>
              </a:spcBef>
              <a:spcAft>
                <a:spcPts val="0"/>
              </a:spcAft>
              <a:buSzPct val="25000"/>
              <a:buNone/>
            </a:pPr>
            <a:r>
              <a:rPr b="0" baseline="0" i="0" lang="en-US" sz="839" u="none" cap="none" strike="noStrike">
                <a:solidFill>
                  <a:schemeClr val="dk1"/>
                </a:solidFill>
                <a:latin typeface="Arial"/>
                <a:ea typeface="Arial"/>
                <a:cs typeface="Arial"/>
                <a:sym typeface="Arial"/>
              </a:rPr>
              <a:t>For example, Scenario 2.</a:t>
            </a:r>
          </a:p>
          <a:p>
            <a:pPr indent="0" lvl="0" marL="0" marR="0" rtl="0" algn="l">
              <a:lnSpc>
                <a:spcPct val="80000"/>
              </a:lnSpc>
              <a:spcBef>
                <a:spcPts val="252"/>
              </a:spcBef>
              <a:spcAft>
                <a:spcPts val="0"/>
              </a:spcAft>
              <a:buSzPct val="25000"/>
              <a:buNone/>
            </a:pPr>
            <a:r>
              <a:rPr b="0" baseline="0" i="0" lang="en-US" sz="839" u="none" cap="none" strike="noStrike">
                <a:solidFill>
                  <a:schemeClr val="dk1"/>
                </a:solidFill>
                <a:latin typeface="Arial"/>
                <a:ea typeface="Arial"/>
                <a:cs typeface="Arial"/>
                <a:sym typeface="Arial"/>
              </a:rPr>
              <a:t>Period 1					In Period 2				End Period 2 PCPROJBILL runs</a:t>
            </a:r>
          </a:p>
          <a:p>
            <a:pPr indent="0" lvl="0" marL="0" marR="0" rtl="0" algn="l">
              <a:lnSpc>
                <a:spcPct val="80000"/>
              </a:lnSpc>
              <a:spcBef>
                <a:spcPts val="252"/>
              </a:spcBef>
              <a:spcAft>
                <a:spcPts val="0"/>
              </a:spcAft>
              <a:buSzPct val="25000"/>
              <a:buNone/>
            </a:pPr>
            <a:r>
              <a:rPr b="0" baseline="0" i="0" lang="en-US" sz="839" u="none" cap="none" strike="noStrike">
                <a:solidFill>
                  <a:schemeClr val="dk1"/>
                </a:solidFill>
                <a:latin typeface="Arial"/>
                <a:ea typeface="Arial"/>
                <a:cs typeface="Arial"/>
                <a:sym typeface="Arial"/>
              </a:rPr>
              <a:t>Spending for $100, Bill is generated by PCAS for $100		Bill is Manually Adjusted from $100 to $80	Because of this Flag = True, PCAS will see </a:t>
            </a:r>
          </a:p>
          <a:p>
            <a:pPr indent="0" lvl="0" marL="0" marR="0" rtl="0" algn="l">
              <a:lnSpc>
                <a:spcPct val="80000"/>
              </a:lnSpc>
              <a:spcBef>
                <a:spcPts val="252"/>
              </a:spcBef>
              <a:spcAft>
                <a:spcPts val="0"/>
              </a:spcAft>
              <a:buSzPct val="25000"/>
              <a:buNone/>
            </a:pPr>
            <a:r>
              <a:rPr b="0" baseline="0" i="0" lang="en-US" sz="839" u="none" cap="none" strike="noStrike">
                <a:solidFill>
                  <a:schemeClr val="dk1"/>
                </a:solidFill>
                <a:latin typeface="Arial"/>
                <a:ea typeface="Arial"/>
                <a:cs typeface="Arial"/>
                <a:sym typeface="Arial"/>
              </a:rPr>
              <a:t>Bill Sent to customer				New Spending occurs for $30		that Billing was reduced, and spending is &gt; 					Spending = $130, Billing = $80		</a:t>
            </a:r>
          </a:p>
          <a:p>
            <a:pPr indent="0" lvl="0" marL="0" marR="0" rtl="0" algn="l">
              <a:lnSpc>
                <a:spcPct val="80000"/>
              </a:lnSpc>
              <a:spcBef>
                <a:spcPts val="252"/>
              </a:spcBef>
              <a:spcAft>
                <a:spcPts val="0"/>
              </a:spcAft>
              <a:buNone/>
            </a:pPr>
            <a:r>
              <a:t/>
            </a:r>
            <a:endParaRPr b="0" baseline="0" i="0" sz="839" u="none" cap="none" strike="noStrike">
              <a:solidFill>
                <a:schemeClr val="dk1"/>
              </a:solidFill>
              <a:latin typeface="Arial"/>
              <a:ea typeface="Arial"/>
              <a:cs typeface="Arial"/>
              <a:sym typeface="Arial"/>
            </a:endParaRPr>
          </a:p>
          <a:p>
            <a:pPr indent="0" lvl="0" marL="0" marR="0" rtl="0" algn="l">
              <a:lnSpc>
                <a:spcPct val="80000"/>
              </a:lnSpc>
              <a:spcBef>
                <a:spcPts val="252"/>
              </a:spcBef>
              <a:spcAft>
                <a:spcPts val="0"/>
              </a:spcAft>
              <a:buSzPct val="25000"/>
              <a:buNone/>
            </a:pPr>
            <a:r>
              <a:rPr b="0" baseline="0" i="0" lang="en-US" sz="839" u="none" cap="none" strike="noStrike">
                <a:solidFill>
                  <a:schemeClr val="dk1"/>
                </a:solidFill>
                <a:latin typeface="Arial"/>
                <a:ea typeface="Arial"/>
                <a:cs typeface="Arial"/>
                <a:sym typeface="Arial"/>
              </a:rPr>
              <a:t>It will then see that total Expenditures is &gt; total revenue. It will create Billing Document with two accountings. 1</a:t>
            </a:r>
            <a:r>
              <a:rPr b="0" baseline="30000" i="0" lang="en-US" sz="839" u="none" cap="none" strike="noStrike">
                <a:solidFill>
                  <a:schemeClr val="dk1"/>
                </a:solidFill>
                <a:latin typeface="Arial"/>
                <a:ea typeface="Arial"/>
                <a:cs typeface="Arial"/>
                <a:sym typeface="Arial"/>
              </a:rPr>
              <a:t>st</a:t>
            </a:r>
            <a:r>
              <a:rPr b="0" baseline="0" i="0" lang="en-US" sz="839" u="none" cap="none" strike="noStrike">
                <a:solidFill>
                  <a:schemeClr val="dk1"/>
                </a:solidFill>
                <a:latin typeface="Arial"/>
                <a:ea typeface="Arial"/>
                <a:cs typeface="Arial"/>
                <a:sym typeface="Arial"/>
              </a:rPr>
              <a:t> line- for new spending for $30. The second line will be in the amount of the manual reduction, for $20. Now the total Expenditure will equal $130, and Revenue will equal $130. 									</a:t>
            </a:r>
          </a:p>
        </p:txBody>
      </p:sp>
      <p:sp>
        <p:nvSpPr>
          <p:cNvPr id="693" name="Shape 69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0" name="Shape 700"/>
        <p:cNvGrpSpPr/>
        <p:nvPr/>
      </p:nvGrpSpPr>
      <p:grpSpPr>
        <a:xfrm>
          <a:off x="0" y="0"/>
          <a:ext cx="0" cy="0"/>
          <a:chOff x="0" y="0"/>
          <a:chExt cx="0" cy="0"/>
        </a:xfrm>
      </p:grpSpPr>
      <p:sp>
        <p:nvSpPr>
          <p:cNvPr id="701" name="Shape 70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02" name="Shape 70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703" name="Shape 70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2" name="Shape 712"/>
        <p:cNvGrpSpPr/>
        <p:nvPr/>
      </p:nvGrpSpPr>
      <p:grpSpPr>
        <a:xfrm>
          <a:off x="0" y="0"/>
          <a:ext cx="0" cy="0"/>
          <a:chOff x="0" y="0"/>
          <a:chExt cx="0" cy="0"/>
        </a:xfrm>
      </p:grpSpPr>
      <p:sp>
        <p:nvSpPr>
          <p:cNvPr id="713" name="Shape 71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14" name="Shape 71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715" name="Shape 71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1" name="Shape 721"/>
        <p:cNvGrpSpPr/>
        <p:nvPr/>
      </p:nvGrpSpPr>
      <p:grpSpPr>
        <a:xfrm>
          <a:off x="0" y="0"/>
          <a:ext cx="0" cy="0"/>
          <a:chOff x="0" y="0"/>
          <a:chExt cx="0" cy="0"/>
        </a:xfrm>
      </p:grpSpPr>
      <p:sp>
        <p:nvSpPr>
          <p:cNvPr id="722" name="Shape 72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23" name="Shape 72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724" name="Shape 72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2" name="Shape 732"/>
        <p:cNvGrpSpPr/>
        <p:nvPr/>
      </p:nvGrpSpPr>
      <p:grpSpPr>
        <a:xfrm>
          <a:off x="0" y="0"/>
          <a:ext cx="0" cy="0"/>
          <a:chOff x="0" y="0"/>
          <a:chExt cx="0" cy="0"/>
        </a:xfrm>
      </p:grpSpPr>
      <p:sp>
        <p:nvSpPr>
          <p:cNvPr id="733" name="Shape 73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34" name="Shape 73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735" name="Shape 73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1" name="Shape 741"/>
        <p:cNvGrpSpPr/>
        <p:nvPr/>
      </p:nvGrpSpPr>
      <p:grpSpPr>
        <a:xfrm>
          <a:off x="0" y="0"/>
          <a:ext cx="0" cy="0"/>
          <a:chOff x="0" y="0"/>
          <a:chExt cx="0" cy="0"/>
        </a:xfrm>
      </p:grpSpPr>
      <p:sp>
        <p:nvSpPr>
          <p:cNvPr id="742" name="Shape 74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43" name="Shape 74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744" name="Shape 74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0" name="Shape 750"/>
        <p:cNvGrpSpPr/>
        <p:nvPr/>
      </p:nvGrpSpPr>
      <p:grpSpPr>
        <a:xfrm>
          <a:off x="0" y="0"/>
          <a:ext cx="0" cy="0"/>
          <a:chOff x="0" y="0"/>
          <a:chExt cx="0" cy="0"/>
        </a:xfrm>
      </p:grpSpPr>
      <p:sp>
        <p:nvSpPr>
          <p:cNvPr id="751" name="Shape 75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52" name="Shape 75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Whereas EDs also include the Office Addresses</a:t>
            </a:r>
          </a:p>
        </p:txBody>
      </p:sp>
      <p:sp>
        <p:nvSpPr>
          <p:cNvPr id="753" name="Shape 75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0" name="Shape 760"/>
        <p:cNvGrpSpPr/>
        <p:nvPr/>
      </p:nvGrpSpPr>
      <p:grpSpPr>
        <a:xfrm>
          <a:off x="0" y="0"/>
          <a:ext cx="0" cy="0"/>
          <a:chOff x="0" y="0"/>
          <a:chExt cx="0" cy="0"/>
        </a:xfrm>
      </p:grpSpPr>
      <p:sp>
        <p:nvSpPr>
          <p:cNvPr id="761" name="Shape 76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62" name="Shape 76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763" name="Shape 76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1" name="Shape 771"/>
        <p:cNvGrpSpPr/>
        <p:nvPr/>
      </p:nvGrpSpPr>
      <p:grpSpPr>
        <a:xfrm>
          <a:off x="0" y="0"/>
          <a:ext cx="0" cy="0"/>
          <a:chOff x="0" y="0"/>
          <a:chExt cx="0" cy="0"/>
        </a:xfrm>
      </p:grpSpPr>
      <p:sp>
        <p:nvSpPr>
          <p:cNvPr id="772" name="Shape 77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73" name="Shape 77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774" name="Shape 77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38" name="Shape 13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39" name="Shape 13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2" name="Shape 782"/>
        <p:cNvGrpSpPr/>
        <p:nvPr/>
      </p:nvGrpSpPr>
      <p:grpSpPr>
        <a:xfrm>
          <a:off x="0" y="0"/>
          <a:ext cx="0" cy="0"/>
          <a:chOff x="0" y="0"/>
          <a:chExt cx="0" cy="0"/>
        </a:xfrm>
      </p:grpSpPr>
      <p:sp>
        <p:nvSpPr>
          <p:cNvPr id="783" name="Shape 78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84" name="Shape 78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785" name="Shape 78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3" name="Shape 793"/>
        <p:cNvGrpSpPr/>
        <p:nvPr/>
      </p:nvGrpSpPr>
      <p:grpSpPr>
        <a:xfrm>
          <a:off x="0" y="0"/>
          <a:ext cx="0" cy="0"/>
          <a:chOff x="0" y="0"/>
          <a:chExt cx="0" cy="0"/>
        </a:xfrm>
      </p:grpSpPr>
      <p:sp>
        <p:nvSpPr>
          <p:cNvPr id="794" name="Shape 79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95" name="Shape 79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796" name="Shape 79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3" name="Shape 803"/>
        <p:cNvGrpSpPr/>
        <p:nvPr/>
      </p:nvGrpSpPr>
      <p:grpSpPr>
        <a:xfrm>
          <a:off x="0" y="0"/>
          <a:ext cx="0" cy="0"/>
          <a:chOff x="0" y="0"/>
          <a:chExt cx="0" cy="0"/>
        </a:xfrm>
      </p:grpSpPr>
      <p:sp>
        <p:nvSpPr>
          <p:cNvPr id="804" name="Shape 80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805" name="Shape 80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806" name="Shape 80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1" name="Shape 811"/>
        <p:cNvGrpSpPr/>
        <p:nvPr/>
      </p:nvGrpSpPr>
      <p:grpSpPr>
        <a:xfrm>
          <a:off x="0" y="0"/>
          <a:ext cx="0" cy="0"/>
          <a:chOff x="0" y="0"/>
          <a:chExt cx="0" cy="0"/>
        </a:xfrm>
      </p:grpSpPr>
      <p:sp>
        <p:nvSpPr>
          <p:cNvPr id="812" name="Shape 81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813" name="Shape 81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814" name="Shape 81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2" name="Shape 822"/>
        <p:cNvGrpSpPr/>
        <p:nvPr/>
      </p:nvGrpSpPr>
      <p:grpSpPr>
        <a:xfrm>
          <a:off x="0" y="0"/>
          <a:ext cx="0" cy="0"/>
          <a:chOff x="0" y="0"/>
          <a:chExt cx="0" cy="0"/>
        </a:xfrm>
      </p:grpSpPr>
      <p:sp>
        <p:nvSpPr>
          <p:cNvPr id="823" name="Shape 82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824" name="Shape 82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AAS also uses PCAS Agreements generated in Pegasys via interface but follows the hybrid model and will be discussed in the DBR Billing course</a:t>
            </a:r>
          </a:p>
        </p:txBody>
      </p:sp>
      <p:sp>
        <p:nvSpPr>
          <p:cNvPr id="825" name="Shape 82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1" name="Shape 831"/>
        <p:cNvGrpSpPr/>
        <p:nvPr/>
      </p:nvGrpSpPr>
      <p:grpSpPr>
        <a:xfrm>
          <a:off x="0" y="0"/>
          <a:ext cx="0" cy="0"/>
          <a:chOff x="0" y="0"/>
          <a:chExt cx="0" cy="0"/>
        </a:xfrm>
      </p:grpSpPr>
      <p:sp>
        <p:nvSpPr>
          <p:cNvPr id="832" name="Shape 83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833" name="Shape 83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AAS also uses PCAS Agreements generated in Pegasys via interface but follows the hybrid model and will be discussed in the DBR Billing course</a:t>
            </a:r>
          </a:p>
        </p:txBody>
      </p:sp>
      <p:sp>
        <p:nvSpPr>
          <p:cNvPr id="834" name="Shape 83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0" name="Shape 840"/>
        <p:cNvGrpSpPr/>
        <p:nvPr/>
      </p:nvGrpSpPr>
      <p:grpSpPr>
        <a:xfrm>
          <a:off x="0" y="0"/>
          <a:ext cx="0" cy="0"/>
          <a:chOff x="0" y="0"/>
          <a:chExt cx="0" cy="0"/>
        </a:xfrm>
      </p:grpSpPr>
      <p:sp>
        <p:nvSpPr>
          <p:cNvPr id="841" name="Shape 84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842" name="Shape 84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80000"/>
              </a:lnSpc>
              <a:spcBef>
                <a:spcPts val="0"/>
              </a:spcBef>
              <a:spcAft>
                <a:spcPts val="0"/>
              </a:spcAft>
              <a:buSzPct val="25000"/>
              <a:buNone/>
            </a:pPr>
            <a:r>
              <a:rPr b="0" baseline="0" i="0" lang="en-US" sz="930" u="none" cap="none" strike="noStrike">
                <a:solidFill>
                  <a:schemeClr val="dk1"/>
                </a:solidFill>
                <a:latin typeface="Arial"/>
                <a:ea typeface="Arial"/>
                <a:cs typeface="Arial"/>
                <a:sym typeface="Arial"/>
              </a:rPr>
              <a:t>Background Information from DES:</a:t>
            </a:r>
          </a:p>
          <a:p>
            <a:pPr indent="0" lvl="0" marL="0" marR="0" rtl="0" algn="l">
              <a:lnSpc>
                <a:spcPct val="80000"/>
              </a:lnSpc>
              <a:spcBef>
                <a:spcPts val="279"/>
              </a:spcBef>
              <a:spcAft>
                <a:spcPts val="0"/>
              </a:spcAft>
              <a:buNone/>
            </a:pPr>
            <a:r>
              <a:t/>
            </a:r>
            <a:endParaRPr b="0" baseline="0" i="0" sz="930" u="none" cap="none" strike="noStrike">
              <a:solidFill>
                <a:schemeClr val="dk1"/>
              </a:solidFill>
              <a:latin typeface="Arial"/>
              <a:ea typeface="Arial"/>
              <a:cs typeface="Arial"/>
              <a:sym typeface="Arial"/>
            </a:endParaRP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All Outlease Agreements will be External Direct (ED).</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All Outlease Agreements will be a fixed monthly, quarterly or annual amount.</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All Outlease Agreements are non-Federal (and non-IPAC).</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All Outlease Agreements are Advance Pay Agreements. Ideally, the PCAS billing process should be creating advance offsets rather than bills as long as payments are made on time.</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PCAS billing will offset cash advances each month until advances are exhausted.</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PCAS billing will create bills when advances are exhausted. From a business perspective, the bill is considered delinquent as soon as it is created.</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PCAS surcharges do not apply to Outlease Agreements.</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For billing options, PCAS should never create advance offsets or bills such that total offsets plus total bills exceeds the total authorized amount of the Agreement. </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There are no thresholds (billing is not allowed to exceed the established Agreement amount).</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Spending controls are not applied to Outlease Agreements.</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Outlease Agreements will have a single accounting line.</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Agreement numbers will be the Outlease Contract number and will follow an established pattern that begins with “GS” (see Exhibit 6-1 for the exact format).</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Outlease customers may be individual persons or corporations. Customers must exist as vendors in Pegasys, and Pegasys vendor records must be created (manually in Pegasys) prior to establishing an Outlease Agreement via this interface. The customer’s Pegasys vendor code and vendor address code must be supplied when establishing the Agreement.</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Outlease vendors will be registered for VCSS.</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Security Deposits may be collected when Outlease contracts are signed. The deposit is recorded via a Pegasys Cash Receipt (CR) document. Security deposit CRs do not reference the Agreement and are not viewable on the Agreement. Security deposit CRs are managed through a different fund.</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At least one month’s rent is collected in advance. </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Regular rent payments received through lockbox will be created as HELD documents in Pegasys. Agreement # and line # will have to be added manually before processing. </a:t>
            </a:r>
          </a:p>
          <a:p>
            <a:pPr indent="0" lvl="0" marL="0" marR="0" rtl="0" algn="l">
              <a:lnSpc>
                <a:spcPct val="80000"/>
              </a:lnSpc>
              <a:spcBef>
                <a:spcPts val="279"/>
              </a:spcBef>
              <a:spcAft>
                <a:spcPts val="0"/>
              </a:spcAft>
              <a:buNone/>
            </a:pPr>
            <a:r>
              <a:t/>
            </a:r>
            <a:endParaRPr b="0" baseline="0" i="0" sz="930" u="none" cap="none" strike="noStrike">
              <a:solidFill>
                <a:schemeClr val="dk1"/>
              </a:solidFill>
              <a:latin typeface="Arial"/>
              <a:ea typeface="Arial"/>
              <a:cs typeface="Arial"/>
              <a:sym typeface="Arial"/>
            </a:endParaRPr>
          </a:p>
        </p:txBody>
      </p:sp>
      <p:sp>
        <p:nvSpPr>
          <p:cNvPr id="843" name="Shape 84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6" name="Shape 856"/>
        <p:cNvGrpSpPr/>
        <p:nvPr/>
      </p:nvGrpSpPr>
      <p:grpSpPr>
        <a:xfrm>
          <a:off x="0" y="0"/>
          <a:ext cx="0" cy="0"/>
          <a:chOff x="0" y="0"/>
          <a:chExt cx="0" cy="0"/>
        </a:xfrm>
      </p:grpSpPr>
      <p:sp>
        <p:nvSpPr>
          <p:cNvPr id="857" name="Shape 85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858" name="Shape 85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80000"/>
              </a:lnSpc>
              <a:spcBef>
                <a:spcPts val="0"/>
              </a:spcBef>
              <a:spcAft>
                <a:spcPts val="0"/>
              </a:spcAft>
              <a:buSzPct val="25000"/>
              <a:buNone/>
            </a:pPr>
            <a:r>
              <a:rPr b="0" baseline="0" i="0" lang="en-US" sz="930" u="none" cap="none" strike="noStrike">
                <a:solidFill>
                  <a:schemeClr val="dk1"/>
                </a:solidFill>
                <a:latin typeface="Arial"/>
                <a:ea typeface="Arial"/>
                <a:cs typeface="Arial"/>
                <a:sym typeface="Arial"/>
              </a:rPr>
              <a:t>Background Information from DES:</a:t>
            </a:r>
          </a:p>
          <a:p>
            <a:pPr indent="0" lvl="0" marL="0" marR="0" rtl="0" algn="l">
              <a:lnSpc>
                <a:spcPct val="80000"/>
              </a:lnSpc>
              <a:spcBef>
                <a:spcPts val="279"/>
              </a:spcBef>
              <a:spcAft>
                <a:spcPts val="0"/>
              </a:spcAft>
              <a:buNone/>
            </a:pPr>
            <a:r>
              <a:t/>
            </a:r>
            <a:endParaRPr b="0" baseline="0" i="0" sz="930" u="none" cap="none" strike="noStrike">
              <a:solidFill>
                <a:schemeClr val="dk1"/>
              </a:solidFill>
              <a:latin typeface="Arial"/>
              <a:ea typeface="Arial"/>
              <a:cs typeface="Arial"/>
              <a:sym typeface="Arial"/>
            </a:endParaRP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All Outlease Agreements will be External Direct (ED).</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All Outlease Agreements will be a fixed monthly, quarterly or annual amount.</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All Outlease Agreements are non-Federal (and non-IPAC).</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All Outlease Agreements are Advance Pay Agreements. Ideally, the PCAS billing process should be creating advance offsets rather than bills as long as payments are made on time.</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PCAS billing will offset cash advances each month until advances are exhausted.</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PCAS billing will create bills when advances are exhausted. From a business perspective, the bill is considered delinquent as soon as it is created.</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PCAS surcharges do not apply to Outlease Agreements.</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For billing options, PCAS should never create advance offsets or bills such that total offsets plus total bills exceeds the total authorized amount of the Agreement. </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There are no thresholds (billing is not allowed to exceed the established Agreement amount).</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Spending controls are not applied to Outlease Agreements.</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Outlease Agreements will have a single accounting line.</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Agreement numbers will be the Outlease Contract number and will follow an established pattern that begins with “GS” (see Exhibit 6-1 for the exact format).</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Outlease customers may be individual persons or corporations. Customers must exist as vendors in Pegasys, and Pegasys vendor records must be created (manually in Pegasys) prior to establishing an Outlease Agreement via this interface. The customer’s Pegasys vendor code and vendor address code must be supplied when establishing the Agreement.</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Outlease vendors will be registered for VCSS.</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Security Deposits may be collected when Outlease contracts are signed. The deposit is recorded via a Pegasys Cash Receipt (CR) document. Security deposit CRs do not reference the Agreement and are not viewable on the Agreement. Security deposit CRs are managed through a different fund.</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At least one month’s rent is collected in advance. </a:t>
            </a:r>
          </a:p>
          <a:p>
            <a:pPr indent="-171450" lvl="0" marL="171450" marR="0" rtl="0" algn="l">
              <a:lnSpc>
                <a:spcPct val="80000"/>
              </a:lnSpc>
              <a:spcBef>
                <a:spcPts val="279"/>
              </a:spcBef>
              <a:spcAft>
                <a:spcPts val="0"/>
              </a:spcAft>
              <a:buClr>
                <a:schemeClr val="dk1"/>
              </a:buClr>
              <a:buSzPct val="103333"/>
              <a:buFont typeface="Arial"/>
              <a:buChar char="•"/>
            </a:pPr>
            <a:r>
              <a:rPr b="0" baseline="0" i="0" lang="en-US" sz="930" u="none" cap="none" strike="noStrike">
                <a:solidFill>
                  <a:schemeClr val="dk1"/>
                </a:solidFill>
                <a:latin typeface="Arial"/>
                <a:ea typeface="Arial"/>
                <a:cs typeface="Arial"/>
                <a:sym typeface="Arial"/>
              </a:rPr>
              <a:t>Regular rent payments received through lockbox will be created as HELD documents in Pegasys. Agreement # and line # will have to be added manually before processing. </a:t>
            </a:r>
          </a:p>
          <a:p>
            <a:pPr indent="0" lvl="0" marL="0" marR="0" rtl="0" algn="l">
              <a:lnSpc>
                <a:spcPct val="80000"/>
              </a:lnSpc>
              <a:spcBef>
                <a:spcPts val="279"/>
              </a:spcBef>
              <a:spcAft>
                <a:spcPts val="0"/>
              </a:spcAft>
              <a:buNone/>
            </a:pPr>
            <a:r>
              <a:t/>
            </a:r>
            <a:endParaRPr b="0" baseline="0" i="0" sz="930" u="none" cap="none" strike="noStrike">
              <a:solidFill>
                <a:schemeClr val="dk1"/>
              </a:solidFill>
              <a:latin typeface="Arial"/>
              <a:ea typeface="Arial"/>
              <a:cs typeface="Arial"/>
              <a:sym typeface="Arial"/>
            </a:endParaRPr>
          </a:p>
        </p:txBody>
      </p:sp>
      <p:sp>
        <p:nvSpPr>
          <p:cNvPr id="859" name="Shape 85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7" name="Shape 867"/>
        <p:cNvGrpSpPr/>
        <p:nvPr/>
      </p:nvGrpSpPr>
      <p:grpSpPr>
        <a:xfrm>
          <a:off x="0" y="0"/>
          <a:ext cx="0" cy="0"/>
          <a:chOff x="0" y="0"/>
          <a:chExt cx="0" cy="0"/>
        </a:xfrm>
      </p:grpSpPr>
      <p:sp>
        <p:nvSpPr>
          <p:cNvPr id="868" name="Shape 86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869" name="Shape 86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349250" lvl="1" marL="679450" marR="0" rtl="0" algn="l">
              <a:spcBef>
                <a:spcPts val="0"/>
              </a:spcBef>
              <a:spcAft>
                <a:spcPts val="0"/>
              </a:spcAft>
              <a:buClr>
                <a:schemeClr val="dk1"/>
              </a:buClr>
              <a:buSzPct val="100000"/>
              <a:buFont typeface="Arial"/>
              <a:buChar char="•"/>
            </a:pPr>
            <a:r>
              <a:rPr b="0" baseline="0" i="0" lang="en-US" sz="2000" u="none" cap="none" strike="noStrike">
                <a:solidFill>
                  <a:schemeClr val="dk1"/>
                </a:solidFill>
                <a:latin typeface="Arial"/>
                <a:ea typeface="Arial"/>
                <a:cs typeface="Arial"/>
                <a:sym typeface="Arial"/>
              </a:rPr>
              <a:t>Maintained by Public Building Service (PBS) using a web service-based interface between OA Tool and Pegasys.</a:t>
            </a:r>
          </a:p>
        </p:txBody>
      </p:sp>
      <p:sp>
        <p:nvSpPr>
          <p:cNvPr id="870" name="Shape 87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7" name="Shape 877"/>
        <p:cNvGrpSpPr/>
        <p:nvPr/>
      </p:nvGrpSpPr>
      <p:grpSpPr>
        <a:xfrm>
          <a:off x="0" y="0"/>
          <a:ext cx="0" cy="0"/>
          <a:chOff x="0" y="0"/>
          <a:chExt cx="0" cy="0"/>
        </a:xfrm>
      </p:grpSpPr>
      <p:sp>
        <p:nvSpPr>
          <p:cNvPr id="878" name="Shape 87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879" name="Shape 87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880" name="Shape 88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
        <p:nvSpPr>
          <p:cNvPr id="162" name="Shape 162"/>
          <p:cNvSpPr/>
          <p:nvPr>
            <p:ph idx="2" type="sldImg"/>
          </p:nvPr>
        </p:nvSpPr>
        <p:spPr>
          <a:xfrm>
            <a:off x="1181100" y="696912"/>
            <a:ext cx="4648199" cy="3486150"/>
          </a:xfrm>
          <a:custGeom>
            <a:pathLst>
              <a:path extrusionOk="0" h="120000" w="120000">
                <a:moveTo>
                  <a:pt x="0" y="0"/>
                </a:moveTo>
                <a:lnTo>
                  <a:pt x="120000" y="0"/>
                </a:lnTo>
                <a:lnTo>
                  <a:pt x="120000" y="120000"/>
                </a:lnTo>
                <a:lnTo>
                  <a:pt x="0" y="120000"/>
                </a:lnTo>
                <a:close/>
              </a:path>
            </a:pathLst>
          </a:custGeom>
          <a:noFill/>
          <a:ln>
            <a:noFill/>
          </a:ln>
        </p:spPr>
      </p:sp>
      <p:sp>
        <p:nvSpPr>
          <p:cNvPr id="163" name="Shape 16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9" name="Shape 889"/>
        <p:cNvGrpSpPr/>
        <p:nvPr/>
      </p:nvGrpSpPr>
      <p:grpSpPr>
        <a:xfrm>
          <a:off x="0" y="0"/>
          <a:ext cx="0" cy="0"/>
          <a:chOff x="0" y="0"/>
          <a:chExt cx="0" cy="0"/>
        </a:xfrm>
      </p:grpSpPr>
      <p:sp>
        <p:nvSpPr>
          <p:cNvPr id="890" name="Shape 890"/>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891" name="Shape 89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8" name="Shape 898"/>
        <p:cNvGrpSpPr/>
        <p:nvPr/>
      </p:nvGrpSpPr>
      <p:grpSpPr>
        <a:xfrm>
          <a:off x="0" y="0"/>
          <a:ext cx="0" cy="0"/>
          <a:chOff x="0" y="0"/>
          <a:chExt cx="0" cy="0"/>
        </a:xfrm>
      </p:grpSpPr>
      <p:sp>
        <p:nvSpPr>
          <p:cNvPr id="899" name="Shape 899"/>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900" name="Shape 90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7" name="Shape 907"/>
        <p:cNvGrpSpPr/>
        <p:nvPr/>
      </p:nvGrpSpPr>
      <p:grpSpPr>
        <a:xfrm>
          <a:off x="0" y="0"/>
          <a:ext cx="0" cy="0"/>
          <a:chOff x="0" y="0"/>
          <a:chExt cx="0" cy="0"/>
        </a:xfrm>
      </p:grpSpPr>
      <p:sp>
        <p:nvSpPr>
          <p:cNvPr id="908" name="Shape 90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909" name="Shape 90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Font typeface="Arial"/>
              <a:buNone/>
            </a:pPr>
            <a:r>
              <a:t/>
            </a:r>
            <a:endParaRPr b="0" baseline="0" i="0" sz="1200" u="none" cap="none" strike="noStrike">
              <a:solidFill>
                <a:schemeClr val="dk1"/>
              </a:solidFill>
              <a:latin typeface="Arial"/>
              <a:ea typeface="Arial"/>
              <a:cs typeface="Arial"/>
              <a:sym typeface="Arial"/>
            </a:endParaRPr>
          </a:p>
        </p:txBody>
      </p:sp>
      <p:sp>
        <p:nvSpPr>
          <p:cNvPr id="910" name="Shape 91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7" name="Shape 917"/>
        <p:cNvGrpSpPr/>
        <p:nvPr/>
      </p:nvGrpSpPr>
      <p:grpSpPr>
        <a:xfrm>
          <a:off x="0" y="0"/>
          <a:ext cx="0" cy="0"/>
          <a:chOff x="0" y="0"/>
          <a:chExt cx="0" cy="0"/>
        </a:xfrm>
      </p:grpSpPr>
      <p:sp>
        <p:nvSpPr>
          <p:cNvPr id="918" name="Shape 91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919" name="Shape 91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920" name="Shape 92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7" name="Shape 927"/>
        <p:cNvGrpSpPr/>
        <p:nvPr/>
      </p:nvGrpSpPr>
      <p:grpSpPr>
        <a:xfrm>
          <a:off x="0" y="0"/>
          <a:ext cx="0" cy="0"/>
          <a:chOff x="0" y="0"/>
          <a:chExt cx="0" cy="0"/>
        </a:xfrm>
      </p:grpSpPr>
      <p:sp>
        <p:nvSpPr>
          <p:cNvPr id="928" name="Shape 928"/>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929" name="Shape 929"/>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930" name="Shape 930"/>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8" name="Shape 938"/>
        <p:cNvGrpSpPr/>
        <p:nvPr/>
      </p:nvGrpSpPr>
      <p:grpSpPr>
        <a:xfrm>
          <a:off x="0" y="0"/>
          <a:ext cx="0" cy="0"/>
          <a:chOff x="0" y="0"/>
          <a:chExt cx="0" cy="0"/>
        </a:xfrm>
      </p:grpSpPr>
      <p:sp>
        <p:nvSpPr>
          <p:cNvPr id="939" name="Shape 93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940" name="Shape 94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941" name="Shape 94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0" name="Shape 950"/>
        <p:cNvGrpSpPr/>
        <p:nvPr/>
      </p:nvGrpSpPr>
      <p:grpSpPr>
        <a:xfrm>
          <a:off x="0" y="0"/>
          <a:ext cx="0" cy="0"/>
          <a:chOff x="0" y="0"/>
          <a:chExt cx="0" cy="0"/>
        </a:xfrm>
      </p:grpSpPr>
      <p:sp>
        <p:nvSpPr>
          <p:cNvPr id="951" name="Shape 951"/>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952" name="Shape 95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9" name="Shape 959"/>
        <p:cNvGrpSpPr/>
        <p:nvPr/>
      </p:nvGrpSpPr>
      <p:grpSpPr>
        <a:xfrm>
          <a:off x="0" y="0"/>
          <a:ext cx="0" cy="0"/>
          <a:chOff x="0" y="0"/>
          <a:chExt cx="0" cy="0"/>
        </a:xfrm>
      </p:grpSpPr>
      <p:sp>
        <p:nvSpPr>
          <p:cNvPr id="960" name="Shape 96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961" name="Shape 96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962" name="Shape 96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0" name="Shape 970"/>
        <p:cNvGrpSpPr/>
        <p:nvPr/>
      </p:nvGrpSpPr>
      <p:grpSpPr>
        <a:xfrm>
          <a:off x="0" y="0"/>
          <a:ext cx="0" cy="0"/>
          <a:chOff x="0" y="0"/>
          <a:chExt cx="0" cy="0"/>
        </a:xfrm>
      </p:grpSpPr>
      <p:sp>
        <p:nvSpPr>
          <p:cNvPr id="971" name="Shape 97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972" name="Shape 97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973" name="Shape 97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1" name="Shape 981"/>
        <p:cNvGrpSpPr/>
        <p:nvPr/>
      </p:nvGrpSpPr>
      <p:grpSpPr>
        <a:xfrm>
          <a:off x="0" y="0"/>
          <a:ext cx="0" cy="0"/>
          <a:chOff x="0" y="0"/>
          <a:chExt cx="0" cy="0"/>
        </a:xfrm>
      </p:grpSpPr>
      <p:sp>
        <p:nvSpPr>
          <p:cNvPr id="982" name="Shape 98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983" name="Shape 98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984" name="Shape 98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18" name="Shape 218"/>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1" marL="457200" marR="0" rtl="0" algn="l">
              <a:spcBef>
                <a:spcPts val="0"/>
              </a:spcBef>
              <a:spcAft>
                <a:spcPts val="0"/>
              </a:spcAft>
              <a:buNone/>
            </a:pPr>
            <a:r>
              <a:t/>
            </a:r>
            <a:endParaRPr b="0" baseline="0" i="0" sz="2000" u="none" cap="none" strike="noStrike">
              <a:solidFill>
                <a:schemeClr val="dk1"/>
              </a:solidFill>
              <a:latin typeface="Arial"/>
              <a:ea typeface="Arial"/>
              <a:cs typeface="Arial"/>
              <a:sym typeface="Arial"/>
            </a:endParaRPr>
          </a:p>
          <a:p>
            <a:pPr indent="0" lvl="1" marL="457200" marR="0" rtl="0" algn="l">
              <a:spcBef>
                <a:spcPts val="600"/>
              </a:spcBef>
              <a:spcAft>
                <a:spcPts val="0"/>
              </a:spcAft>
              <a:buNone/>
            </a:pPr>
            <a:r>
              <a:t/>
            </a:r>
            <a:endParaRPr b="0" baseline="0" i="0" sz="2000" u="none" cap="none" strike="noStrike">
              <a:solidFill>
                <a:schemeClr val="dk1"/>
              </a:solidFill>
              <a:latin typeface="Arial"/>
              <a:ea typeface="Arial"/>
              <a:cs typeface="Arial"/>
              <a:sym typeface="Arial"/>
            </a:endParaRPr>
          </a:p>
        </p:txBody>
      </p:sp>
      <p:sp>
        <p:nvSpPr>
          <p:cNvPr id="219" name="Shape 219"/>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2" name="Shape 992"/>
        <p:cNvGrpSpPr/>
        <p:nvPr/>
      </p:nvGrpSpPr>
      <p:grpSpPr>
        <a:xfrm>
          <a:off x="0" y="0"/>
          <a:ext cx="0" cy="0"/>
          <a:chOff x="0" y="0"/>
          <a:chExt cx="0" cy="0"/>
        </a:xfrm>
      </p:grpSpPr>
      <p:sp>
        <p:nvSpPr>
          <p:cNvPr id="993" name="Shape 99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994" name="Shape 99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995" name="Shape 99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2" name="Shape 1002"/>
        <p:cNvGrpSpPr/>
        <p:nvPr/>
      </p:nvGrpSpPr>
      <p:grpSpPr>
        <a:xfrm>
          <a:off x="0" y="0"/>
          <a:ext cx="0" cy="0"/>
          <a:chOff x="0" y="0"/>
          <a:chExt cx="0" cy="0"/>
        </a:xfrm>
      </p:grpSpPr>
      <p:sp>
        <p:nvSpPr>
          <p:cNvPr id="1003" name="Shape 100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004" name="Shape 100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005" name="Shape 100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1" name="Shape 1011"/>
        <p:cNvGrpSpPr/>
        <p:nvPr/>
      </p:nvGrpSpPr>
      <p:grpSpPr>
        <a:xfrm>
          <a:off x="0" y="0"/>
          <a:ext cx="0" cy="0"/>
          <a:chOff x="0" y="0"/>
          <a:chExt cx="0" cy="0"/>
        </a:xfrm>
      </p:grpSpPr>
      <p:sp>
        <p:nvSpPr>
          <p:cNvPr id="1012" name="Shape 1012"/>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013" name="Shape 1013"/>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014" name="Shape 1014"/>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0" name="Shape 1020"/>
        <p:cNvGrpSpPr/>
        <p:nvPr/>
      </p:nvGrpSpPr>
      <p:grpSpPr>
        <a:xfrm>
          <a:off x="0" y="0"/>
          <a:ext cx="0" cy="0"/>
          <a:chOff x="0" y="0"/>
          <a:chExt cx="0" cy="0"/>
        </a:xfrm>
      </p:grpSpPr>
      <p:sp>
        <p:nvSpPr>
          <p:cNvPr id="1021" name="Shape 102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022" name="Shape 102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023" name="Shape 102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9" name="Shape 1029"/>
        <p:cNvGrpSpPr/>
        <p:nvPr/>
      </p:nvGrpSpPr>
      <p:grpSpPr>
        <a:xfrm>
          <a:off x="0" y="0"/>
          <a:ext cx="0" cy="0"/>
          <a:chOff x="0" y="0"/>
          <a:chExt cx="0" cy="0"/>
        </a:xfrm>
      </p:grpSpPr>
      <p:sp>
        <p:nvSpPr>
          <p:cNvPr id="1030" name="Shape 103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031" name="Shape 1031"/>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032" name="Shape 1032"/>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5" name="Shape 1045"/>
        <p:cNvGrpSpPr/>
        <p:nvPr/>
      </p:nvGrpSpPr>
      <p:grpSpPr>
        <a:xfrm>
          <a:off x="0" y="0"/>
          <a:ext cx="0" cy="0"/>
          <a:chOff x="0" y="0"/>
          <a:chExt cx="0" cy="0"/>
        </a:xfrm>
      </p:grpSpPr>
      <p:sp>
        <p:nvSpPr>
          <p:cNvPr id="1046" name="Shape 104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047" name="Shape 104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048" name="Shape 104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0" name="Shape 1060"/>
        <p:cNvGrpSpPr/>
        <p:nvPr/>
      </p:nvGrpSpPr>
      <p:grpSpPr>
        <a:xfrm>
          <a:off x="0" y="0"/>
          <a:ext cx="0" cy="0"/>
          <a:chOff x="0" y="0"/>
          <a:chExt cx="0" cy="0"/>
        </a:xfrm>
      </p:grpSpPr>
      <p:sp>
        <p:nvSpPr>
          <p:cNvPr id="1061" name="Shape 106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062" name="Shape 106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063" name="Shape 106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9" name="Shape 1069"/>
        <p:cNvGrpSpPr/>
        <p:nvPr/>
      </p:nvGrpSpPr>
      <p:grpSpPr>
        <a:xfrm>
          <a:off x="0" y="0"/>
          <a:ext cx="0" cy="0"/>
          <a:chOff x="0" y="0"/>
          <a:chExt cx="0" cy="0"/>
        </a:xfrm>
      </p:grpSpPr>
      <p:sp>
        <p:nvSpPr>
          <p:cNvPr id="1070" name="Shape 1070"/>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1071" name="Shape 107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8" name="Shape 1078"/>
        <p:cNvGrpSpPr/>
        <p:nvPr/>
      </p:nvGrpSpPr>
      <p:grpSpPr>
        <a:xfrm>
          <a:off x="0" y="0"/>
          <a:ext cx="0" cy="0"/>
          <a:chOff x="0" y="0"/>
          <a:chExt cx="0" cy="0"/>
        </a:xfrm>
      </p:grpSpPr>
      <p:sp>
        <p:nvSpPr>
          <p:cNvPr id="1079" name="Shape 1079"/>
          <p:cNvSpPr txBox="1"/>
          <p:nvPr>
            <p:ph idx="1" type="body"/>
          </p:nvPr>
        </p:nvSpPr>
        <p:spPr>
          <a:xfrm>
            <a:off x="701675" y="4416425"/>
            <a:ext cx="5607049" cy="4183063"/>
          </a:xfrm>
          <a:prstGeom prst="rect">
            <a:avLst/>
          </a:prstGeom>
        </p:spPr>
        <p:txBody>
          <a:bodyPr anchorCtr="0" anchor="t" bIns="91425" lIns="91425" rIns="91425" tIns="91425">
            <a:noAutofit/>
          </a:bodyPr>
          <a:lstStyle/>
          <a:p>
            <a:pPr>
              <a:spcBef>
                <a:spcPts val="0"/>
              </a:spcBef>
              <a:buNone/>
            </a:pPr>
            <a:r>
              <a:t/>
            </a:r>
            <a:endParaRPr/>
          </a:p>
        </p:txBody>
      </p:sp>
      <p:sp>
        <p:nvSpPr>
          <p:cNvPr id="1080" name="Shape 1080"/>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8" name="Shape 1088"/>
        <p:cNvGrpSpPr/>
        <p:nvPr/>
      </p:nvGrpSpPr>
      <p:grpSpPr>
        <a:xfrm>
          <a:off x="0" y="0"/>
          <a:ext cx="0" cy="0"/>
          <a:chOff x="0" y="0"/>
          <a:chExt cx="0" cy="0"/>
        </a:xfrm>
      </p:grpSpPr>
      <p:sp>
        <p:nvSpPr>
          <p:cNvPr id="1089" name="Shape 108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090" name="Shape 109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091" name="Shape 109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27" name="Shape 227"/>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228" name="Shape 228"/>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8" name="Shape 1098"/>
        <p:cNvGrpSpPr/>
        <p:nvPr/>
      </p:nvGrpSpPr>
      <p:grpSpPr>
        <a:xfrm>
          <a:off x="0" y="0"/>
          <a:ext cx="0" cy="0"/>
          <a:chOff x="0" y="0"/>
          <a:chExt cx="0" cy="0"/>
        </a:xfrm>
      </p:grpSpPr>
      <p:sp>
        <p:nvSpPr>
          <p:cNvPr id="1099" name="Shape 109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100" name="Shape 110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lnSpc>
                <a:spcPct val="100000"/>
              </a:lnSpc>
              <a:spcBef>
                <a:spcPts val="0"/>
              </a:spcBef>
              <a:spcAft>
                <a:spcPts val="0"/>
              </a:spcAft>
              <a:buClr>
                <a:schemeClr val="dk1"/>
              </a:buClr>
              <a:buSzPct val="25000"/>
              <a:buFont typeface="Arial"/>
              <a:buNone/>
            </a:pPr>
            <a:r>
              <a:rPr b="0" baseline="0" i="0" lang="en-US" sz="1200" u="none" cap="none" strike="noStrike">
                <a:solidFill>
                  <a:schemeClr val="dk1"/>
                </a:solidFill>
                <a:latin typeface="Arial"/>
                <a:ea typeface="Arial"/>
                <a:cs typeface="Arial"/>
                <a:sym typeface="Arial"/>
              </a:rPr>
              <a:t>**For Non-Recurring Agreements, RETA sends an estimated calculated surcharge amount  which is included in the Maximum Agreement Amount and Agreement Amount fields so that when a Surcharge Type is added to the Agreement  it is already captured in the Agreement Line Amount. Therefore, RETA knows the surcharge amount and adds all direct spending costs and surcharge estimates to the Maximum Agreement Amount and Agreement Line Amount.</a:t>
            </a:r>
          </a:p>
          <a:p>
            <a:pPr indent="0" lvl="0" marL="0" marR="0" rtl="0" algn="l">
              <a:lnSpc>
                <a:spcPct val="100000"/>
              </a:lnSpc>
              <a:spcBef>
                <a:spcPts val="360"/>
              </a:spcBef>
              <a:spcAft>
                <a:spcPts val="0"/>
              </a:spcAft>
              <a:buClr>
                <a:schemeClr val="dk1"/>
              </a:buClr>
              <a:buFont typeface="Arial"/>
              <a:buNone/>
            </a:pPr>
            <a:r>
              <a:t/>
            </a:r>
            <a:endParaRPr b="0" baseline="0" i="0" sz="1200" u="none" cap="none"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ct val="25000"/>
              <a:buFont typeface="Arial"/>
              <a:buNone/>
            </a:pPr>
            <a:r>
              <a:rPr b="1" baseline="0" i="0" lang="en-US" sz="1200" u="none" cap="none" strike="noStrike">
                <a:solidFill>
                  <a:schemeClr val="dk1"/>
                </a:solidFill>
                <a:latin typeface="Arial"/>
                <a:ea typeface="Arial"/>
                <a:cs typeface="Arial"/>
                <a:sym typeface="Arial"/>
              </a:rPr>
              <a:t>Example - </a:t>
            </a:r>
            <a:r>
              <a:rPr b="0" baseline="0" i="0" lang="en-US" sz="1200" u="none" cap="none" strike="noStrike">
                <a:solidFill>
                  <a:schemeClr val="dk1"/>
                </a:solidFill>
                <a:latin typeface="Arial"/>
                <a:ea typeface="Arial"/>
                <a:cs typeface="Arial"/>
                <a:sym typeface="Arial"/>
              </a:rPr>
              <a:t>If the Agreement is for $10,000, and the Surcharges will be $25, RETA knows this and sends over $10,025 when it establishes Agreement. Basically, RETA adds all direct spending costs and surcharge estimates to Max Agreement Amount and agr line amounts. This is for Non-Recurring Agreements only (only ones using surcharge functionality).</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a:p>
            <a:pPr indent="0" lvl="0" marL="0" marR="0" rtl="0" algn="l">
              <a:spcBef>
                <a:spcPts val="360"/>
              </a:spcBef>
              <a:spcAft>
                <a:spcPts val="0"/>
              </a:spcAft>
              <a:buSzPct val="25000"/>
              <a:buNone/>
            </a:pPr>
            <a:r>
              <a:rPr b="0" baseline="0" i="0" lang="en-US" sz="1200" u="none" cap="none" strike="noStrike">
                <a:solidFill>
                  <a:schemeClr val="dk1"/>
                </a:solidFill>
                <a:latin typeface="Arial"/>
                <a:ea typeface="Arial"/>
                <a:cs typeface="Arial"/>
                <a:sym typeface="Arial"/>
              </a:rPr>
              <a:t>Recurring Agreements do not use surcharge functionality.  RETA will send over as separate accounting line a one time $100 fee.</a:t>
            </a: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101" name="Shape 110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8" name="Shape 1108"/>
        <p:cNvGrpSpPr/>
        <p:nvPr/>
      </p:nvGrpSpPr>
      <p:grpSpPr>
        <a:xfrm>
          <a:off x="0" y="0"/>
          <a:ext cx="0" cy="0"/>
          <a:chOff x="0" y="0"/>
          <a:chExt cx="0" cy="0"/>
        </a:xfrm>
      </p:grpSpPr>
      <p:sp>
        <p:nvSpPr>
          <p:cNvPr id="1109" name="Shape 1109"/>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110" name="Shape 1110"/>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111" name="Shape 1111"/>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0" name="Shape 1120"/>
        <p:cNvGrpSpPr/>
        <p:nvPr/>
      </p:nvGrpSpPr>
      <p:grpSpPr>
        <a:xfrm>
          <a:off x="0" y="0"/>
          <a:ext cx="0" cy="0"/>
          <a:chOff x="0" y="0"/>
          <a:chExt cx="0" cy="0"/>
        </a:xfrm>
      </p:grpSpPr>
      <p:sp>
        <p:nvSpPr>
          <p:cNvPr id="1121" name="Shape 1121"/>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122" name="Shape 1122"/>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123" name="Shape 1123"/>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2" name="Shape 1132"/>
        <p:cNvGrpSpPr/>
        <p:nvPr/>
      </p:nvGrpSpPr>
      <p:grpSpPr>
        <a:xfrm>
          <a:off x="0" y="0"/>
          <a:ext cx="0" cy="0"/>
          <a:chOff x="0" y="0"/>
          <a:chExt cx="0" cy="0"/>
        </a:xfrm>
      </p:grpSpPr>
      <p:sp>
        <p:nvSpPr>
          <p:cNvPr id="1133" name="Shape 113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134" name="Shape 113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135" name="Shape 113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2" name="Shape 1142"/>
        <p:cNvGrpSpPr/>
        <p:nvPr/>
      </p:nvGrpSpPr>
      <p:grpSpPr>
        <a:xfrm>
          <a:off x="0" y="0"/>
          <a:ext cx="0" cy="0"/>
          <a:chOff x="0" y="0"/>
          <a:chExt cx="0" cy="0"/>
        </a:xfrm>
      </p:grpSpPr>
      <p:sp>
        <p:nvSpPr>
          <p:cNvPr id="1143" name="Shape 114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144" name="Shape 114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145" name="Shape 114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2" name="Shape 1152"/>
        <p:cNvGrpSpPr/>
        <p:nvPr/>
      </p:nvGrpSpPr>
      <p:grpSpPr>
        <a:xfrm>
          <a:off x="0" y="0"/>
          <a:ext cx="0" cy="0"/>
          <a:chOff x="0" y="0"/>
          <a:chExt cx="0" cy="0"/>
        </a:xfrm>
      </p:grpSpPr>
      <p:sp>
        <p:nvSpPr>
          <p:cNvPr id="1153" name="Shape 115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154" name="Shape 115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155" name="Shape 115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2" name="Shape 1162"/>
        <p:cNvGrpSpPr/>
        <p:nvPr/>
      </p:nvGrpSpPr>
      <p:grpSpPr>
        <a:xfrm>
          <a:off x="0" y="0"/>
          <a:ext cx="0" cy="0"/>
          <a:chOff x="0" y="0"/>
          <a:chExt cx="0" cy="0"/>
        </a:xfrm>
      </p:grpSpPr>
      <p:sp>
        <p:nvSpPr>
          <p:cNvPr id="1163" name="Shape 1163"/>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164" name="Shape 1164"/>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165" name="Shape 1165"/>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3" name="Shape 1173"/>
        <p:cNvGrpSpPr/>
        <p:nvPr/>
      </p:nvGrpSpPr>
      <p:grpSpPr>
        <a:xfrm>
          <a:off x="0" y="0"/>
          <a:ext cx="0" cy="0"/>
          <a:chOff x="0" y="0"/>
          <a:chExt cx="0" cy="0"/>
        </a:xfrm>
      </p:grpSpPr>
      <p:sp>
        <p:nvSpPr>
          <p:cNvPr id="1174" name="Shape 117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175" name="Shape 117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176" name="Shape 117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4" name="Shape 1184"/>
        <p:cNvGrpSpPr/>
        <p:nvPr/>
      </p:nvGrpSpPr>
      <p:grpSpPr>
        <a:xfrm>
          <a:off x="0" y="0"/>
          <a:ext cx="0" cy="0"/>
          <a:chOff x="0" y="0"/>
          <a:chExt cx="0" cy="0"/>
        </a:xfrm>
      </p:grpSpPr>
      <p:sp>
        <p:nvSpPr>
          <p:cNvPr id="1185" name="Shape 1185"/>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186" name="Shape 1186"/>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187" name="Shape 1187"/>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chemeClr val="dk1"/>
                </a:solidFill>
                <a:latin typeface="Arial"/>
                <a:ea typeface="Arial"/>
                <a:cs typeface="Arial"/>
                <a:sym typeface="Arial"/>
              </a:rPr>
              <a:t>‹#›</a:t>
            </a:fld>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3" name="Shape 1193"/>
        <p:cNvGrpSpPr/>
        <p:nvPr/>
      </p:nvGrpSpPr>
      <p:grpSpPr>
        <a:xfrm>
          <a:off x="0" y="0"/>
          <a:ext cx="0" cy="0"/>
          <a:chOff x="0" y="0"/>
          <a:chExt cx="0" cy="0"/>
        </a:xfrm>
      </p:grpSpPr>
      <p:sp>
        <p:nvSpPr>
          <p:cNvPr id="1194" name="Shape 1194"/>
          <p:cNvSpPr/>
          <p:nvPr>
            <p:ph idx="2" type="sldImg"/>
          </p:nvPr>
        </p:nvSpPr>
        <p:spPr>
          <a:xfrm>
            <a:off x="1181100" y="696912"/>
            <a:ext cx="4649788"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195" name="Shape 1195"/>
          <p:cNvSpPr txBox="1"/>
          <p:nvPr>
            <p:ph idx="1" type="body"/>
          </p:nvPr>
        </p:nvSpPr>
        <p:spPr>
          <a:xfrm>
            <a:off x="701675" y="4416425"/>
            <a:ext cx="5607049" cy="4183063"/>
          </a:xfrm>
          <a:prstGeom prst="rect">
            <a:avLst/>
          </a:prstGeom>
          <a:noFill/>
          <a:ln>
            <a:noFill/>
          </a:ln>
        </p:spPr>
        <p:txBody>
          <a:bodyPr anchorCtr="0" anchor="t" bIns="46700" lIns="93400" rIns="93400" tIns="46700">
            <a:noAutofit/>
          </a:bodyPr>
          <a:lstStyle/>
          <a:p>
            <a:pPr indent="0" lvl="0" marL="0" marR="0" rtl="0" algn="l">
              <a:spcBef>
                <a:spcPts val="0"/>
              </a:spcBef>
              <a:spcAft>
                <a:spcPts val="0"/>
              </a:spcAft>
              <a:buNone/>
            </a:pPr>
            <a:r>
              <a:t/>
            </a:r>
            <a:endParaRPr b="0" baseline="0" i="0" sz="1200" u="none" cap="none" strike="noStrike">
              <a:solidFill>
                <a:schemeClr val="dk1"/>
              </a:solidFill>
              <a:latin typeface="Arial"/>
              <a:ea typeface="Arial"/>
              <a:cs typeface="Arial"/>
              <a:sym typeface="Arial"/>
            </a:endParaRPr>
          </a:p>
        </p:txBody>
      </p:sp>
      <p:sp>
        <p:nvSpPr>
          <p:cNvPr id="1196" name="Shape 1196"/>
          <p:cNvSpPr txBox="1"/>
          <p:nvPr>
            <p:ph idx="12" type="sldNum"/>
          </p:nvPr>
        </p:nvSpPr>
        <p:spPr>
          <a:xfrm>
            <a:off x="3970337" y="8831263"/>
            <a:ext cx="3038475" cy="463550"/>
          </a:xfrm>
          <a:prstGeom prst="rect">
            <a:avLst/>
          </a:prstGeom>
          <a:noFill/>
          <a:ln>
            <a:noFill/>
          </a:ln>
        </p:spPr>
        <p:txBody>
          <a:bodyPr anchorCtr="0" anchor="b" bIns="46700" lIns="93400" rIns="93400" tIns="46700">
            <a:noAutofit/>
          </a:bodyPr>
          <a:lstStyle/>
          <a:p>
            <a:pPr indent="0" lvl="0" marL="0" marR="0" rtl="0" algn="r">
              <a:spcBef>
                <a:spcPts val="0"/>
              </a:spcBef>
              <a:spcAft>
                <a:spcPts val="0"/>
              </a:spcAft>
              <a:buSzPct val="25000"/>
              <a:buNone/>
            </a:pPr>
            <a:fld id="{00000000-1234-1234-1234-123412341234}" type="slidenum">
              <a:rPr b="0" baseline="0" i="0" lang="en-US" sz="1300" u="none" cap="none" strike="noStrike">
                <a:solidFill>
                  <a:srgbClr val="000000"/>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jpg"/><Relationship Id="rId3" Type="http://schemas.openxmlformats.org/officeDocument/2006/relationships/image" Target="../media/image03.jpg"/><Relationship Id="rId4" Type="http://schemas.openxmlformats.org/officeDocument/2006/relationships/image" Target="../media/image00.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0.png"/><Relationship Id="rId3" Type="http://schemas.openxmlformats.org/officeDocument/2006/relationships/image" Target="../media/image01.jpg"/><Relationship Id="rId4" Type="http://schemas.openxmlformats.org/officeDocument/2006/relationships/image" Target="../media/image03.jpg"/><Relationship Id="rId5" Type="http://schemas.openxmlformats.org/officeDocument/2006/relationships/image" Target="../media/image0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6" name="Shape 16"/>
        <p:cNvGrpSpPr/>
        <p:nvPr/>
      </p:nvGrpSpPr>
      <p:grpSpPr>
        <a:xfrm>
          <a:off x="0" y="0"/>
          <a:ext cx="0" cy="0"/>
          <a:chOff x="0" y="0"/>
          <a:chExt cx="0" cy="0"/>
        </a:xfrm>
      </p:grpSpPr>
      <p:pic>
        <p:nvPicPr>
          <p:cNvPr id="17" name="Shape 17"/>
          <p:cNvPicPr preferRelativeResize="0"/>
          <p:nvPr/>
        </p:nvPicPr>
        <p:blipFill rotWithShape="1">
          <a:blip r:embed="rId2">
            <a:alphaModFix/>
          </a:blip>
          <a:srcRect b="-22" l="0" r="77934" t="0"/>
          <a:stretch/>
        </p:blipFill>
        <p:spPr>
          <a:xfrm>
            <a:off x="0" y="-1588"/>
            <a:ext cx="2017713" cy="6859587"/>
          </a:xfrm>
          <a:prstGeom prst="rect">
            <a:avLst/>
          </a:prstGeom>
          <a:noFill/>
          <a:ln>
            <a:noFill/>
          </a:ln>
        </p:spPr>
      </p:pic>
      <p:pic>
        <p:nvPicPr>
          <p:cNvPr id="18" name="Shape 18"/>
          <p:cNvPicPr preferRelativeResize="0"/>
          <p:nvPr/>
        </p:nvPicPr>
        <p:blipFill rotWithShape="1">
          <a:blip r:embed="rId3">
            <a:alphaModFix/>
          </a:blip>
          <a:srcRect b="0" l="0" r="0" t="0"/>
          <a:stretch/>
        </p:blipFill>
        <p:spPr>
          <a:xfrm>
            <a:off x="6032500" y="3178175"/>
            <a:ext cx="3111500" cy="2046288"/>
          </a:xfrm>
          <a:prstGeom prst="rect">
            <a:avLst/>
          </a:prstGeom>
          <a:noFill/>
          <a:ln>
            <a:noFill/>
          </a:ln>
        </p:spPr>
      </p:pic>
      <p:pic>
        <p:nvPicPr>
          <p:cNvPr id="19" name="Shape 19"/>
          <p:cNvPicPr preferRelativeResize="0"/>
          <p:nvPr/>
        </p:nvPicPr>
        <p:blipFill rotWithShape="1">
          <a:blip r:embed="rId2">
            <a:alphaModFix/>
          </a:blip>
          <a:srcRect b="23795" l="21790" r="0" t="75464"/>
          <a:stretch/>
        </p:blipFill>
        <p:spPr>
          <a:xfrm>
            <a:off x="1992313" y="5173662"/>
            <a:ext cx="7151686" cy="50799"/>
          </a:xfrm>
          <a:prstGeom prst="rect">
            <a:avLst/>
          </a:prstGeom>
          <a:noFill/>
          <a:ln>
            <a:noFill/>
          </a:ln>
        </p:spPr>
      </p:pic>
      <p:pic>
        <p:nvPicPr>
          <p:cNvPr id="20" name="Shape 20"/>
          <p:cNvPicPr preferRelativeResize="0"/>
          <p:nvPr/>
        </p:nvPicPr>
        <p:blipFill rotWithShape="1">
          <a:blip r:embed="rId4">
            <a:alphaModFix/>
          </a:blip>
          <a:srcRect b="0" l="0" r="0" t="0"/>
          <a:stretch/>
        </p:blipFill>
        <p:spPr>
          <a:xfrm>
            <a:off x="2001838" y="3236913"/>
            <a:ext cx="4040187" cy="1939925"/>
          </a:xfrm>
          <a:prstGeom prst="rect">
            <a:avLst/>
          </a:prstGeom>
          <a:noFill/>
          <a:ln>
            <a:noFill/>
          </a:ln>
        </p:spPr>
      </p:pic>
      <p:pic>
        <p:nvPicPr>
          <p:cNvPr id="21" name="Shape 21"/>
          <p:cNvPicPr preferRelativeResize="0"/>
          <p:nvPr/>
        </p:nvPicPr>
        <p:blipFill rotWithShape="1">
          <a:blip r:embed="rId2">
            <a:alphaModFix/>
          </a:blip>
          <a:srcRect b="52986" l="21893" r="0" t="46342"/>
          <a:stretch/>
        </p:blipFill>
        <p:spPr>
          <a:xfrm>
            <a:off x="2001838" y="3176588"/>
            <a:ext cx="7142161" cy="46036"/>
          </a:xfrm>
          <a:prstGeom prst="rect">
            <a:avLst/>
          </a:prstGeom>
          <a:noFill/>
          <a:ln>
            <a:noFill/>
          </a:ln>
        </p:spPr>
      </p:pic>
      <p:sp>
        <p:nvSpPr>
          <p:cNvPr id="22" name="Shape 22"/>
          <p:cNvSpPr txBox="1"/>
          <p:nvPr>
            <p:ph type="ctrTitle"/>
          </p:nvPr>
        </p:nvSpPr>
        <p:spPr>
          <a:xfrm>
            <a:off x="2133600" y="1600200"/>
            <a:ext cx="7015163" cy="1295400"/>
          </a:xfrm>
          <a:prstGeom prst="rect">
            <a:avLst/>
          </a:prstGeom>
          <a:noFill/>
          <a:ln>
            <a:noFill/>
          </a:ln>
        </p:spPr>
        <p:txBody>
          <a:bodyPr anchorCtr="0" anchor="ctr" bIns="91425" lIns="91425" rIns="91425" tIns="91425"/>
          <a:lstStyle>
            <a:lvl1pPr indent="0" marL="0" marR="0" rtl="0" algn="l">
              <a:spcBef>
                <a:spcPts val="0"/>
              </a:spcBef>
              <a:spcAft>
                <a:spcPts val="0"/>
              </a:spcAft>
              <a:defRPr b="1" baseline="0" i="0" sz="3200" u="none" cap="none" strike="noStrike">
                <a:solidFill>
                  <a:schemeClr val="dk1"/>
                </a:solidFill>
                <a:latin typeface="Arial"/>
                <a:ea typeface="Arial"/>
                <a:cs typeface="Arial"/>
                <a:sym typeface="Arial"/>
              </a:defRPr>
            </a:lvl1pPr>
            <a:lvl2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2pPr>
            <a:lvl3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3pPr>
            <a:lvl4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4pPr>
            <a:lvl5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5pPr>
            <a:lvl6pPr indent="0" marL="457200" marR="0" rtl="0" algn="l">
              <a:spcBef>
                <a:spcPts val="0"/>
              </a:spcBef>
              <a:spcAft>
                <a:spcPts val="0"/>
              </a:spcAft>
              <a:defRPr b="1" baseline="0" i="0" sz="2600" u="none" cap="none" strike="noStrike">
                <a:solidFill>
                  <a:schemeClr val="lt1"/>
                </a:solidFill>
                <a:latin typeface="Arial"/>
                <a:ea typeface="Arial"/>
                <a:cs typeface="Arial"/>
                <a:sym typeface="Arial"/>
              </a:defRPr>
            </a:lvl6pPr>
            <a:lvl7pPr indent="0" marL="914400" marR="0" rtl="0" algn="l">
              <a:spcBef>
                <a:spcPts val="0"/>
              </a:spcBef>
              <a:spcAft>
                <a:spcPts val="0"/>
              </a:spcAft>
              <a:defRPr b="1" baseline="0" i="0" sz="2600" u="none" cap="none" strike="noStrike">
                <a:solidFill>
                  <a:schemeClr val="lt1"/>
                </a:solidFill>
                <a:latin typeface="Arial"/>
                <a:ea typeface="Arial"/>
                <a:cs typeface="Arial"/>
                <a:sym typeface="Arial"/>
              </a:defRPr>
            </a:lvl7pPr>
            <a:lvl8pPr indent="0" marL="1371600" marR="0" rtl="0" algn="l">
              <a:spcBef>
                <a:spcPts val="0"/>
              </a:spcBef>
              <a:spcAft>
                <a:spcPts val="0"/>
              </a:spcAft>
              <a:defRPr b="1" baseline="0" i="0" sz="2600" u="none" cap="none" strike="noStrike">
                <a:solidFill>
                  <a:schemeClr val="lt1"/>
                </a:solidFill>
                <a:latin typeface="Arial"/>
                <a:ea typeface="Arial"/>
                <a:cs typeface="Arial"/>
                <a:sym typeface="Arial"/>
              </a:defRPr>
            </a:lvl8pPr>
            <a:lvl9pPr indent="0" marL="1828800" marR="0" rtl="0" algn="l">
              <a:spcBef>
                <a:spcPts val="0"/>
              </a:spcBef>
              <a:spcAft>
                <a:spcPts val="0"/>
              </a:spcAft>
              <a:defRPr b="1" baseline="0" i="0" sz="2600" u="none" cap="none" strike="noStrike">
                <a:solidFill>
                  <a:schemeClr val="lt1"/>
                </a:solidFill>
                <a:latin typeface="Arial"/>
                <a:ea typeface="Arial"/>
                <a:cs typeface="Arial"/>
                <a:sym typeface="Arial"/>
              </a:defRPr>
            </a:lvl9pPr>
          </a:lstStyle>
          <a:p/>
        </p:txBody>
      </p:sp>
      <p:sp>
        <p:nvSpPr>
          <p:cNvPr id="23" name="Shape 23"/>
          <p:cNvSpPr txBox="1"/>
          <p:nvPr>
            <p:ph idx="1" type="subTitle"/>
          </p:nvPr>
        </p:nvSpPr>
        <p:spPr>
          <a:xfrm>
            <a:off x="2159000" y="2819400"/>
            <a:ext cx="6934199" cy="838199"/>
          </a:xfrm>
          <a:prstGeom prst="rect">
            <a:avLst/>
          </a:prstGeom>
          <a:noFill/>
          <a:ln>
            <a:noFill/>
          </a:ln>
        </p:spPr>
        <p:txBody>
          <a:bodyPr anchorCtr="0" anchor="t" bIns="91425" lIns="91425" rIns="91425" tIns="91425"/>
          <a:lstStyle>
            <a:lvl1pPr indent="0" marL="0" marR="0" rtl="0" algn="l">
              <a:spcBef>
                <a:spcPts val="400"/>
              </a:spcBef>
              <a:spcAft>
                <a:spcPts val="0"/>
              </a:spcAft>
              <a:buClr>
                <a:srgbClr val="AF242B"/>
              </a:buClr>
              <a:buFont typeface="Noto Sans Symbols"/>
              <a:buNone/>
              <a:defRPr b="0" baseline="0" i="0" sz="2000" u="none" cap="none" strike="noStrike">
                <a:solidFill>
                  <a:schemeClr val="dk1"/>
                </a:solidFill>
                <a:latin typeface="Arial"/>
                <a:ea typeface="Arial"/>
                <a:cs typeface="Arial"/>
                <a:sym typeface="Arial"/>
              </a:defRPr>
            </a:lvl1pPr>
            <a:lvl2pPr indent="-111125" marL="568325" marR="0" rtl="0" algn="l">
              <a:spcBef>
                <a:spcPts val="480"/>
              </a:spcBef>
              <a:spcAft>
                <a:spcPts val="0"/>
              </a:spcAft>
              <a:buClr>
                <a:srgbClr val="AF242B"/>
              </a:buClr>
              <a:buFont typeface="Noto Sans Symbols"/>
              <a:buChar char="•"/>
              <a:defRPr b="0" baseline="0" i="0" sz="2400" u="none" cap="none" strike="noStrike">
                <a:solidFill>
                  <a:schemeClr val="dk1"/>
                </a:solidFill>
                <a:latin typeface="Arial"/>
                <a:ea typeface="Arial"/>
                <a:cs typeface="Arial"/>
                <a:sym typeface="Arial"/>
              </a:defRPr>
            </a:lvl2pPr>
            <a:lvl3pPr indent="-127000" marL="914400" marR="0" rtl="0" algn="l">
              <a:spcBef>
                <a:spcPts val="480"/>
              </a:spcBef>
              <a:spcAft>
                <a:spcPts val="0"/>
              </a:spcAft>
              <a:buClr>
                <a:srgbClr val="AF242B"/>
              </a:buClr>
              <a:buFont typeface="Noto Sans Symbols"/>
              <a:buChar char="•"/>
              <a:defRPr b="0" baseline="0" i="0" sz="2400" u="none" cap="none" strike="noStrike">
                <a:solidFill>
                  <a:schemeClr val="dk1"/>
                </a:solidFill>
                <a:latin typeface="Arial"/>
                <a:ea typeface="Arial"/>
                <a:cs typeface="Arial"/>
                <a:sym typeface="Arial"/>
              </a:defRPr>
            </a:lvl3pPr>
            <a:lvl4pPr indent="-136525" marL="12604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4pPr>
            <a:lvl5pPr indent="-73025" marL="15398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5pPr>
            <a:lvl6pPr indent="-73025" marL="19970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6pPr>
            <a:lvl7pPr indent="-73025" marL="24542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7pPr>
            <a:lvl8pPr indent="-73025" marL="29114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8pPr>
            <a:lvl9pPr indent="-73025" marL="33686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9pPr>
          </a:lstStyle>
          <a:p/>
        </p:txBody>
      </p:sp>
      <p:sp>
        <p:nvSpPr>
          <p:cNvPr id="24" name="Shape 24"/>
          <p:cNvSpPr txBox="1"/>
          <p:nvPr>
            <p:ph idx="11" type="ftr"/>
          </p:nvPr>
        </p:nvSpPr>
        <p:spPr>
          <a:xfrm>
            <a:off x="2133600" y="6553200"/>
            <a:ext cx="4343400" cy="304799"/>
          </a:xfrm>
          <a:prstGeom prst="rect">
            <a:avLst/>
          </a:prstGeom>
          <a:noFill/>
          <a:ln>
            <a:noFill/>
          </a:ln>
        </p:spPr>
        <p:txBody>
          <a:bodyPr anchorCtr="0" anchor="b"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7" name="Shape 67"/>
        <p:cNvGrpSpPr/>
        <p:nvPr/>
      </p:nvGrpSpPr>
      <p:grpSpPr>
        <a:xfrm>
          <a:off x="0" y="0"/>
          <a:ext cx="0" cy="0"/>
          <a:chOff x="0" y="0"/>
          <a:chExt cx="0" cy="0"/>
        </a:xfrm>
      </p:grpSpPr>
      <p:sp>
        <p:nvSpPr>
          <p:cNvPr id="68" name="Shape 68"/>
          <p:cNvSpPr txBox="1"/>
          <p:nvPr>
            <p:ph type="title"/>
          </p:nvPr>
        </p:nvSpPr>
        <p:spPr>
          <a:xfrm>
            <a:off x="1792288" y="4800600"/>
            <a:ext cx="5486399" cy="566737"/>
          </a:xfrm>
          <a:prstGeom prst="rect">
            <a:avLst/>
          </a:prstGeom>
          <a:noFill/>
          <a:ln>
            <a:noFill/>
          </a:ln>
        </p:spPr>
        <p:txBody>
          <a:bodyPr anchorCtr="0" anchor="b" bIns="91425" lIns="91425" rIns="91425" tIns="91425"/>
          <a:lstStyle>
            <a:lvl1pPr rtl="0" algn="l">
              <a:spcBef>
                <a:spcPts val="0"/>
              </a:spcBef>
              <a:defRPr b="1" sz="2000"/>
            </a:lvl1pPr>
            <a:lvl2pPr rtl="0">
              <a:spcBef>
                <a:spcPts val="0"/>
              </a:spcBef>
              <a:defRPr b="1" sz="2600">
                <a:solidFill>
                  <a:schemeClr val="lt1"/>
                </a:solidFill>
                <a:latin typeface="Arial"/>
                <a:ea typeface="Arial"/>
                <a:cs typeface="Arial"/>
                <a:sym typeface="Arial"/>
              </a:defRPr>
            </a:lvl2pPr>
            <a:lvl3pPr rtl="0">
              <a:spcBef>
                <a:spcPts val="0"/>
              </a:spcBef>
              <a:defRPr b="1" sz="2600">
                <a:solidFill>
                  <a:schemeClr val="lt1"/>
                </a:solidFill>
                <a:latin typeface="Arial"/>
                <a:ea typeface="Arial"/>
                <a:cs typeface="Arial"/>
                <a:sym typeface="Arial"/>
              </a:defRPr>
            </a:lvl3pPr>
            <a:lvl4pPr rtl="0">
              <a:spcBef>
                <a:spcPts val="0"/>
              </a:spcBef>
              <a:defRPr b="1" sz="2600">
                <a:solidFill>
                  <a:schemeClr val="lt1"/>
                </a:solidFill>
                <a:latin typeface="Arial"/>
                <a:ea typeface="Arial"/>
                <a:cs typeface="Arial"/>
                <a:sym typeface="Arial"/>
              </a:defRPr>
            </a:lvl4pPr>
            <a:lvl5pPr rtl="0">
              <a:spcBef>
                <a:spcPts val="0"/>
              </a:spcBef>
              <a:defRPr b="1" sz="2600">
                <a:solidFill>
                  <a:schemeClr val="lt1"/>
                </a:solidFill>
                <a:latin typeface="Arial"/>
                <a:ea typeface="Arial"/>
                <a:cs typeface="Arial"/>
                <a:sym typeface="Arial"/>
              </a:defRPr>
            </a:lvl5pPr>
            <a:lvl6pPr rtl="0">
              <a:spcBef>
                <a:spcPts val="0"/>
              </a:spcBef>
              <a:defRPr b="1" sz="2600">
                <a:solidFill>
                  <a:schemeClr val="lt1"/>
                </a:solidFill>
                <a:latin typeface="Arial"/>
                <a:ea typeface="Arial"/>
                <a:cs typeface="Arial"/>
                <a:sym typeface="Arial"/>
              </a:defRPr>
            </a:lvl6pPr>
            <a:lvl7pPr rtl="0">
              <a:spcBef>
                <a:spcPts val="0"/>
              </a:spcBef>
              <a:defRPr b="1" sz="2600">
                <a:solidFill>
                  <a:schemeClr val="lt1"/>
                </a:solidFill>
                <a:latin typeface="Arial"/>
                <a:ea typeface="Arial"/>
                <a:cs typeface="Arial"/>
                <a:sym typeface="Arial"/>
              </a:defRPr>
            </a:lvl7pPr>
            <a:lvl8pPr rtl="0">
              <a:spcBef>
                <a:spcPts val="0"/>
              </a:spcBef>
              <a:defRPr b="1" sz="2600">
                <a:solidFill>
                  <a:schemeClr val="lt1"/>
                </a:solidFill>
                <a:latin typeface="Arial"/>
                <a:ea typeface="Arial"/>
                <a:cs typeface="Arial"/>
                <a:sym typeface="Arial"/>
              </a:defRPr>
            </a:lvl8pPr>
            <a:lvl9pPr rtl="0">
              <a:spcBef>
                <a:spcPts val="0"/>
              </a:spcBef>
              <a:defRPr b="1" sz="2600">
                <a:solidFill>
                  <a:schemeClr val="lt1"/>
                </a:solidFill>
                <a:latin typeface="Arial"/>
                <a:ea typeface="Arial"/>
                <a:cs typeface="Arial"/>
                <a:sym typeface="Arial"/>
              </a:defRPr>
            </a:lvl9pPr>
          </a:lstStyle>
          <a:p/>
        </p:txBody>
      </p:sp>
      <p:sp>
        <p:nvSpPr>
          <p:cNvPr id="69" name="Shape 69"/>
          <p:cNvSpPr/>
          <p:nvPr>
            <p:ph idx="2" type="pic"/>
          </p:nvPr>
        </p:nvSpPr>
        <p:spPr>
          <a:xfrm>
            <a:off x="1792288" y="612775"/>
            <a:ext cx="5486399" cy="4114800"/>
          </a:xfrm>
          <a:prstGeom prst="rect">
            <a:avLst/>
          </a:prstGeom>
          <a:noFill/>
          <a:ln>
            <a:noFill/>
          </a:ln>
        </p:spPr>
        <p:txBody>
          <a:bodyPr anchorCtr="0" anchor="t" bIns="91425" lIns="91425" rIns="91425" tIns="91425"/>
          <a:lstStyle>
            <a:lvl1pPr indent="0" marL="0" marR="0" rtl="0" algn="l">
              <a:spcBef>
                <a:spcPts val="0"/>
              </a:spcBef>
              <a:spcAft>
                <a:spcPts val="0"/>
              </a:spcAft>
              <a:buClr>
                <a:schemeClr val="dk1"/>
              </a:buClr>
              <a:buFont typeface="Arial"/>
              <a:buNone/>
              <a:defRPr b="1" baseline="0" i="0" sz="3200" u="none" cap="none" strike="noStrike">
                <a:solidFill>
                  <a:schemeClr val="dk1"/>
                </a:solidFill>
                <a:latin typeface="Arial"/>
                <a:ea typeface="Arial"/>
                <a:cs typeface="Arial"/>
                <a:sym typeface="Arial"/>
              </a:defRPr>
            </a:lvl1pPr>
            <a:lvl2pPr indent="0" marL="457200" marR="0" rtl="0" algn="l">
              <a:spcBef>
                <a:spcPts val="0"/>
              </a:spcBef>
              <a:spcAft>
                <a:spcPts val="0"/>
              </a:spcAft>
              <a:buClr>
                <a:schemeClr val="dk1"/>
              </a:buClr>
              <a:buFont typeface="Arial"/>
              <a:buNone/>
              <a:defRPr b="0" baseline="0" i="0" sz="2800" u="none" cap="none" strike="noStrike">
                <a:solidFill>
                  <a:schemeClr val="dk1"/>
                </a:solidFill>
                <a:latin typeface="Arial"/>
                <a:ea typeface="Arial"/>
                <a:cs typeface="Arial"/>
                <a:sym typeface="Arial"/>
              </a:defRPr>
            </a:lvl2pPr>
            <a:lvl3pPr indent="0" marL="914400" marR="0" rtl="0" algn="l">
              <a:spcBef>
                <a:spcPts val="0"/>
              </a:spcBef>
              <a:spcAft>
                <a:spcPts val="0"/>
              </a:spcAft>
              <a:buClr>
                <a:schemeClr val="dk1"/>
              </a:buClr>
              <a:buFont typeface="Arial"/>
              <a:buNone/>
              <a:defRPr b="0" baseline="0" i="0" sz="2400" u="none" cap="none" strike="noStrike">
                <a:solidFill>
                  <a:schemeClr val="dk1"/>
                </a:solidFill>
                <a:latin typeface="Arial"/>
                <a:ea typeface="Arial"/>
                <a:cs typeface="Arial"/>
                <a:sym typeface="Arial"/>
              </a:defRPr>
            </a:lvl3pPr>
            <a:lvl4pPr indent="0" marL="1371600" marR="0" rtl="0" algn="l">
              <a:spcBef>
                <a:spcPts val="0"/>
              </a:spcBef>
              <a:spcAft>
                <a:spcPts val="0"/>
              </a:spcAft>
              <a:buClr>
                <a:schemeClr val="dk1"/>
              </a:buClr>
              <a:buFont typeface="Arial"/>
              <a:buNone/>
              <a:defRPr b="0" baseline="0" i="0" sz="2000" u="none" cap="none" strike="noStrike">
                <a:solidFill>
                  <a:schemeClr val="dk1"/>
                </a:solidFill>
                <a:latin typeface="Arial"/>
                <a:ea typeface="Arial"/>
                <a:cs typeface="Arial"/>
                <a:sym typeface="Arial"/>
              </a:defRPr>
            </a:lvl4pPr>
            <a:lvl5pPr indent="0" marL="1828800" marR="0" rtl="0" algn="l">
              <a:spcBef>
                <a:spcPts val="0"/>
              </a:spcBef>
              <a:spcAft>
                <a:spcPts val="0"/>
              </a:spcAft>
              <a:buClr>
                <a:schemeClr val="dk1"/>
              </a:buClr>
              <a:buFont typeface="Arial"/>
              <a:buNone/>
              <a:defRPr b="0" baseline="0" i="0" sz="2000" u="none" cap="none" strike="noStrike">
                <a:solidFill>
                  <a:schemeClr val="dk1"/>
                </a:solidFill>
                <a:latin typeface="Arial"/>
                <a:ea typeface="Arial"/>
                <a:cs typeface="Arial"/>
                <a:sym typeface="Arial"/>
              </a:defRPr>
            </a:lvl5pPr>
            <a:lvl6pPr indent="0" marL="2286000" marR="0" rtl="0" algn="l">
              <a:spcBef>
                <a:spcPts val="0"/>
              </a:spcBef>
              <a:buClr>
                <a:schemeClr val="dk1"/>
              </a:buClr>
              <a:buFont typeface="Arial"/>
              <a:buNone/>
              <a:defRPr b="0" baseline="0" i="0" sz="2000" u="none" cap="none" strike="noStrike">
                <a:solidFill>
                  <a:schemeClr val="dk1"/>
                </a:solidFill>
                <a:latin typeface="Arial"/>
                <a:ea typeface="Arial"/>
                <a:cs typeface="Arial"/>
                <a:sym typeface="Arial"/>
              </a:defRPr>
            </a:lvl6pPr>
            <a:lvl7pPr indent="0" marL="2743200" marR="0" rtl="0" algn="l">
              <a:spcBef>
                <a:spcPts val="0"/>
              </a:spcBef>
              <a:buClr>
                <a:schemeClr val="dk1"/>
              </a:buClr>
              <a:buFont typeface="Arial"/>
              <a:buNone/>
              <a:defRPr b="0" baseline="0" i="0" sz="2000" u="none" cap="none" strike="noStrike">
                <a:solidFill>
                  <a:schemeClr val="dk1"/>
                </a:solidFill>
                <a:latin typeface="Arial"/>
                <a:ea typeface="Arial"/>
                <a:cs typeface="Arial"/>
                <a:sym typeface="Arial"/>
              </a:defRPr>
            </a:lvl7pPr>
            <a:lvl8pPr indent="0" marL="3200400" marR="0" rtl="0" algn="l">
              <a:spcBef>
                <a:spcPts val="0"/>
              </a:spcBef>
              <a:buClr>
                <a:schemeClr val="dk1"/>
              </a:buClr>
              <a:buFont typeface="Arial"/>
              <a:buNone/>
              <a:defRPr b="0" baseline="0" i="0" sz="2000" u="none" cap="none" strike="noStrike">
                <a:solidFill>
                  <a:schemeClr val="dk1"/>
                </a:solidFill>
                <a:latin typeface="Arial"/>
                <a:ea typeface="Arial"/>
                <a:cs typeface="Arial"/>
                <a:sym typeface="Arial"/>
              </a:defRPr>
            </a:lvl8pPr>
            <a:lvl9pPr indent="0" marL="3657600" marR="0" rtl="0" algn="l">
              <a:spcBef>
                <a:spcPts val="0"/>
              </a:spcBef>
              <a:buClr>
                <a:schemeClr val="dk1"/>
              </a:buClr>
              <a:buFont typeface="Arial"/>
              <a:buNone/>
              <a:defRPr b="0" baseline="0" i="0" sz="2000" u="none" cap="none" strike="noStrike">
                <a:solidFill>
                  <a:schemeClr val="dk1"/>
                </a:solidFill>
                <a:latin typeface="Arial"/>
                <a:ea typeface="Arial"/>
                <a:cs typeface="Arial"/>
                <a:sym typeface="Arial"/>
              </a:defRPr>
            </a:lvl9pPr>
          </a:lstStyle>
          <a:p/>
        </p:txBody>
      </p:sp>
      <p:sp>
        <p:nvSpPr>
          <p:cNvPr id="70" name="Shape 70"/>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marL="0" rtl="0">
              <a:spcBef>
                <a:spcPts val="0"/>
              </a:spcBef>
              <a:buFont typeface="Arial"/>
              <a:buNone/>
              <a:defRPr sz="1400"/>
            </a:lvl1pPr>
            <a:lvl2pPr indent="0" marL="457200" rtl="0">
              <a:spcBef>
                <a:spcPts val="0"/>
              </a:spcBef>
              <a:buFont typeface="Arial"/>
              <a:buNone/>
              <a:defRPr sz="1200"/>
            </a:lvl2pPr>
            <a:lvl3pPr indent="0" marL="914400" rtl="0">
              <a:spcBef>
                <a:spcPts val="0"/>
              </a:spcBef>
              <a:buFont typeface="Arial"/>
              <a:buNone/>
              <a:defRPr sz="1000"/>
            </a:lvl3pPr>
            <a:lvl4pPr indent="0" marL="1371600" rtl="0">
              <a:spcBef>
                <a:spcPts val="0"/>
              </a:spcBef>
              <a:buFont typeface="Arial"/>
              <a:buNone/>
              <a:defRPr sz="900"/>
            </a:lvl4pPr>
            <a:lvl5pPr indent="0" marL="1828800" rtl="0">
              <a:spcBef>
                <a:spcPts val="0"/>
              </a:spcBef>
              <a:buFont typeface="Arial"/>
              <a:buNone/>
              <a:defRPr sz="900"/>
            </a:lvl5pPr>
            <a:lvl6pPr indent="0" marL="2286000" rtl="0">
              <a:spcBef>
                <a:spcPts val="0"/>
              </a:spcBef>
              <a:buFont typeface="Arial"/>
              <a:buNone/>
              <a:defRPr sz="900"/>
            </a:lvl6pPr>
            <a:lvl7pPr indent="0" marL="2743200" rtl="0">
              <a:spcBef>
                <a:spcPts val="0"/>
              </a:spcBef>
              <a:buFont typeface="Arial"/>
              <a:buNone/>
              <a:defRPr sz="900"/>
            </a:lvl7pPr>
            <a:lvl8pPr indent="0" marL="3200400" rtl="0">
              <a:spcBef>
                <a:spcPts val="0"/>
              </a:spcBef>
              <a:buFont typeface="Arial"/>
              <a:buNone/>
              <a:defRPr sz="900"/>
            </a:lvl8pPr>
            <a:lvl9pPr indent="0" marL="3657600" rtl="0">
              <a:spcBef>
                <a:spcPts val="0"/>
              </a:spcBef>
              <a:buFont typeface="Arial"/>
              <a:buNone/>
              <a:defRPr sz="900"/>
            </a:lvl9pPr>
          </a:lstStyle>
          <a:p/>
        </p:txBody>
      </p:sp>
      <p:sp>
        <p:nvSpPr>
          <p:cNvPr id="71" name="Shape 71"/>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72" name="Shape 72"/>
          <p:cNvSpPr txBox="1"/>
          <p:nvPr>
            <p:ph idx="12" type="sldNum"/>
          </p:nvPr>
        </p:nvSpPr>
        <p:spPr>
          <a:xfrm>
            <a:off x="-25400" y="6245225"/>
            <a:ext cx="3810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73" name="Shape 73"/>
        <p:cNvGrpSpPr/>
        <p:nvPr/>
      </p:nvGrpSpPr>
      <p:grpSpPr>
        <a:xfrm>
          <a:off x="0" y="0"/>
          <a:ext cx="0" cy="0"/>
          <a:chOff x="0" y="0"/>
          <a:chExt cx="0" cy="0"/>
        </a:xfrm>
      </p:grpSpPr>
      <p:sp>
        <p:nvSpPr>
          <p:cNvPr id="74" name="Shape 74"/>
          <p:cNvSpPr txBox="1"/>
          <p:nvPr>
            <p:ph type="title"/>
          </p:nvPr>
        </p:nvSpPr>
        <p:spPr>
          <a:xfrm>
            <a:off x="455612" y="331787"/>
            <a:ext cx="73818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75" name="Shape 75"/>
          <p:cNvSpPr txBox="1"/>
          <p:nvPr>
            <p:ph idx="1" type="body"/>
          </p:nvPr>
        </p:nvSpPr>
        <p:spPr>
          <a:xfrm rot="5400000">
            <a:off x="2564607" y="-243681"/>
            <a:ext cx="4525961" cy="8229600"/>
          </a:xfrm>
          <a:prstGeom prst="rect">
            <a:avLst/>
          </a:prstGeom>
          <a:noFill/>
          <a:ln>
            <a:noFill/>
          </a:ln>
        </p:spPr>
        <p:txBody>
          <a:bodyPr anchorCtr="0" anchor="t" bIns="91425" lIns="91425" rIns="91425" tIns="91425"/>
          <a:lstStyle>
            <a:lvl1pPr indent="-107950" marL="231775" rtl="0" algn="l">
              <a:spcBef>
                <a:spcPts val="520"/>
              </a:spcBef>
              <a:spcAft>
                <a:spcPts val="0"/>
              </a:spcAft>
              <a:buClr>
                <a:srgbClr val="AF242B"/>
              </a:buClr>
              <a:buFont typeface="Noto Sans Symbols"/>
              <a:buChar char="•"/>
              <a:defRPr sz="2600">
                <a:solidFill>
                  <a:schemeClr val="dk1"/>
                </a:solidFill>
                <a:latin typeface="Arial"/>
                <a:ea typeface="Arial"/>
                <a:cs typeface="Arial"/>
                <a:sym typeface="Arial"/>
              </a:defRPr>
            </a:lvl1pPr>
            <a:lvl2pPr indent="-111125" marL="568325"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2pPr>
            <a:lvl3pPr indent="-127000" marL="914400"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3pPr>
            <a:lvl4pPr indent="-136525" marL="1260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4pPr>
            <a:lvl5pPr indent="-73025" marL="15398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5pPr>
            <a:lvl6pPr indent="-73025" marL="19970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6pPr>
            <a:lvl7pPr indent="-73025" marL="24542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7pPr>
            <a:lvl8pPr indent="-73025" marL="2911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8pPr>
            <a:lvl9pPr indent="-73025" marL="33686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9pPr>
          </a:lstStyle>
          <a:p/>
        </p:txBody>
      </p:sp>
      <p:sp>
        <p:nvSpPr>
          <p:cNvPr id="76" name="Shape 76"/>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77" name="Shape 77"/>
          <p:cNvSpPr txBox="1"/>
          <p:nvPr>
            <p:ph idx="12" type="sldNum"/>
          </p:nvPr>
        </p:nvSpPr>
        <p:spPr>
          <a:xfrm>
            <a:off x="-25400" y="6245225"/>
            <a:ext cx="3810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78" name="Shape 78"/>
        <p:cNvGrpSpPr/>
        <p:nvPr/>
      </p:nvGrpSpPr>
      <p:grpSpPr>
        <a:xfrm>
          <a:off x="0" y="0"/>
          <a:ext cx="0" cy="0"/>
          <a:chOff x="0" y="0"/>
          <a:chExt cx="0" cy="0"/>
        </a:xfrm>
      </p:grpSpPr>
      <p:sp>
        <p:nvSpPr>
          <p:cNvPr id="79" name="Shape 79"/>
          <p:cNvSpPr txBox="1"/>
          <p:nvPr>
            <p:ph type="title"/>
          </p:nvPr>
        </p:nvSpPr>
        <p:spPr>
          <a:xfrm rot="5400000">
            <a:off x="4980782" y="2172493"/>
            <a:ext cx="5802311" cy="2120899"/>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80" name="Shape 80"/>
          <p:cNvSpPr txBox="1"/>
          <p:nvPr>
            <p:ph idx="1" type="body"/>
          </p:nvPr>
        </p:nvSpPr>
        <p:spPr>
          <a:xfrm rot="5400000">
            <a:off x="661194" y="126206"/>
            <a:ext cx="5802311" cy="6213475"/>
          </a:xfrm>
          <a:prstGeom prst="rect">
            <a:avLst/>
          </a:prstGeom>
          <a:noFill/>
          <a:ln>
            <a:noFill/>
          </a:ln>
        </p:spPr>
        <p:txBody>
          <a:bodyPr anchorCtr="0" anchor="t" bIns="91425" lIns="91425" rIns="91425" tIns="91425"/>
          <a:lstStyle>
            <a:lvl1pPr indent="-107950" marL="231775" rtl="0" algn="l">
              <a:spcBef>
                <a:spcPts val="520"/>
              </a:spcBef>
              <a:spcAft>
                <a:spcPts val="0"/>
              </a:spcAft>
              <a:buClr>
                <a:srgbClr val="AF242B"/>
              </a:buClr>
              <a:buFont typeface="Noto Sans Symbols"/>
              <a:buChar char="•"/>
              <a:defRPr sz="2600">
                <a:solidFill>
                  <a:schemeClr val="dk1"/>
                </a:solidFill>
                <a:latin typeface="Arial"/>
                <a:ea typeface="Arial"/>
                <a:cs typeface="Arial"/>
                <a:sym typeface="Arial"/>
              </a:defRPr>
            </a:lvl1pPr>
            <a:lvl2pPr indent="-111125" marL="568325"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2pPr>
            <a:lvl3pPr indent="-127000" marL="914400"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3pPr>
            <a:lvl4pPr indent="-136525" marL="1260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4pPr>
            <a:lvl5pPr indent="-73025" marL="15398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5pPr>
            <a:lvl6pPr indent="-73025" marL="19970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6pPr>
            <a:lvl7pPr indent="-73025" marL="24542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7pPr>
            <a:lvl8pPr indent="-73025" marL="2911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8pPr>
            <a:lvl9pPr indent="-73025" marL="33686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9pPr>
          </a:lstStyle>
          <a:p/>
        </p:txBody>
      </p:sp>
      <p:sp>
        <p:nvSpPr>
          <p:cNvPr id="81" name="Shape 81"/>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82" name="Shape 82"/>
          <p:cNvSpPr txBox="1"/>
          <p:nvPr>
            <p:ph idx="12" type="sldNum"/>
          </p:nvPr>
        </p:nvSpPr>
        <p:spPr>
          <a:xfrm>
            <a:off x="-25400" y="6245225"/>
            <a:ext cx="3810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p:spTree>
      <p:nvGrpSpPr>
        <p:cNvPr id="83" name="Shape 83"/>
        <p:cNvGrpSpPr/>
        <p:nvPr/>
      </p:nvGrpSpPr>
      <p:grpSpPr>
        <a:xfrm>
          <a:off x="0" y="0"/>
          <a:ext cx="0" cy="0"/>
          <a:chOff x="0" y="0"/>
          <a:chExt cx="0" cy="0"/>
        </a:xfrm>
      </p:grpSpPr>
      <p:sp>
        <p:nvSpPr>
          <p:cNvPr id="84" name="Shape 84"/>
          <p:cNvSpPr txBox="1"/>
          <p:nvPr>
            <p:ph type="title"/>
          </p:nvPr>
        </p:nvSpPr>
        <p:spPr>
          <a:xfrm>
            <a:off x="455612" y="331787"/>
            <a:ext cx="73818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85" name="Shape 85"/>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25400" y="6245225"/>
            <a:ext cx="3810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Custom Layout">
    <p:spTree>
      <p:nvGrpSpPr>
        <p:cNvPr id="87" name="Shape 87"/>
        <p:cNvGrpSpPr/>
        <p:nvPr/>
      </p:nvGrpSpPr>
      <p:grpSpPr>
        <a:xfrm>
          <a:off x="0" y="0"/>
          <a:ext cx="0" cy="0"/>
          <a:chOff x="0" y="0"/>
          <a:chExt cx="0" cy="0"/>
        </a:xfrm>
      </p:grpSpPr>
      <p:sp>
        <p:nvSpPr>
          <p:cNvPr id="88" name="Shape 88"/>
          <p:cNvSpPr txBox="1"/>
          <p:nvPr>
            <p:ph type="title"/>
          </p:nvPr>
        </p:nvSpPr>
        <p:spPr>
          <a:xfrm>
            <a:off x="455612" y="331787"/>
            <a:ext cx="73818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89" name="Shape 89"/>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90" name="Shape 90"/>
          <p:cNvSpPr txBox="1"/>
          <p:nvPr>
            <p:ph idx="12" type="sldNum"/>
          </p:nvPr>
        </p:nvSpPr>
        <p:spPr>
          <a:xfrm>
            <a:off x="-25400" y="6245225"/>
            <a:ext cx="3810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4926" name="Shape 4926"/>
        <p:cNvGrpSpPr/>
        <p:nvPr/>
      </p:nvGrpSpPr>
      <p:grpSpPr>
        <a:xfrm>
          <a:off x="0" y="0"/>
          <a:ext cx="0" cy="0"/>
          <a:chOff x="0" y="0"/>
          <a:chExt cx="0" cy="0"/>
        </a:xfrm>
      </p:grpSpPr>
      <p:pic>
        <p:nvPicPr>
          <p:cNvPr id="4927" name="Shape 4927"/>
          <p:cNvPicPr preferRelativeResize="0"/>
          <p:nvPr/>
        </p:nvPicPr>
        <p:blipFill rotWithShape="1">
          <a:blip r:embed="rId2">
            <a:alphaModFix/>
          </a:blip>
          <a:srcRect b="0" l="0" r="0" t="0"/>
          <a:stretch/>
        </p:blipFill>
        <p:spPr>
          <a:xfrm>
            <a:off x="7743825" y="5838825"/>
            <a:ext cx="1109663" cy="766763"/>
          </a:xfrm>
          <a:prstGeom prst="rect">
            <a:avLst/>
          </a:prstGeom>
          <a:noFill/>
          <a:ln>
            <a:noFill/>
          </a:ln>
        </p:spPr>
      </p:pic>
      <p:pic>
        <p:nvPicPr>
          <p:cNvPr id="4928" name="Shape 4928"/>
          <p:cNvPicPr preferRelativeResize="0"/>
          <p:nvPr/>
        </p:nvPicPr>
        <p:blipFill rotWithShape="1">
          <a:blip r:embed="rId3">
            <a:alphaModFix/>
          </a:blip>
          <a:srcRect b="-22" l="0" r="77934" t="0"/>
          <a:stretch/>
        </p:blipFill>
        <p:spPr>
          <a:xfrm>
            <a:off x="0" y="-1588"/>
            <a:ext cx="2017713" cy="6859587"/>
          </a:xfrm>
          <a:prstGeom prst="rect">
            <a:avLst/>
          </a:prstGeom>
          <a:noFill/>
          <a:ln>
            <a:noFill/>
          </a:ln>
        </p:spPr>
      </p:pic>
      <p:pic>
        <p:nvPicPr>
          <p:cNvPr id="4929" name="Shape 4929"/>
          <p:cNvPicPr preferRelativeResize="0"/>
          <p:nvPr/>
        </p:nvPicPr>
        <p:blipFill rotWithShape="1">
          <a:blip r:embed="rId4">
            <a:alphaModFix/>
          </a:blip>
          <a:srcRect b="0" l="0" r="0" t="0"/>
          <a:stretch/>
        </p:blipFill>
        <p:spPr>
          <a:xfrm>
            <a:off x="6032500" y="3178175"/>
            <a:ext cx="3111500" cy="2046288"/>
          </a:xfrm>
          <a:prstGeom prst="rect">
            <a:avLst/>
          </a:prstGeom>
          <a:noFill/>
          <a:ln>
            <a:noFill/>
          </a:ln>
        </p:spPr>
      </p:pic>
      <p:pic>
        <p:nvPicPr>
          <p:cNvPr id="4930" name="Shape 4930"/>
          <p:cNvPicPr preferRelativeResize="0"/>
          <p:nvPr/>
        </p:nvPicPr>
        <p:blipFill rotWithShape="1">
          <a:blip r:embed="rId3">
            <a:alphaModFix/>
          </a:blip>
          <a:srcRect b="23795" l="21790" r="0" t="75464"/>
          <a:stretch/>
        </p:blipFill>
        <p:spPr>
          <a:xfrm>
            <a:off x="1992313" y="5173662"/>
            <a:ext cx="7151686" cy="50799"/>
          </a:xfrm>
          <a:prstGeom prst="rect">
            <a:avLst/>
          </a:prstGeom>
          <a:noFill/>
          <a:ln>
            <a:noFill/>
          </a:ln>
        </p:spPr>
      </p:pic>
      <p:pic>
        <p:nvPicPr>
          <p:cNvPr id="4931" name="Shape 4931"/>
          <p:cNvPicPr preferRelativeResize="0"/>
          <p:nvPr/>
        </p:nvPicPr>
        <p:blipFill rotWithShape="1">
          <a:blip r:embed="rId5">
            <a:alphaModFix/>
          </a:blip>
          <a:srcRect b="0" l="0" r="0" t="0"/>
          <a:stretch/>
        </p:blipFill>
        <p:spPr>
          <a:xfrm>
            <a:off x="2001838" y="3236913"/>
            <a:ext cx="4040187" cy="1939925"/>
          </a:xfrm>
          <a:prstGeom prst="rect">
            <a:avLst/>
          </a:prstGeom>
          <a:noFill/>
          <a:ln>
            <a:noFill/>
          </a:ln>
        </p:spPr>
      </p:pic>
      <p:pic>
        <p:nvPicPr>
          <p:cNvPr id="4932" name="Shape 4932"/>
          <p:cNvPicPr preferRelativeResize="0"/>
          <p:nvPr/>
        </p:nvPicPr>
        <p:blipFill rotWithShape="1">
          <a:blip r:embed="rId3">
            <a:alphaModFix/>
          </a:blip>
          <a:srcRect b="52986" l="21893" r="0" t="46342"/>
          <a:stretch/>
        </p:blipFill>
        <p:spPr>
          <a:xfrm>
            <a:off x="2001838" y="3176588"/>
            <a:ext cx="7142161" cy="46036"/>
          </a:xfrm>
          <a:prstGeom prst="rect">
            <a:avLst/>
          </a:prstGeom>
          <a:noFill/>
          <a:ln>
            <a:noFill/>
          </a:ln>
        </p:spPr>
      </p:pic>
      <p:sp>
        <p:nvSpPr>
          <p:cNvPr id="4933" name="Shape 4933"/>
          <p:cNvSpPr txBox="1"/>
          <p:nvPr>
            <p:ph type="ctrTitle"/>
          </p:nvPr>
        </p:nvSpPr>
        <p:spPr>
          <a:xfrm>
            <a:off x="2133600" y="1600200"/>
            <a:ext cx="7015163" cy="1295400"/>
          </a:xfrm>
          <a:prstGeom prst="rect">
            <a:avLst/>
          </a:prstGeom>
          <a:noFill/>
          <a:ln>
            <a:noFill/>
          </a:ln>
        </p:spPr>
        <p:txBody>
          <a:bodyPr anchorCtr="0" anchor="ctr" bIns="91425" lIns="91425" rIns="91425" tIns="91425"/>
          <a:lstStyle>
            <a:lvl1pPr indent="0" marL="0" marR="0" rtl="0" algn="l">
              <a:spcBef>
                <a:spcPts val="0"/>
              </a:spcBef>
              <a:spcAft>
                <a:spcPts val="0"/>
              </a:spcAft>
              <a:defRPr b="1" baseline="0" i="0" sz="3200" u="none" cap="none" strike="noStrike">
                <a:solidFill>
                  <a:schemeClr val="dk1"/>
                </a:solidFill>
                <a:latin typeface="Arial"/>
                <a:ea typeface="Arial"/>
                <a:cs typeface="Arial"/>
                <a:sym typeface="Arial"/>
              </a:defRPr>
            </a:lvl1pPr>
            <a:lvl2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2pPr>
            <a:lvl3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3pPr>
            <a:lvl4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4pPr>
            <a:lvl5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5pPr>
            <a:lvl6pPr indent="0" marL="457200" marR="0" rtl="0" algn="l">
              <a:spcBef>
                <a:spcPts val="0"/>
              </a:spcBef>
              <a:spcAft>
                <a:spcPts val="0"/>
              </a:spcAft>
              <a:defRPr b="1" baseline="0" i="0" sz="2600" u="none" cap="none" strike="noStrike">
                <a:solidFill>
                  <a:schemeClr val="lt1"/>
                </a:solidFill>
                <a:latin typeface="Arial"/>
                <a:ea typeface="Arial"/>
                <a:cs typeface="Arial"/>
                <a:sym typeface="Arial"/>
              </a:defRPr>
            </a:lvl6pPr>
            <a:lvl7pPr indent="0" marL="914400" marR="0" rtl="0" algn="l">
              <a:spcBef>
                <a:spcPts val="0"/>
              </a:spcBef>
              <a:spcAft>
                <a:spcPts val="0"/>
              </a:spcAft>
              <a:defRPr b="1" baseline="0" i="0" sz="2600" u="none" cap="none" strike="noStrike">
                <a:solidFill>
                  <a:schemeClr val="lt1"/>
                </a:solidFill>
                <a:latin typeface="Arial"/>
                <a:ea typeface="Arial"/>
                <a:cs typeface="Arial"/>
                <a:sym typeface="Arial"/>
              </a:defRPr>
            </a:lvl7pPr>
            <a:lvl8pPr indent="0" marL="1371600" marR="0" rtl="0" algn="l">
              <a:spcBef>
                <a:spcPts val="0"/>
              </a:spcBef>
              <a:spcAft>
                <a:spcPts val="0"/>
              </a:spcAft>
              <a:defRPr b="1" baseline="0" i="0" sz="2600" u="none" cap="none" strike="noStrike">
                <a:solidFill>
                  <a:schemeClr val="lt1"/>
                </a:solidFill>
                <a:latin typeface="Arial"/>
                <a:ea typeface="Arial"/>
                <a:cs typeface="Arial"/>
                <a:sym typeface="Arial"/>
              </a:defRPr>
            </a:lvl8pPr>
            <a:lvl9pPr indent="0" marL="1828800" marR="0" rtl="0" algn="l">
              <a:spcBef>
                <a:spcPts val="0"/>
              </a:spcBef>
              <a:spcAft>
                <a:spcPts val="0"/>
              </a:spcAft>
              <a:defRPr b="1" baseline="0" i="0" sz="2600" u="none" cap="none" strike="noStrike">
                <a:solidFill>
                  <a:schemeClr val="lt1"/>
                </a:solidFill>
                <a:latin typeface="Arial"/>
                <a:ea typeface="Arial"/>
                <a:cs typeface="Arial"/>
                <a:sym typeface="Arial"/>
              </a:defRPr>
            </a:lvl9pPr>
          </a:lstStyle>
          <a:p/>
        </p:txBody>
      </p:sp>
      <p:sp>
        <p:nvSpPr>
          <p:cNvPr id="4934" name="Shape 4934"/>
          <p:cNvSpPr txBox="1"/>
          <p:nvPr>
            <p:ph idx="1" type="subTitle"/>
          </p:nvPr>
        </p:nvSpPr>
        <p:spPr>
          <a:xfrm>
            <a:off x="2159000" y="2819400"/>
            <a:ext cx="6934199" cy="838199"/>
          </a:xfrm>
          <a:prstGeom prst="rect">
            <a:avLst/>
          </a:prstGeom>
          <a:noFill/>
          <a:ln>
            <a:noFill/>
          </a:ln>
        </p:spPr>
        <p:txBody>
          <a:bodyPr anchorCtr="0" anchor="t" bIns="91425" lIns="91425" rIns="91425" tIns="91425"/>
          <a:lstStyle>
            <a:lvl1pPr indent="0" marL="0" marR="0" rtl="0" algn="l">
              <a:spcBef>
                <a:spcPts val="400"/>
              </a:spcBef>
              <a:spcAft>
                <a:spcPts val="0"/>
              </a:spcAft>
              <a:buClr>
                <a:srgbClr val="AF242B"/>
              </a:buClr>
              <a:buFont typeface="Noto Sans Symbols"/>
              <a:buNone/>
              <a:defRPr b="0" baseline="0" i="0" sz="2000" u="none" cap="none" strike="noStrike">
                <a:solidFill>
                  <a:schemeClr val="dk1"/>
                </a:solidFill>
                <a:latin typeface="Arial"/>
                <a:ea typeface="Arial"/>
                <a:cs typeface="Arial"/>
                <a:sym typeface="Arial"/>
              </a:defRPr>
            </a:lvl1pPr>
            <a:lvl2pPr indent="-111125" marL="568325" marR="0" rtl="0" algn="l">
              <a:spcBef>
                <a:spcPts val="480"/>
              </a:spcBef>
              <a:spcAft>
                <a:spcPts val="0"/>
              </a:spcAft>
              <a:buClr>
                <a:srgbClr val="AF242B"/>
              </a:buClr>
              <a:buFont typeface="Noto Sans Symbols"/>
              <a:buChar char="•"/>
              <a:defRPr b="0" baseline="0" i="0" sz="2400" u="none" cap="none" strike="noStrike">
                <a:solidFill>
                  <a:schemeClr val="dk1"/>
                </a:solidFill>
                <a:latin typeface="Arial"/>
                <a:ea typeface="Arial"/>
                <a:cs typeface="Arial"/>
                <a:sym typeface="Arial"/>
              </a:defRPr>
            </a:lvl2pPr>
            <a:lvl3pPr indent="-127000" marL="914400" marR="0" rtl="0" algn="l">
              <a:spcBef>
                <a:spcPts val="480"/>
              </a:spcBef>
              <a:spcAft>
                <a:spcPts val="0"/>
              </a:spcAft>
              <a:buClr>
                <a:srgbClr val="AF242B"/>
              </a:buClr>
              <a:buFont typeface="Noto Sans Symbols"/>
              <a:buChar char="•"/>
              <a:defRPr b="0" baseline="0" i="0" sz="2400" u="none" cap="none" strike="noStrike">
                <a:solidFill>
                  <a:schemeClr val="dk1"/>
                </a:solidFill>
                <a:latin typeface="Arial"/>
                <a:ea typeface="Arial"/>
                <a:cs typeface="Arial"/>
                <a:sym typeface="Arial"/>
              </a:defRPr>
            </a:lvl3pPr>
            <a:lvl4pPr indent="-136525" marL="12604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4pPr>
            <a:lvl5pPr indent="-73025" marL="15398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5pPr>
            <a:lvl6pPr indent="-73025" marL="19970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6pPr>
            <a:lvl7pPr indent="-73025" marL="24542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7pPr>
            <a:lvl8pPr indent="-73025" marL="29114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8pPr>
            <a:lvl9pPr indent="-73025" marL="33686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9pPr>
          </a:lstStyle>
          <a:p/>
        </p:txBody>
      </p:sp>
      <p:sp>
        <p:nvSpPr>
          <p:cNvPr id="4935" name="Shape 4935"/>
          <p:cNvSpPr txBox="1"/>
          <p:nvPr>
            <p:ph idx="11" type="ftr"/>
          </p:nvPr>
        </p:nvSpPr>
        <p:spPr>
          <a:xfrm>
            <a:off x="2133600" y="6553200"/>
            <a:ext cx="4343400" cy="304799"/>
          </a:xfrm>
          <a:prstGeom prst="rect">
            <a:avLst/>
          </a:prstGeom>
          <a:noFill/>
          <a:ln>
            <a:noFill/>
          </a:ln>
        </p:spPr>
        <p:txBody>
          <a:bodyPr anchorCtr="0" anchor="b"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4936" name="Shape 4936"/>
        <p:cNvGrpSpPr/>
        <p:nvPr/>
      </p:nvGrpSpPr>
      <p:grpSpPr>
        <a:xfrm>
          <a:off x="0" y="0"/>
          <a:ext cx="0" cy="0"/>
          <a:chOff x="0" y="0"/>
          <a:chExt cx="0" cy="0"/>
        </a:xfrm>
      </p:grpSpPr>
      <p:sp>
        <p:nvSpPr>
          <p:cNvPr id="4937" name="Shape 4937"/>
          <p:cNvSpPr txBox="1"/>
          <p:nvPr>
            <p:ph type="title"/>
          </p:nvPr>
        </p:nvSpPr>
        <p:spPr>
          <a:xfrm>
            <a:off x="455612" y="331787"/>
            <a:ext cx="73818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4938" name="Shape 4938"/>
          <p:cNvSpPr txBox="1"/>
          <p:nvPr>
            <p:ph idx="1" type="body"/>
          </p:nvPr>
        </p:nvSpPr>
        <p:spPr>
          <a:xfrm>
            <a:off x="712787" y="1608137"/>
            <a:ext cx="8229600" cy="4525961"/>
          </a:xfrm>
          <a:prstGeom prst="rect">
            <a:avLst/>
          </a:prstGeom>
          <a:noFill/>
          <a:ln>
            <a:noFill/>
          </a:ln>
        </p:spPr>
        <p:txBody>
          <a:bodyPr anchorCtr="0" anchor="t" bIns="91425" lIns="91425" rIns="91425" tIns="91425"/>
          <a:lstStyle>
            <a:lvl1pPr indent="-107950" marL="231775" rtl="0" algn="l">
              <a:spcBef>
                <a:spcPts val="520"/>
              </a:spcBef>
              <a:spcAft>
                <a:spcPts val="0"/>
              </a:spcAft>
              <a:buClr>
                <a:srgbClr val="AF242B"/>
              </a:buClr>
              <a:buFont typeface="Noto Sans Symbols"/>
              <a:buChar char="•"/>
              <a:defRPr sz="2600">
                <a:solidFill>
                  <a:schemeClr val="dk1"/>
                </a:solidFill>
                <a:latin typeface="Arial"/>
                <a:ea typeface="Arial"/>
                <a:cs typeface="Arial"/>
                <a:sym typeface="Arial"/>
              </a:defRPr>
            </a:lvl1pPr>
            <a:lvl2pPr indent="-111125" marL="568325"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2pPr>
            <a:lvl3pPr indent="-127000" marL="914400"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3pPr>
            <a:lvl4pPr indent="-136525" marL="1260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4pPr>
            <a:lvl5pPr indent="-73025" marL="15398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5pPr>
            <a:lvl6pPr indent="-73025" marL="19970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6pPr>
            <a:lvl7pPr indent="-73025" marL="24542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7pPr>
            <a:lvl8pPr indent="-73025" marL="2911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8pPr>
            <a:lvl9pPr indent="-73025" marL="33686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9pPr>
          </a:lstStyle>
          <a:p/>
        </p:txBody>
      </p:sp>
      <p:sp>
        <p:nvSpPr>
          <p:cNvPr id="4939" name="Shape 4939"/>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4940" name="Shape 4940"/>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4941" name="Shape 4941"/>
        <p:cNvGrpSpPr/>
        <p:nvPr/>
      </p:nvGrpSpPr>
      <p:grpSpPr>
        <a:xfrm>
          <a:off x="0" y="0"/>
          <a:ext cx="0" cy="0"/>
          <a:chOff x="0" y="0"/>
          <a:chExt cx="0" cy="0"/>
        </a:xfrm>
      </p:grpSpPr>
      <p:sp>
        <p:nvSpPr>
          <p:cNvPr id="4942" name="Shape 4942"/>
          <p:cNvSpPr txBox="1"/>
          <p:nvPr>
            <p:ph type="title"/>
          </p:nvPr>
        </p:nvSpPr>
        <p:spPr>
          <a:xfrm>
            <a:off x="722312" y="4406900"/>
            <a:ext cx="7772400" cy="1362075"/>
          </a:xfrm>
          <a:prstGeom prst="rect">
            <a:avLst/>
          </a:prstGeom>
          <a:noFill/>
          <a:ln>
            <a:noFill/>
          </a:ln>
        </p:spPr>
        <p:txBody>
          <a:bodyPr anchorCtr="0" anchor="t" bIns="91425" lIns="91425" rIns="91425" tIns="91425"/>
          <a:lstStyle>
            <a:lvl1pPr rtl="0" algn="l">
              <a:spcBef>
                <a:spcPts val="0"/>
              </a:spcBef>
              <a:defRPr b="1" sz="4000" cap="none"/>
            </a:lvl1pPr>
            <a:lvl2pPr rtl="0">
              <a:spcBef>
                <a:spcPts val="0"/>
              </a:spcBef>
              <a:defRPr b="1" sz="2600">
                <a:solidFill>
                  <a:schemeClr val="lt1"/>
                </a:solidFill>
                <a:latin typeface="Arial"/>
                <a:ea typeface="Arial"/>
                <a:cs typeface="Arial"/>
                <a:sym typeface="Arial"/>
              </a:defRPr>
            </a:lvl2pPr>
            <a:lvl3pPr rtl="0">
              <a:spcBef>
                <a:spcPts val="0"/>
              </a:spcBef>
              <a:defRPr b="1" sz="2600">
                <a:solidFill>
                  <a:schemeClr val="lt1"/>
                </a:solidFill>
                <a:latin typeface="Arial"/>
                <a:ea typeface="Arial"/>
                <a:cs typeface="Arial"/>
                <a:sym typeface="Arial"/>
              </a:defRPr>
            </a:lvl3pPr>
            <a:lvl4pPr rtl="0">
              <a:spcBef>
                <a:spcPts val="0"/>
              </a:spcBef>
              <a:defRPr b="1" sz="2600">
                <a:solidFill>
                  <a:schemeClr val="lt1"/>
                </a:solidFill>
                <a:latin typeface="Arial"/>
                <a:ea typeface="Arial"/>
                <a:cs typeface="Arial"/>
                <a:sym typeface="Arial"/>
              </a:defRPr>
            </a:lvl4pPr>
            <a:lvl5pPr rtl="0">
              <a:spcBef>
                <a:spcPts val="0"/>
              </a:spcBef>
              <a:defRPr b="1" sz="2600">
                <a:solidFill>
                  <a:schemeClr val="lt1"/>
                </a:solidFill>
                <a:latin typeface="Arial"/>
                <a:ea typeface="Arial"/>
                <a:cs typeface="Arial"/>
                <a:sym typeface="Arial"/>
              </a:defRPr>
            </a:lvl5pPr>
            <a:lvl6pPr rtl="0">
              <a:spcBef>
                <a:spcPts val="0"/>
              </a:spcBef>
              <a:defRPr b="1" sz="2600">
                <a:solidFill>
                  <a:schemeClr val="lt1"/>
                </a:solidFill>
                <a:latin typeface="Arial"/>
                <a:ea typeface="Arial"/>
                <a:cs typeface="Arial"/>
                <a:sym typeface="Arial"/>
              </a:defRPr>
            </a:lvl6pPr>
            <a:lvl7pPr rtl="0">
              <a:spcBef>
                <a:spcPts val="0"/>
              </a:spcBef>
              <a:defRPr b="1" sz="2600">
                <a:solidFill>
                  <a:schemeClr val="lt1"/>
                </a:solidFill>
                <a:latin typeface="Arial"/>
                <a:ea typeface="Arial"/>
                <a:cs typeface="Arial"/>
                <a:sym typeface="Arial"/>
              </a:defRPr>
            </a:lvl7pPr>
            <a:lvl8pPr rtl="0">
              <a:spcBef>
                <a:spcPts val="0"/>
              </a:spcBef>
              <a:defRPr b="1" sz="2600">
                <a:solidFill>
                  <a:schemeClr val="lt1"/>
                </a:solidFill>
                <a:latin typeface="Arial"/>
                <a:ea typeface="Arial"/>
                <a:cs typeface="Arial"/>
                <a:sym typeface="Arial"/>
              </a:defRPr>
            </a:lvl8pPr>
            <a:lvl9pPr rtl="0">
              <a:spcBef>
                <a:spcPts val="0"/>
              </a:spcBef>
              <a:defRPr b="1" sz="2600">
                <a:solidFill>
                  <a:schemeClr val="lt1"/>
                </a:solidFill>
                <a:latin typeface="Arial"/>
                <a:ea typeface="Arial"/>
                <a:cs typeface="Arial"/>
                <a:sym typeface="Arial"/>
              </a:defRPr>
            </a:lvl9pPr>
          </a:lstStyle>
          <a:p/>
        </p:txBody>
      </p:sp>
      <p:sp>
        <p:nvSpPr>
          <p:cNvPr id="4943" name="Shape 4943"/>
          <p:cNvSpPr txBox="1"/>
          <p:nvPr>
            <p:ph idx="1" type="body"/>
          </p:nvPr>
        </p:nvSpPr>
        <p:spPr>
          <a:xfrm>
            <a:off x="722312" y="2906713"/>
            <a:ext cx="7772400" cy="1500187"/>
          </a:xfrm>
          <a:prstGeom prst="rect">
            <a:avLst/>
          </a:prstGeom>
          <a:noFill/>
          <a:ln>
            <a:noFill/>
          </a:ln>
        </p:spPr>
        <p:txBody>
          <a:bodyPr anchorCtr="0" anchor="b" bIns="91425" lIns="91425" rIns="91425" tIns="91425"/>
          <a:lstStyle>
            <a:lvl1pPr indent="0" marL="0" rtl="0">
              <a:spcBef>
                <a:spcPts val="0"/>
              </a:spcBef>
              <a:buFont typeface="Arial"/>
              <a:buNone/>
              <a:defRPr sz="2000"/>
            </a:lvl1pPr>
            <a:lvl2pPr indent="0" marL="457200" rtl="0">
              <a:spcBef>
                <a:spcPts val="0"/>
              </a:spcBef>
              <a:buFont typeface="Arial"/>
              <a:buNone/>
              <a:defRPr sz="1800"/>
            </a:lvl2pPr>
            <a:lvl3pPr indent="0" marL="914400" rtl="0">
              <a:spcBef>
                <a:spcPts val="0"/>
              </a:spcBef>
              <a:buFont typeface="Arial"/>
              <a:buNone/>
              <a:defRPr sz="1600"/>
            </a:lvl3pPr>
            <a:lvl4pPr indent="0" marL="1371600" rtl="0">
              <a:spcBef>
                <a:spcPts val="0"/>
              </a:spcBef>
              <a:buFont typeface="Arial"/>
              <a:buNone/>
              <a:defRPr sz="1400"/>
            </a:lvl4pPr>
            <a:lvl5pPr indent="0" marL="1828800" rtl="0">
              <a:spcBef>
                <a:spcPts val="0"/>
              </a:spcBef>
              <a:buFont typeface="Arial"/>
              <a:buNone/>
              <a:defRPr sz="1400"/>
            </a:lvl5pPr>
            <a:lvl6pPr indent="0" marL="2286000" rtl="0">
              <a:spcBef>
                <a:spcPts val="0"/>
              </a:spcBef>
              <a:buFont typeface="Arial"/>
              <a:buNone/>
              <a:defRPr sz="1400"/>
            </a:lvl6pPr>
            <a:lvl7pPr indent="0" marL="2743200" rtl="0">
              <a:spcBef>
                <a:spcPts val="0"/>
              </a:spcBef>
              <a:buFont typeface="Arial"/>
              <a:buNone/>
              <a:defRPr sz="1400"/>
            </a:lvl7pPr>
            <a:lvl8pPr indent="0" marL="3200400" rtl="0">
              <a:spcBef>
                <a:spcPts val="0"/>
              </a:spcBef>
              <a:buFont typeface="Arial"/>
              <a:buNone/>
              <a:defRPr sz="1400"/>
            </a:lvl8pPr>
            <a:lvl9pPr indent="0" marL="3657600" rtl="0">
              <a:spcBef>
                <a:spcPts val="0"/>
              </a:spcBef>
              <a:buFont typeface="Arial"/>
              <a:buNone/>
              <a:defRPr sz="1400"/>
            </a:lvl9pPr>
          </a:lstStyle>
          <a:p/>
        </p:txBody>
      </p:sp>
      <p:sp>
        <p:nvSpPr>
          <p:cNvPr id="4944" name="Shape 4944"/>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4945" name="Shape 4945"/>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4946" name="Shape 4946"/>
        <p:cNvGrpSpPr/>
        <p:nvPr/>
      </p:nvGrpSpPr>
      <p:grpSpPr>
        <a:xfrm>
          <a:off x="0" y="0"/>
          <a:ext cx="0" cy="0"/>
          <a:chOff x="0" y="0"/>
          <a:chExt cx="0" cy="0"/>
        </a:xfrm>
      </p:grpSpPr>
      <p:sp>
        <p:nvSpPr>
          <p:cNvPr id="4947" name="Shape 4947"/>
          <p:cNvSpPr txBox="1"/>
          <p:nvPr>
            <p:ph type="title"/>
          </p:nvPr>
        </p:nvSpPr>
        <p:spPr>
          <a:xfrm>
            <a:off x="455612" y="331787"/>
            <a:ext cx="73818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4948" name="Shape 4948"/>
          <p:cNvSpPr txBox="1"/>
          <p:nvPr>
            <p:ph idx="1" type="body"/>
          </p:nvPr>
        </p:nvSpPr>
        <p:spPr>
          <a:xfrm>
            <a:off x="712787" y="1608137"/>
            <a:ext cx="4038599" cy="4525961"/>
          </a:xfrm>
          <a:prstGeom prst="rect">
            <a:avLst/>
          </a:prstGeom>
          <a:noFill/>
          <a:ln>
            <a:noFill/>
          </a:ln>
        </p:spPr>
        <p:txBody>
          <a:bodyPr anchorCtr="0" anchor="t" bIns="91425" lIns="91425" rIns="91425" tIns="91425"/>
          <a:lstStyle>
            <a:lvl1pPr rtl="0">
              <a:spcBef>
                <a:spcPts val="0"/>
              </a:spcBef>
              <a:defRPr sz="2800"/>
            </a:lvl1pPr>
            <a:lvl2pPr rtl="0">
              <a:spcBef>
                <a:spcPts val="0"/>
              </a:spcBef>
              <a:defRPr sz="2400"/>
            </a:lvl2pPr>
            <a:lvl3pPr rtl="0">
              <a:spcBef>
                <a:spcPts val="0"/>
              </a:spcBef>
              <a:defRPr sz="2000"/>
            </a:lvl3pPr>
            <a:lvl4pPr rtl="0">
              <a:spcBef>
                <a:spcPts val="0"/>
              </a:spcBef>
              <a:defRPr sz="1800"/>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p:txBody>
      </p:sp>
      <p:sp>
        <p:nvSpPr>
          <p:cNvPr id="4949" name="Shape 4949"/>
          <p:cNvSpPr txBox="1"/>
          <p:nvPr>
            <p:ph idx="2" type="body"/>
          </p:nvPr>
        </p:nvSpPr>
        <p:spPr>
          <a:xfrm>
            <a:off x="4903787" y="1608137"/>
            <a:ext cx="4038599" cy="4525961"/>
          </a:xfrm>
          <a:prstGeom prst="rect">
            <a:avLst/>
          </a:prstGeom>
          <a:noFill/>
          <a:ln>
            <a:noFill/>
          </a:ln>
        </p:spPr>
        <p:txBody>
          <a:bodyPr anchorCtr="0" anchor="t" bIns="91425" lIns="91425" rIns="91425" tIns="91425"/>
          <a:lstStyle>
            <a:lvl1pPr rtl="0">
              <a:spcBef>
                <a:spcPts val="0"/>
              </a:spcBef>
              <a:defRPr sz="2800"/>
            </a:lvl1pPr>
            <a:lvl2pPr rtl="0">
              <a:spcBef>
                <a:spcPts val="0"/>
              </a:spcBef>
              <a:defRPr sz="2400"/>
            </a:lvl2pPr>
            <a:lvl3pPr rtl="0">
              <a:spcBef>
                <a:spcPts val="0"/>
              </a:spcBef>
              <a:defRPr sz="2000"/>
            </a:lvl3pPr>
            <a:lvl4pPr rtl="0">
              <a:spcBef>
                <a:spcPts val="0"/>
              </a:spcBef>
              <a:defRPr sz="1800"/>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p:txBody>
      </p:sp>
      <p:sp>
        <p:nvSpPr>
          <p:cNvPr id="4950" name="Shape 4950"/>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4951" name="Shape 4951"/>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952" name="Shape 4952"/>
        <p:cNvGrpSpPr/>
        <p:nvPr/>
      </p:nvGrpSpPr>
      <p:grpSpPr>
        <a:xfrm>
          <a:off x="0" y="0"/>
          <a:ext cx="0" cy="0"/>
          <a:chOff x="0" y="0"/>
          <a:chExt cx="0" cy="0"/>
        </a:xfrm>
      </p:grpSpPr>
      <p:sp>
        <p:nvSpPr>
          <p:cNvPr id="4953" name="Shape 4953"/>
          <p:cNvSpPr txBox="1"/>
          <p:nvPr>
            <p:ph type="title"/>
          </p:nvPr>
        </p:nvSpPr>
        <p:spPr>
          <a:xfrm>
            <a:off x="457200" y="274637"/>
            <a:ext cx="8229600" cy="1143000"/>
          </a:xfrm>
          <a:prstGeom prst="rect">
            <a:avLst/>
          </a:prstGeom>
          <a:noFill/>
          <a:ln>
            <a:noFill/>
          </a:ln>
        </p:spPr>
        <p:txBody>
          <a:bodyPr anchorCtr="0" anchor="b" bIns="91425" lIns="91425" rIns="91425" tIns="91425"/>
          <a:lstStyle>
            <a:lvl1pPr rtl="0">
              <a:spcBef>
                <a:spcPts val="0"/>
              </a:spcBef>
              <a:defRPr/>
            </a:lvl1pPr>
            <a:lvl2pPr rtl="0">
              <a:spcBef>
                <a:spcPts val="0"/>
              </a:spcBef>
              <a:defRPr b="1" sz="2600">
                <a:solidFill>
                  <a:schemeClr val="lt1"/>
                </a:solidFill>
                <a:latin typeface="Arial"/>
                <a:ea typeface="Arial"/>
                <a:cs typeface="Arial"/>
                <a:sym typeface="Arial"/>
              </a:defRPr>
            </a:lvl2pPr>
            <a:lvl3pPr rtl="0">
              <a:spcBef>
                <a:spcPts val="0"/>
              </a:spcBef>
              <a:defRPr b="1" sz="2600">
                <a:solidFill>
                  <a:schemeClr val="lt1"/>
                </a:solidFill>
                <a:latin typeface="Arial"/>
                <a:ea typeface="Arial"/>
                <a:cs typeface="Arial"/>
                <a:sym typeface="Arial"/>
              </a:defRPr>
            </a:lvl3pPr>
            <a:lvl4pPr rtl="0">
              <a:spcBef>
                <a:spcPts val="0"/>
              </a:spcBef>
              <a:defRPr b="1" sz="2600">
                <a:solidFill>
                  <a:schemeClr val="lt1"/>
                </a:solidFill>
                <a:latin typeface="Arial"/>
                <a:ea typeface="Arial"/>
                <a:cs typeface="Arial"/>
                <a:sym typeface="Arial"/>
              </a:defRPr>
            </a:lvl4pPr>
            <a:lvl5pPr rtl="0">
              <a:spcBef>
                <a:spcPts val="0"/>
              </a:spcBef>
              <a:defRPr b="1" sz="2600">
                <a:solidFill>
                  <a:schemeClr val="lt1"/>
                </a:solidFill>
                <a:latin typeface="Arial"/>
                <a:ea typeface="Arial"/>
                <a:cs typeface="Arial"/>
                <a:sym typeface="Arial"/>
              </a:defRPr>
            </a:lvl5pPr>
            <a:lvl6pPr rtl="0">
              <a:spcBef>
                <a:spcPts val="0"/>
              </a:spcBef>
              <a:defRPr b="1" sz="2600">
                <a:solidFill>
                  <a:schemeClr val="lt1"/>
                </a:solidFill>
                <a:latin typeface="Arial"/>
                <a:ea typeface="Arial"/>
                <a:cs typeface="Arial"/>
                <a:sym typeface="Arial"/>
              </a:defRPr>
            </a:lvl6pPr>
            <a:lvl7pPr rtl="0">
              <a:spcBef>
                <a:spcPts val="0"/>
              </a:spcBef>
              <a:defRPr b="1" sz="2600">
                <a:solidFill>
                  <a:schemeClr val="lt1"/>
                </a:solidFill>
                <a:latin typeface="Arial"/>
                <a:ea typeface="Arial"/>
                <a:cs typeface="Arial"/>
                <a:sym typeface="Arial"/>
              </a:defRPr>
            </a:lvl7pPr>
            <a:lvl8pPr rtl="0">
              <a:spcBef>
                <a:spcPts val="0"/>
              </a:spcBef>
              <a:defRPr b="1" sz="2600">
                <a:solidFill>
                  <a:schemeClr val="lt1"/>
                </a:solidFill>
                <a:latin typeface="Arial"/>
                <a:ea typeface="Arial"/>
                <a:cs typeface="Arial"/>
                <a:sym typeface="Arial"/>
              </a:defRPr>
            </a:lvl8pPr>
            <a:lvl9pPr rtl="0">
              <a:spcBef>
                <a:spcPts val="0"/>
              </a:spcBef>
              <a:defRPr b="1" sz="2600">
                <a:solidFill>
                  <a:schemeClr val="lt1"/>
                </a:solidFill>
                <a:latin typeface="Arial"/>
                <a:ea typeface="Arial"/>
                <a:cs typeface="Arial"/>
                <a:sym typeface="Arial"/>
              </a:defRPr>
            </a:lvl9pPr>
          </a:lstStyle>
          <a:p/>
        </p:txBody>
      </p:sp>
      <p:sp>
        <p:nvSpPr>
          <p:cNvPr id="4954" name="Shape 4954"/>
          <p:cNvSpPr txBox="1"/>
          <p:nvPr>
            <p:ph idx="1" type="body"/>
          </p:nvPr>
        </p:nvSpPr>
        <p:spPr>
          <a:xfrm>
            <a:off x="457200" y="1535112"/>
            <a:ext cx="4040187" cy="639762"/>
          </a:xfrm>
          <a:prstGeom prst="rect">
            <a:avLst/>
          </a:prstGeom>
          <a:noFill/>
          <a:ln>
            <a:noFill/>
          </a:ln>
        </p:spPr>
        <p:txBody>
          <a:bodyPr anchorCtr="0" anchor="b" bIns="91425" lIns="91425" rIns="91425" tIns="91425"/>
          <a:lstStyle>
            <a:lvl1pPr indent="0" marL="0" rtl="0">
              <a:spcBef>
                <a:spcPts val="0"/>
              </a:spcBef>
              <a:buFont typeface="Arial"/>
              <a:buNone/>
              <a:defRPr b="1" sz="2400"/>
            </a:lvl1pPr>
            <a:lvl2pPr indent="0" marL="457200" rtl="0">
              <a:spcBef>
                <a:spcPts val="0"/>
              </a:spcBef>
              <a:buFont typeface="Arial"/>
              <a:buNone/>
              <a:defRPr b="1" sz="2000"/>
            </a:lvl2pPr>
            <a:lvl3pPr indent="0" marL="914400" rtl="0">
              <a:spcBef>
                <a:spcPts val="0"/>
              </a:spcBef>
              <a:buFont typeface="Arial"/>
              <a:buNone/>
              <a:defRPr b="1" sz="1800"/>
            </a:lvl3pPr>
            <a:lvl4pPr indent="0" marL="1371600" rtl="0">
              <a:spcBef>
                <a:spcPts val="0"/>
              </a:spcBef>
              <a:buFont typeface="Arial"/>
              <a:buNone/>
              <a:defRPr b="1" sz="1600"/>
            </a:lvl4pPr>
            <a:lvl5pPr indent="0" marL="1828800" rtl="0">
              <a:spcBef>
                <a:spcPts val="0"/>
              </a:spcBef>
              <a:buFont typeface="Arial"/>
              <a:buNone/>
              <a:defRPr b="1" sz="1600"/>
            </a:lvl5pPr>
            <a:lvl6pPr indent="0" marL="2286000" rtl="0">
              <a:spcBef>
                <a:spcPts val="0"/>
              </a:spcBef>
              <a:buFont typeface="Arial"/>
              <a:buNone/>
              <a:defRPr b="1" sz="1600"/>
            </a:lvl6pPr>
            <a:lvl7pPr indent="0" marL="2743200" rtl="0">
              <a:spcBef>
                <a:spcPts val="0"/>
              </a:spcBef>
              <a:buFont typeface="Arial"/>
              <a:buNone/>
              <a:defRPr b="1" sz="1600"/>
            </a:lvl7pPr>
            <a:lvl8pPr indent="0" marL="3200400" rtl="0">
              <a:spcBef>
                <a:spcPts val="0"/>
              </a:spcBef>
              <a:buFont typeface="Arial"/>
              <a:buNone/>
              <a:defRPr b="1" sz="1600"/>
            </a:lvl8pPr>
            <a:lvl9pPr indent="0" marL="3657600" rtl="0">
              <a:spcBef>
                <a:spcPts val="0"/>
              </a:spcBef>
              <a:buFont typeface="Arial"/>
              <a:buNone/>
              <a:defRPr b="1" sz="1600"/>
            </a:lvl9pPr>
          </a:lstStyle>
          <a:p/>
        </p:txBody>
      </p:sp>
      <p:sp>
        <p:nvSpPr>
          <p:cNvPr id="4955" name="Shape 4955"/>
          <p:cNvSpPr txBox="1"/>
          <p:nvPr>
            <p:ph idx="2" type="body"/>
          </p:nvPr>
        </p:nvSpPr>
        <p:spPr>
          <a:xfrm>
            <a:off x="457200" y="2174875"/>
            <a:ext cx="4040187" cy="3951287"/>
          </a:xfrm>
          <a:prstGeom prst="rect">
            <a:avLst/>
          </a:prstGeom>
          <a:noFill/>
          <a:ln>
            <a:noFill/>
          </a:ln>
        </p:spPr>
        <p:txBody>
          <a:bodyPr anchorCtr="0" anchor="t" bIns="91425" lIns="91425" rIns="91425" tIns="91425"/>
          <a:lstStyle>
            <a:lvl1pPr rtl="0">
              <a:spcBef>
                <a:spcPts val="0"/>
              </a:spcBef>
              <a:defRPr sz="2400"/>
            </a:lvl1pPr>
            <a:lvl2pPr rtl="0">
              <a:spcBef>
                <a:spcPts val="0"/>
              </a:spcBef>
              <a:defRPr sz="2000"/>
            </a:lvl2pPr>
            <a:lvl3pPr rtl="0">
              <a:spcBef>
                <a:spcPts val="0"/>
              </a:spcBef>
              <a:defRPr sz="1800"/>
            </a:lvl3pPr>
            <a:lvl4pPr rtl="0">
              <a:spcBef>
                <a:spcPts val="0"/>
              </a:spcBef>
              <a:defRPr sz="1600"/>
            </a:lvl4pPr>
            <a:lvl5pPr rtl="0">
              <a:spcBef>
                <a:spcPts val="0"/>
              </a:spcBef>
              <a:defRPr sz="1600"/>
            </a:lvl5pPr>
            <a:lvl6pPr rtl="0">
              <a:spcBef>
                <a:spcPts val="0"/>
              </a:spcBef>
              <a:defRPr sz="1600"/>
            </a:lvl6pPr>
            <a:lvl7pPr rtl="0">
              <a:spcBef>
                <a:spcPts val="0"/>
              </a:spcBef>
              <a:defRPr sz="1600"/>
            </a:lvl7pPr>
            <a:lvl8pPr rtl="0">
              <a:spcBef>
                <a:spcPts val="0"/>
              </a:spcBef>
              <a:defRPr sz="1600"/>
            </a:lvl8pPr>
            <a:lvl9pPr rtl="0">
              <a:spcBef>
                <a:spcPts val="0"/>
              </a:spcBef>
              <a:defRPr sz="1600"/>
            </a:lvl9pPr>
          </a:lstStyle>
          <a:p/>
        </p:txBody>
      </p:sp>
      <p:sp>
        <p:nvSpPr>
          <p:cNvPr id="4956" name="Shape 4956"/>
          <p:cNvSpPr txBox="1"/>
          <p:nvPr>
            <p:ph idx="3" type="body"/>
          </p:nvPr>
        </p:nvSpPr>
        <p:spPr>
          <a:xfrm>
            <a:off x="4645025" y="1535112"/>
            <a:ext cx="4041774" cy="639762"/>
          </a:xfrm>
          <a:prstGeom prst="rect">
            <a:avLst/>
          </a:prstGeom>
          <a:noFill/>
          <a:ln>
            <a:noFill/>
          </a:ln>
        </p:spPr>
        <p:txBody>
          <a:bodyPr anchorCtr="0" anchor="b" bIns="91425" lIns="91425" rIns="91425" tIns="91425"/>
          <a:lstStyle>
            <a:lvl1pPr indent="0" marL="0" rtl="0">
              <a:spcBef>
                <a:spcPts val="0"/>
              </a:spcBef>
              <a:buFont typeface="Arial"/>
              <a:buNone/>
              <a:defRPr b="1" sz="2400"/>
            </a:lvl1pPr>
            <a:lvl2pPr indent="0" marL="457200" rtl="0">
              <a:spcBef>
                <a:spcPts val="0"/>
              </a:spcBef>
              <a:buFont typeface="Arial"/>
              <a:buNone/>
              <a:defRPr b="1" sz="2000"/>
            </a:lvl2pPr>
            <a:lvl3pPr indent="0" marL="914400" rtl="0">
              <a:spcBef>
                <a:spcPts val="0"/>
              </a:spcBef>
              <a:buFont typeface="Arial"/>
              <a:buNone/>
              <a:defRPr b="1" sz="1800"/>
            </a:lvl3pPr>
            <a:lvl4pPr indent="0" marL="1371600" rtl="0">
              <a:spcBef>
                <a:spcPts val="0"/>
              </a:spcBef>
              <a:buFont typeface="Arial"/>
              <a:buNone/>
              <a:defRPr b="1" sz="1600"/>
            </a:lvl4pPr>
            <a:lvl5pPr indent="0" marL="1828800" rtl="0">
              <a:spcBef>
                <a:spcPts val="0"/>
              </a:spcBef>
              <a:buFont typeface="Arial"/>
              <a:buNone/>
              <a:defRPr b="1" sz="1600"/>
            </a:lvl5pPr>
            <a:lvl6pPr indent="0" marL="2286000" rtl="0">
              <a:spcBef>
                <a:spcPts val="0"/>
              </a:spcBef>
              <a:buFont typeface="Arial"/>
              <a:buNone/>
              <a:defRPr b="1" sz="1600"/>
            </a:lvl6pPr>
            <a:lvl7pPr indent="0" marL="2743200" rtl="0">
              <a:spcBef>
                <a:spcPts val="0"/>
              </a:spcBef>
              <a:buFont typeface="Arial"/>
              <a:buNone/>
              <a:defRPr b="1" sz="1600"/>
            </a:lvl7pPr>
            <a:lvl8pPr indent="0" marL="3200400" rtl="0">
              <a:spcBef>
                <a:spcPts val="0"/>
              </a:spcBef>
              <a:buFont typeface="Arial"/>
              <a:buNone/>
              <a:defRPr b="1" sz="1600"/>
            </a:lvl8pPr>
            <a:lvl9pPr indent="0" marL="3657600" rtl="0">
              <a:spcBef>
                <a:spcPts val="0"/>
              </a:spcBef>
              <a:buFont typeface="Arial"/>
              <a:buNone/>
              <a:defRPr b="1" sz="1600"/>
            </a:lvl9pPr>
          </a:lstStyle>
          <a:p/>
        </p:txBody>
      </p:sp>
      <p:sp>
        <p:nvSpPr>
          <p:cNvPr id="4957" name="Shape 4957"/>
          <p:cNvSpPr txBox="1"/>
          <p:nvPr>
            <p:ph idx="4" type="body"/>
          </p:nvPr>
        </p:nvSpPr>
        <p:spPr>
          <a:xfrm>
            <a:off x="4645025" y="2174875"/>
            <a:ext cx="4041774" cy="3951287"/>
          </a:xfrm>
          <a:prstGeom prst="rect">
            <a:avLst/>
          </a:prstGeom>
          <a:noFill/>
          <a:ln>
            <a:noFill/>
          </a:ln>
        </p:spPr>
        <p:txBody>
          <a:bodyPr anchorCtr="0" anchor="t" bIns="91425" lIns="91425" rIns="91425" tIns="91425"/>
          <a:lstStyle>
            <a:lvl1pPr rtl="0">
              <a:spcBef>
                <a:spcPts val="0"/>
              </a:spcBef>
              <a:defRPr sz="2400"/>
            </a:lvl1pPr>
            <a:lvl2pPr rtl="0">
              <a:spcBef>
                <a:spcPts val="0"/>
              </a:spcBef>
              <a:defRPr sz="2000"/>
            </a:lvl2pPr>
            <a:lvl3pPr rtl="0">
              <a:spcBef>
                <a:spcPts val="0"/>
              </a:spcBef>
              <a:defRPr sz="1800"/>
            </a:lvl3pPr>
            <a:lvl4pPr rtl="0">
              <a:spcBef>
                <a:spcPts val="0"/>
              </a:spcBef>
              <a:defRPr sz="1600"/>
            </a:lvl4pPr>
            <a:lvl5pPr rtl="0">
              <a:spcBef>
                <a:spcPts val="0"/>
              </a:spcBef>
              <a:defRPr sz="1600"/>
            </a:lvl5pPr>
            <a:lvl6pPr rtl="0">
              <a:spcBef>
                <a:spcPts val="0"/>
              </a:spcBef>
              <a:defRPr sz="1600"/>
            </a:lvl6pPr>
            <a:lvl7pPr rtl="0">
              <a:spcBef>
                <a:spcPts val="0"/>
              </a:spcBef>
              <a:defRPr sz="1600"/>
            </a:lvl7pPr>
            <a:lvl8pPr rtl="0">
              <a:spcBef>
                <a:spcPts val="0"/>
              </a:spcBef>
              <a:defRPr sz="1600"/>
            </a:lvl8pPr>
            <a:lvl9pPr rtl="0">
              <a:spcBef>
                <a:spcPts val="0"/>
              </a:spcBef>
              <a:defRPr sz="1600"/>
            </a:lvl9pPr>
          </a:lstStyle>
          <a:p/>
        </p:txBody>
      </p:sp>
      <p:sp>
        <p:nvSpPr>
          <p:cNvPr id="4958" name="Shape 4958"/>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4959" name="Shape 4959"/>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5" name="Shape 25"/>
        <p:cNvGrpSpPr/>
        <p:nvPr/>
      </p:nvGrpSpPr>
      <p:grpSpPr>
        <a:xfrm>
          <a:off x="0" y="0"/>
          <a:ext cx="0" cy="0"/>
          <a:chOff x="0" y="0"/>
          <a:chExt cx="0" cy="0"/>
        </a:xfrm>
      </p:grpSpPr>
      <p:sp>
        <p:nvSpPr>
          <p:cNvPr id="26" name="Shape 26"/>
          <p:cNvSpPr txBox="1"/>
          <p:nvPr>
            <p:ph type="title"/>
          </p:nvPr>
        </p:nvSpPr>
        <p:spPr>
          <a:xfrm>
            <a:off x="455612" y="331787"/>
            <a:ext cx="73818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27" name="Shape 27"/>
          <p:cNvSpPr txBox="1"/>
          <p:nvPr>
            <p:ph idx="1" type="body"/>
          </p:nvPr>
        </p:nvSpPr>
        <p:spPr>
          <a:xfrm>
            <a:off x="712787" y="1608137"/>
            <a:ext cx="8229600" cy="4525961"/>
          </a:xfrm>
          <a:prstGeom prst="rect">
            <a:avLst/>
          </a:prstGeom>
          <a:noFill/>
          <a:ln>
            <a:noFill/>
          </a:ln>
        </p:spPr>
        <p:txBody>
          <a:bodyPr anchorCtr="0" anchor="t" bIns="91425" lIns="91425" rIns="91425" tIns="91425"/>
          <a:lstStyle>
            <a:lvl1pPr indent="-107950" marL="231775" rtl="0" algn="l">
              <a:spcBef>
                <a:spcPts val="520"/>
              </a:spcBef>
              <a:spcAft>
                <a:spcPts val="0"/>
              </a:spcAft>
              <a:buClr>
                <a:srgbClr val="AF242B"/>
              </a:buClr>
              <a:buFont typeface="Noto Sans Symbols"/>
              <a:buChar char="•"/>
              <a:defRPr sz="2600">
                <a:solidFill>
                  <a:schemeClr val="dk1"/>
                </a:solidFill>
                <a:latin typeface="Arial"/>
                <a:ea typeface="Arial"/>
                <a:cs typeface="Arial"/>
                <a:sym typeface="Arial"/>
              </a:defRPr>
            </a:lvl1pPr>
            <a:lvl2pPr indent="-111125" marL="568325"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2pPr>
            <a:lvl3pPr indent="-127000" marL="914400"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3pPr>
            <a:lvl4pPr indent="-136525" marL="1260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4pPr>
            <a:lvl5pPr indent="-73025" marL="15398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5pPr>
            <a:lvl6pPr indent="-73025" marL="19970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6pPr>
            <a:lvl7pPr indent="-73025" marL="24542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7pPr>
            <a:lvl8pPr indent="-73025" marL="2911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8pPr>
            <a:lvl9pPr indent="-73025" marL="33686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9pPr>
          </a:lstStyle>
          <a:p/>
        </p:txBody>
      </p:sp>
      <p:sp>
        <p:nvSpPr>
          <p:cNvPr id="28" name="Shape 28"/>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29" name="Shape 2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960" name="Shape 4960"/>
        <p:cNvGrpSpPr/>
        <p:nvPr/>
      </p:nvGrpSpPr>
      <p:grpSpPr>
        <a:xfrm>
          <a:off x="0" y="0"/>
          <a:ext cx="0" cy="0"/>
          <a:chOff x="0" y="0"/>
          <a:chExt cx="0" cy="0"/>
        </a:xfrm>
      </p:grpSpPr>
      <p:sp>
        <p:nvSpPr>
          <p:cNvPr id="4961" name="Shape 4961"/>
          <p:cNvSpPr txBox="1"/>
          <p:nvPr>
            <p:ph type="title"/>
          </p:nvPr>
        </p:nvSpPr>
        <p:spPr>
          <a:xfrm>
            <a:off x="455612" y="331787"/>
            <a:ext cx="73818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4962" name="Shape 4962"/>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4963" name="Shape 496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964" name="Shape 4964"/>
        <p:cNvGrpSpPr/>
        <p:nvPr/>
      </p:nvGrpSpPr>
      <p:grpSpPr>
        <a:xfrm>
          <a:off x="0" y="0"/>
          <a:ext cx="0" cy="0"/>
          <a:chOff x="0" y="0"/>
          <a:chExt cx="0" cy="0"/>
        </a:xfrm>
      </p:grpSpPr>
      <p:sp>
        <p:nvSpPr>
          <p:cNvPr id="4965" name="Shape 4965"/>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4966" name="Shape 496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4967" name="Shape 4967"/>
        <p:cNvGrpSpPr/>
        <p:nvPr/>
      </p:nvGrpSpPr>
      <p:grpSpPr>
        <a:xfrm>
          <a:off x="0" y="0"/>
          <a:ext cx="0" cy="0"/>
          <a:chOff x="0" y="0"/>
          <a:chExt cx="0" cy="0"/>
        </a:xfrm>
      </p:grpSpPr>
      <p:sp>
        <p:nvSpPr>
          <p:cNvPr id="4968" name="Shape 4968"/>
          <p:cNvSpPr txBox="1"/>
          <p:nvPr>
            <p:ph type="title"/>
          </p:nvPr>
        </p:nvSpPr>
        <p:spPr>
          <a:xfrm>
            <a:off x="457200" y="273050"/>
            <a:ext cx="3008313" cy="1162049"/>
          </a:xfrm>
          <a:prstGeom prst="rect">
            <a:avLst/>
          </a:prstGeom>
          <a:noFill/>
          <a:ln>
            <a:noFill/>
          </a:ln>
        </p:spPr>
        <p:txBody>
          <a:bodyPr anchorCtr="0" anchor="b" bIns="91425" lIns="91425" rIns="91425" tIns="91425"/>
          <a:lstStyle>
            <a:lvl1pPr rtl="0" algn="l">
              <a:spcBef>
                <a:spcPts val="0"/>
              </a:spcBef>
              <a:defRPr b="1" sz="2000"/>
            </a:lvl1pPr>
            <a:lvl2pPr rtl="0">
              <a:spcBef>
                <a:spcPts val="0"/>
              </a:spcBef>
              <a:defRPr b="1" sz="2600">
                <a:solidFill>
                  <a:schemeClr val="lt1"/>
                </a:solidFill>
                <a:latin typeface="Arial"/>
                <a:ea typeface="Arial"/>
                <a:cs typeface="Arial"/>
                <a:sym typeface="Arial"/>
              </a:defRPr>
            </a:lvl2pPr>
            <a:lvl3pPr rtl="0">
              <a:spcBef>
                <a:spcPts val="0"/>
              </a:spcBef>
              <a:defRPr b="1" sz="2600">
                <a:solidFill>
                  <a:schemeClr val="lt1"/>
                </a:solidFill>
                <a:latin typeface="Arial"/>
                <a:ea typeface="Arial"/>
                <a:cs typeface="Arial"/>
                <a:sym typeface="Arial"/>
              </a:defRPr>
            </a:lvl3pPr>
            <a:lvl4pPr rtl="0">
              <a:spcBef>
                <a:spcPts val="0"/>
              </a:spcBef>
              <a:defRPr b="1" sz="2600">
                <a:solidFill>
                  <a:schemeClr val="lt1"/>
                </a:solidFill>
                <a:latin typeface="Arial"/>
                <a:ea typeface="Arial"/>
                <a:cs typeface="Arial"/>
                <a:sym typeface="Arial"/>
              </a:defRPr>
            </a:lvl4pPr>
            <a:lvl5pPr rtl="0">
              <a:spcBef>
                <a:spcPts val="0"/>
              </a:spcBef>
              <a:defRPr b="1" sz="2600">
                <a:solidFill>
                  <a:schemeClr val="lt1"/>
                </a:solidFill>
                <a:latin typeface="Arial"/>
                <a:ea typeface="Arial"/>
                <a:cs typeface="Arial"/>
                <a:sym typeface="Arial"/>
              </a:defRPr>
            </a:lvl5pPr>
            <a:lvl6pPr rtl="0">
              <a:spcBef>
                <a:spcPts val="0"/>
              </a:spcBef>
              <a:defRPr b="1" sz="2600">
                <a:solidFill>
                  <a:schemeClr val="lt1"/>
                </a:solidFill>
                <a:latin typeface="Arial"/>
                <a:ea typeface="Arial"/>
                <a:cs typeface="Arial"/>
                <a:sym typeface="Arial"/>
              </a:defRPr>
            </a:lvl6pPr>
            <a:lvl7pPr rtl="0">
              <a:spcBef>
                <a:spcPts val="0"/>
              </a:spcBef>
              <a:defRPr b="1" sz="2600">
                <a:solidFill>
                  <a:schemeClr val="lt1"/>
                </a:solidFill>
                <a:latin typeface="Arial"/>
                <a:ea typeface="Arial"/>
                <a:cs typeface="Arial"/>
                <a:sym typeface="Arial"/>
              </a:defRPr>
            </a:lvl7pPr>
            <a:lvl8pPr rtl="0">
              <a:spcBef>
                <a:spcPts val="0"/>
              </a:spcBef>
              <a:defRPr b="1" sz="2600">
                <a:solidFill>
                  <a:schemeClr val="lt1"/>
                </a:solidFill>
                <a:latin typeface="Arial"/>
                <a:ea typeface="Arial"/>
                <a:cs typeface="Arial"/>
                <a:sym typeface="Arial"/>
              </a:defRPr>
            </a:lvl8pPr>
            <a:lvl9pPr rtl="0">
              <a:spcBef>
                <a:spcPts val="0"/>
              </a:spcBef>
              <a:defRPr b="1" sz="2600">
                <a:solidFill>
                  <a:schemeClr val="lt1"/>
                </a:solidFill>
                <a:latin typeface="Arial"/>
                <a:ea typeface="Arial"/>
                <a:cs typeface="Arial"/>
                <a:sym typeface="Arial"/>
              </a:defRPr>
            </a:lvl9pPr>
          </a:lstStyle>
          <a:p/>
        </p:txBody>
      </p:sp>
      <p:sp>
        <p:nvSpPr>
          <p:cNvPr id="4969" name="Shape 4969"/>
          <p:cNvSpPr txBox="1"/>
          <p:nvPr>
            <p:ph idx="1" type="body"/>
          </p:nvPr>
        </p:nvSpPr>
        <p:spPr>
          <a:xfrm>
            <a:off x="3575050" y="273050"/>
            <a:ext cx="5111750" cy="5853112"/>
          </a:xfrm>
          <a:prstGeom prst="rect">
            <a:avLst/>
          </a:prstGeom>
          <a:noFill/>
          <a:ln>
            <a:noFill/>
          </a:ln>
        </p:spPr>
        <p:txBody>
          <a:bodyPr anchorCtr="0" anchor="t" bIns="91425" lIns="91425" rIns="91425" tIns="91425"/>
          <a:lstStyle>
            <a:lvl1pPr rtl="0">
              <a:spcBef>
                <a:spcPts val="0"/>
              </a:spcBef>
              <a:defRPr sz="3200"/>
            </a:lvl1pPr>
            <a:lvl2pPr rtl="0">
              <a:spcBef>
                <a:spcPts val="0"/>
              </a:spcBef>
              <a:defRPr sz="2800"/>
            </a:lvl2pPr>
            <a:lvl3pPr rtl="0">
              <a:spcBef>
                <a:spcPts val="0"/>
              </a:spcBef>
              <a:defRPr sz="2400"/>
            </a:lvl3pPr>
            <a:lvl4pPr rtl="0">
              <a:spcBef>
                <a:spcPts val="0"/>
              </a:spcBef>
              <a:defRPr sz="2000"/>
            </a:lvl4pPr>
            <a:lvl5pPr rtl="0">
              <a:spcBef>
                <a:spcPts val="0"/>
              </a:spcBef>
              <a:defRPr sz="2000"/>
            </a:lvl5pPr>
            <a:lvl6pPr rtl="0">
              <a:spcBef>
                <a:spcPts val="0"/>
              </a:spcBef>
              <a:defRPr sz="2000"/>
            </a:lvl6pPr>
            <a:lvl7pPr rtl="0">
              <a:spcBef>
                <a:spcPts val="0"/>
              </a:spcBef>
              <a:defRPr sz="2000"/>
            </a:lvl7pPr>
            <a:lvl8pPr rtl="0">
              <a:spcBef>
                <a:spcPts val="0"/>
              </a:spcBef>
              <a:defRPr sz="2000"/>
            </a:lvl8pPr>
            <a:lvl9pPr rtl="0">
              <a:spcBef>
                <a:spcPts val="0"/>
              </a:spcBef>
              <a:defRPr sz="2000"/>
            </a:lvl9pPr>
          </a:lstStyle>
          <a:p/>
        </p:txBody>
      </p:sp>
      <p:sp>
        <p:nvSpPr>
          <p:cNvPr id="4970" name="Shape 4970"/>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marL="0" rtl="0">
              <a:spcBef>
                <a:spcPts val="0"/>
              </a:spcBef>
              <a:buFont typeface="Arial"/>
              <a:buNone/>
              <a:defRPr sz="1400"/>
            </a:lvl1pPr>
            <a:lvl2pPr indent="0" marL="457200" rtl="0">
              <a:spcBef>
                <a:spcPts val="0"/>
              </a:spcBef>
              <a:buFont typeface="Arial"/>
              <a:buNone/>
              <a:defRPr sz="1200"/>
            </a:lvl2pPr>
            <a:lvl3pPr indent="0" marL="914400" rtl="0">
              <a:spcBef>
                <a:spcPts val="0"/>
              </a:spcBef>
              <a:buFont typeface="Arial"/>
              <a:buNone/>
              <a:defRPr sz="1000"/>
            </a:lvl3pPr>
            <a:lvl4pPr indent="0" marL="1371600" rtl="0">
              <a:spcBef>
                <a:spcPts val="0"/>
              </a:spcBef>
              <a:buFont typeface="Arial"/>
              <a:buNone/>
              <a:defRPr sz="900"/>
            </a:lvl4pPr>
            <a:lvl5pPr indent="0" marL="1828800" rtl="0">
              <a:spcBef>
                <a:spcPts val="0"/>
              </a:spcBef>
              <a:buFont typeface="Arial"/>
              <a:buNone/>
              <a:defRPr sz="900"/>
            </a:lvl5pPr>
            <a:lvl6pPr indent="0" marL="2286000" rtl="0">
              <a:spcBef>
                <a:spcPts val="0"/>
              </a:spcBef>
              <a:buFont typeface="Arial"/>
              <a:buNone/>
              <a:defRPr sz="900"/>
            </a:lvl6pPr>
            <a:lvl7pPr indent="0" marL="2743200" rtl="0">
              <a:spcBef>
                <a:spcPts val="0"/>
              </a:spcBef>
              <a:buFont typeface="Arial"/>
              <a:buNone/>
              <a:defRPr sz="900"/>
            </a:lvl7pPr>
            <a:lvl8pPr indent="0" marL="3200400" rtl="0">
              <a:spcBef>
                <a:spcPts val="0"/>
              </a:spcBef>
              <a:buFont typeface="Arial"/>
              <a:buNone/>
              <a:defRPr sz="900"/>
            </a:lvl8pPr>
            <a:lvl9pPr indent="0" marL="3657600" rtl="0">
              <a:spcBef>
                <a:spcPts val="0"/>
              </a:spcBef>
              <a:buFont typeface="Arial"/>
              <a:buNone/>
              <a:defRPr sz="900"/>
            </a:lvl9pPr>
          </a:lstStyle>
          <a:p/>
        </p:txBody>
      </p:sp>
      <p:sp>
        <p:nvSpPr>
          <p:cNvPr id="4971" name="Shape 4971"/>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4972" name="Shape 497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4973" name="Shape 4973"/>
        <p:cNvGrpSpPr/>
        <p:nvPr/>
      </p:nvGrpSpPr>
      <p:grpSpPr>
        <a:xfrm>
          <a:off x="0" y="0"/>
          <a:ext cx="0" cy="0"/>
          <a:chOff x="0" y="0"/>
          <a:chExt cx="0" cy="0"/>
        </a:xfrm>
      </p:grpSpPr>
      <p:sp>
        <p:nvSpPr>
          <p:cNvPr id="4974" name="Shape 4974"/>
          <p:cNvSpPr txBox="1"/>
          <p:nvPr>
            <p:ph type="title"/>
          </p:nvPr>
        </p:nvSpPr>
        <p:spPr>
          <a:xfrm>
            <a:off x="1792288" y="4800600"/>
            <a:ext cx="5486399" cy="566737"/>
          </a:xfrm>
          <a:prstGeom prst="rect">
            <a:avLst/>
          </a:prstGeom>
          <a:noFill/>
          <a:ln>
            <a:noFill/>
          </a:ln>
        </p:spPr>
        <p:txBody>
          <a:bodyPr anchorCtr="0" anchor="b" bIns="91425" lIns="91425" rIns="91425" tIns="91425"/>
          <a:lstStyle>
            <a:lvl1pPr rtl="0" algn="l">
              <a:spcBef>
                <a:spcPts val="0"/>
              </a:spcBef>
              <a:defRPr b="1" sz="2000"/>
            </a:lvl1pPr>
            <a:lvl2pPr rtl="0">
              <a:spcBef>
                <a:spcPts val="0"/>
              </a:spcBef>
              <a:defRPr b="1" sz="2600">
                <a:solidFill>
                  <a:schemeClr val="lt1"/>
                </a:solidFill>
                <a:latin typeface="Arial"/>
                <a:ea typeface="Arial"/>
                <a:cs typeface="Arial"/>
                <a:sym typeface="Arial"/>
              </a:defRPr>
            </a:lvl2pPr>
            <a:lvl3pPr rtl="0">
              <a:spcBef>
                <a:spcPts val="0"/>
              </a:spcBef>
              <a:defRPr b="1" sz="2600">
                <a:solidFill>
                  <a:schemeClr val="lt1"/>
                </a:solidFill>
                <a:latin typeface="Arial"/>
                <a:ea typeface="Arial"/>
                <a:cs typeface="Arial"/>
                <a:sym typeface="Arial"/>
              </a:defRPr>
            </a:lvl3pPr>
            <a:lvl4pPr rtl="0">
              <a:spcBef>
                <a:spcPts val="0"/>
              </a:spcBef>
              <a:defRPr b="1" sz="2600">
                <a:solidFill>
                  <a:schemeClr val="lt1"/>
                </a:solidFill>
                <a:latin typeface="Arial"/>
                <a:ea typeface="Arial"/>
                <a:cs typeface="Arial"/>
                <a:sym typeface="Arial"/>
              </a:defRPr>
            </a:lvl4pPr>
            <a:lvl5pPr rtl="0">
              <a:spcBef>
                <a:spcPts val="0"/>
              </a:spcBef>
              <a:defRPr b="1" sz="2600">
                <a:solidFill>
                  <a:schemeClr val="lt1"/>
                </a:solidFill>
                <a:latin typeface="Arial"/>
                <a:ea typeface="Arial"/>
                <a:cs typeface="Arial"/>
                <a:sym typeface="Arial"/>
              </a:defRPr>
            </a:lvl5pPr>
            <a:lvl6pPr rtl="0">
              <a:spcBef>
                <a:spcPts val="0"/>
              </a:spcBef>
              <a:defRPr b="1" sz="2600">
                <a:solidFill>
                  <a:schemeClr val="lt1"/>
                </a:solidFill>
                <a:latin typeface="Arial"/>
                <a:ea typeface="Arial"/>
                <a:cs typeface="Arial"/>
                <a:sym typeface="Arial"/>
              </a:defRPr>
            </a:lvl6pPr>
            <a:lvl7pPr rtl="0">
              <a:spcBef>
                <a:spcPts val="0"/>
              </a:spcBef>
              <a:defRPr b="1" sz="2600">
                <a:solidFill>
                  <a:schemeClr val="lt1"/>
                </a:solidFill>
                <a:latin typeface="Arial"/>
                <a:ea typeface="Arial"/>
                <a:cs typeface="Arial"/>
                <a:sym typeface="Arial"/>
              </a:defRPr>
            </a:lvl7pPr>
            <a:lvl8pPr rtl="0">
              <a:spcBef>
                <a:spcPts val="0"/>
              </a:spcBef>
              <a:defRPr b="1" sz="2600">
                <a:solidFill>
                  <a:schemeClr val="lt1"/>
                </a:solidFill>
                <a:latin typeface="Arial"/>
                <a:ea typeface="Arial"/>
                <a:cs typeface="Arial"/>
                <a:sym typeface="Arial"/>
              </a:defRPr>
            </a:lvl8pPr>
            <a:lvl9pPr rtl="0">
              <a:spcBef>
                <a:spcPts val="0"/>
              </a:spcBef>
              <a:defRPr b="1" sz="2600">
                <a:solidFill>
                  <a:schemeClr val="lt1"/>
                </a:solidFill>
                <a:latin typeface="Arial"/>
                <a:ea typeface="Arial"/>
                <a:cs typeface="Arial"/>
                <a:sym typeface="Arial"/>
              </a:defRPr>
            </a:lvl9pPr>
          </a:lstStyle>
          <a:p/>
        </p:txBody>
      </p:sp>
      <p:sp>
        <p:nvSpPr>
          <p:cNvPr id="4975" name="Shape 4975"/>
          <p:cNvSpPr/>
          <p:nvPr>
            <p:ph idx="2" type="pic"/>
          </p:nvPr>
        </p:nvSpPr>
        <p:spPr>
          <a:xfrm>
            <a:off x="1792288" y="612775"/>
            <a:ext cx="5486399" cy="4114800"/>
          </a:xfrm>
          <a:prstGeom prst="rect">
            <a:avLst/>
          </a:prstGeom>
          <a:noFill/>
          <a:ln>
            <a:noFill/>
          </a:ln>
        </p:spPr>
        <p:txBody>
          <a:bodyPr anchorCtr="0" anchor="t" bIns="91425" lIns="91425" rIns="91425" tIns="91425"/>
          <a:lstStyle>
            <a:lvl1pPr indent="0" marL="0" marR="0" rtl="0" algn="l">
              <a:spcBef>
                <a:spcPts val="0"/>
              </a:spcBef>
              <a:spcAft>
                <a:spcPts val="0"/>
              </a:spcAft>
              <a:buClr>
                <a:schemeClr val="dk1"/>
              </a:buClr>
              <a:buFont typeface="Arial"/>
              <a:buNone/>
              <a:defRPr b="1" baseline="0" i="0" sz="3200" u="none" cap="none" strike="noStrike">
                <a:solidFill>
                  <a:schemeClr val="dk1"/>
                </a:solidFill>
                <a:latin typeface="Arial"/>
                <a:ea typeface="Arial"/>
                <a:cs typeface="Arial"/>
                <a:sym typeface="Arial"/>
              </a:defRPr>
            </a:lvl1pPr>
            <a:lvl2pPr indent="0" marL="457200" marR="0" rtl="0" algn="l">
              <a:spcBef>
                <a:spcPts val="0"/>
              </a:spcBef>
              <a:spcAft>
                <a:spcPts val="0"/>
              </a:spcAft>
              <a:buClr>
                <a:schemeClr val="dk1"/>
              </a:buClr>
              <a:buFont typeface="Arial"/>
              <a:buNone/>
              <a:defRPr b="0" baseline="0" i="0" sz="2800" u="none" cap="none" strike="noStrike">
                <a:solidFill>
                  <a:schemeClr val="dk1"/>
                </a:solidFill>
                <a:latin typeface="Arial"/>
                <a:ea typeface="Arial"/>
                <a:cs typeface="Arial"/>
                <a:sym typeface="Arial"/>
              </a:defRPr>
            </a:lvl2pPr>
            <a:lvl3pPr indent="0" marL="914400" marR="0" rtl="0" algn="l">
              <a:spcBef>
                <a:spcPts val="0"/>
              </a:spcBef>
              <a:spcAft>
                <a:spcPts val="0"/>
              </a:spcAft>
              <a:buClr>
                <a:schemeClr val="dk1"/>
              </a:buClr>
              <a:buFont typeface="Arial"/>
              <a:buNone/>
              <a:defRPr b="0" baseline="0" i="0" sz="2400" u="none" cap="none" strike="noStrike">
                <a:solidFill>
                  <a:schemeClr val="dk1"/>
                </a:solidFill>
                <a:latin typeface="Arial"/>
                <a:ea typeface="Arial"/>
                <a:cs typeface="Arial"/>
                <a:sym typeface="Arial"/>
              </a:defRPr>
            </a:lvl3pPr>
            <a:lvl4pPr indent="0" marL="1371600" marR="0" rtl="0" algn="l">
              <a:spcBef>
                <a:spcPts val="0"/>
              </a:spcBef>
              <a:spcAft>
                <a:spcPts val="0"/>
              </a:spcAft>
              <a:buClr>
                <a:schemeClr val="dk1"/>
              </a:buClr>
              <a:buFont typeface="Arial"/>
              <a:buNone/>
              <a:defRPr b="0" baseline="0" i="0" sz="2000" u="none" cap="none" strike="noStrike">
                <a:solidFill>
                  <a:schemeClr val="dk1"/>
                </a:solidFill>
                <a:latin typeface="Arial"/>
                <a:ea typeface="Arial"/>
                <a:cs typeface="Arial"/>
                <a:sym typeface="Arial"/>
              </a:defRPr>
            </a:lvl4pPr>
            <a:lvl5pPr indent="0" marL="1828800" marR="0" rtl="0" algn="l">
              <a:spcBef>
                <a:spcPts val="0"/>
              </a:spcBef>
              <a:spcAft>
                <a:spcPts val="0"/>
              </a:spcAft>
              <a:buClr>
                <a:schemeClr val="dk1"/>
              </a:buClr>
              <a:buFont typeface="Arial"/>
              <a:buNone/>
              <a:defRPr b="0" baseline="0" i="0" sz="2000" u="none" cap="none" strike="noStrike">
                <a:solidFill>
                  <a:schemeClr val="dk1"/>
                </a:solidFill>
                <a:latin typeface="Arial"/>
                <a:ea typeface="Arial"/>
                <a:cs typeface="Arial"/>
                <a:sym typeface="Arial"/>
              </a:defRPr>
            </a:lvl5pPr>
            <a:lvl6pPr indent="0" marL="2286000" marR="0" rtl="0" algn="l">
              <a:spcBef>
                <a:spcPts val="0"/>
              </a:spcBef>
              <a:buClr>
                <a:schemeClr val="dk1"/>
              </a:buClr>
              <a:buFont typeface="Arial"/>
              <a:buNone/>
              <a:defRPr b="0" baseline="0" i="0" sz="2000" u="none" cap="none" strike="noStrike">
                <a:solidFill>
                  <a:schemeClr val="dk1"/>
                </a:solidFill>
                <a:latin typeface="Arial"/>
                <a:ea typeface="Arial"/>
                <a:cs typeface="Arial"/>
                <a:sym typeface="Arial"/>
              </a:defRPr>
            </a:lvl6pPr>
            <a:lvl7pPr indent="0" marL="2743200" marR="0" rtl="0" algn="l">
              <a:spcBef>
                <a:spcPts val="0"/>
              </a:spcBef>
              <a:buClr>
                <a:schemeClr val="dk1"/>
              </a:buClr>
              <a:buFont typeface="Arial"/>
              <a:buNone/>
              <a:defRPr b="0" baseline="0" i="0" sz="2000" u="none" cap="none" strike="noStrike">
                <a:solidFill>
                  <a:schemeClr val="dk1"/>
                </a:solidFill>
                <a:latin typeface="Arial"/>
                <a:ea typeface="Arial"/>
                <a:cs typeface="Arial"/>
                <a:sym typeface="Arial"/>
              </a:defRPr>
            </a:lvl7pPr>
            <a:lvl8pPr indent="0" marL="3200400" marR="0" rtl="0" algn="l">
              <a:spcBef>
                <a:spcPts val="0"/>
              </a:spcBef>
              <a:buClr>
                <a:schemeClr val="dk1"/>
              </a:buClr>
              <a:buFont typeface="Arial"/>
              <a:buNone/>
              <a:defRPr b="0" baseline="0" i="0" sz="2000" u="none" cap="none" strike="noStrike">
                <a:solidFill>
                  <a:schemeClr val="dk1"/>
                </a:solidFill>
                <a:latin typeface="Arial"/>
                <a:ea typeface="Arial"/>
                <a:cs typeface="Arial"/>
                <a:sym typeface="Arial"/>
              </a:defRPr>
            </a:lvl8pPr>
            <a:lvl9pPr indent="0" marL="3657600" marR="0" rtl="0" algn="l">
              <a:spcBef>
                <a:spcPts val="0"/>
              </a:spcBef>
              <a:buClr>
                <a:schemeClr val="dk1"/>
              </a:buClr>
              <a:buFont typeface="Arial"/>
              <a:buNone/>
              <a:defRPr b="0" baseline="0" i="0" sz="2000" u="none" cap="none" strike="noStrike">
                <a:solidFill>
                  <a:schemeClr val="dk1"/>
                </a:solidFill>
                <a:latin typeface="Arial"/>
                <a:ea typeface="Arial"/>
                <a:cs typeface="Arial"/>
                <a:sym typeface="Arial"/>
              </a:defRPr>
            </a:lvl9pPr>
          </a:lstStyle>
          <a:p/>
        </p:txBody>
      </p:sp>
      <p:sp>
        <p:nvSpPr>
          <p:cNvPr id="4976" name="Shape 4976"/>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marL="0" rtl="0">
              <a:spcBef>
                <a:spcPts val="0"/>
              </a:spcBef>
              <a:buFont typeface="Arial"/>
              <a:buNone/>
              <a:defRPr sz="1400"/>
            </a:lvl1pPr>
            <a:lvl2pPr indent="0" marL="457200" rtl="0">
              <a:spcBef>
                <a:spcPts val="0"/>
              </a:spcBef>
              <a:buFont typeface="Arial"/>
              <a:buNone/>
              <a:defRPr sz="1200"/>
            </a:lvl2pPr>
            <a:lvl3pPr indent="0" marL="914400" rtl="0">
              <a:spcBef>
                <a:spcPts val="0"/>
              </a:spcBef>
              <a:buFont typeface="Arial"/>
              <a:buNone/>
              <a:defRPr sz="1000"/>
            </a:lvl3pPr>
            <a:lvl4pPr indent="0" marL="1371600" rtl="0">
              <a:spcBef>
                <a:spcPts val="0"/>
              </a:spcBef>
              <a:buFont typeface="Arial"/>
              <a:buNone/>
              <a:defRPr sz="900"/>
            </a:lvl4pPr>
            <a:lvl5pPr indent="0" marL="1828800" rtl="0">
              <a:spcBef>
                <a:spcPts val="0"/>
              </a:spcBef>
              <a:buFont typeface="Arial"/>
              <a:buNone/>
              <a:defRPr sz="900"/>
            </a:lvl5pPr>
            <a:lvl6pPr indent="0" marL="2286000" rtl="0">
              <a:spcBef>
                <a:spcPts val="0"/>
              </a:spcBef>
              <a:buFont typeface="Arial"/>
              <a:buNone/>
              <a:defRPr sz="900"/>
            </a:lvl6pPr>
            <a:lvl7pPr indent="0" marL="2743200" rtl="0">
              <a:spcBef>
                <a:spcPts val="0"/>
              </a:spcBef>
              <a:buFont typeface="Arial"/>
              <a:buNone/>
              <a:defRPr sz="900"/>
            </a:lvl7pPr>
            <a:lvl8pPr indent="0" marL="3200400" rtl="0">
              <a:spcBef>
                <a:spcPts val="0"/>
              </a:spcBef>
              <a:buFont typeface="Arial"/>
              <a:buNone/>
              <a:defRPr sz="900"/>
            </a:lvl8pPr>
            <a:lvl9pPr indent="0" marL="3657600" rtl="0">
              <a:spcBef>
                <a:spcPts val="0"/>
              </a:spcBef>
              <a:buFont typeface="Arial"/>
              <a:buNone/>
              <a:defRPr sz="900"/>
            </a:lvl9pPr>
          </a:lstStyle>
          <a:p/>
        </p:txBody>
      </p:sp>
      <p:sp>
        <p:nvSpPr>
          <p:cNvPr id="4977" name="Shape 4977"/>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4978" name="Shape 497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4979" name="Shape 4979"/>
        <p:cNvGrpSpPr/>
        <p:nvPr/>
      </p:nvGrpSpPr>
      <p:grpSpPr>
        <a:xfrm>
          <a:off x="0" y="0"/>
          <a:ext cx="0" cy="0"/>
          <a:chOff x="0" y="0"/>
          <a:chExt cx="0" cy="0"/>
        </a:xfrm>
      </p:grpSpPr>
      <p:sp>
        <p:nvSpPr>
          <p:cNvPr id="4980" name="Shape 4980"/>
          <p:cNvSpPr txBox="1"/>
          <p:nvPr>
            <p:ph type="title"/>
          </p:nvPr>
        </p:nvSpPr>
        <p:spPr>
          <a:xfrm>
            <a:off x="455612" y="331787"/>
            <a:ext cx="73818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4981" name="Shape 4981"/>
          <p:cNvSpPr txBox="1"/>
          <p:nvPr>
            <p:ph idx="1" type="body"/>
          </p:nvPr>
        </p:nvSpPr>
        <p:spPr>
          <a:xfrm rot="5400000">
            <a:off x="2564607" y="-243681"/>
            <a:ext cx="4525961" cy="8229600"/>
          </a:xfrm>
          <a:prstGeom prst="rect">
            <a:avLst/>
          </a:prstGeom>
          <a:noFill/>
          <a:ln>
            <a:noFill/>
          </a:ln>
        </p:spPr>
        <p:txBody>
          <a:bodyPr anchorCtr="0" anchor="t" bIns="91425" lIns="91425" rIns="91425" tIns="91425"/>
          <a:lstStyle>
            <a:lvl1pPr indent="-107950" marL="231775" rtl="0" algn="l">
              <a:spcBef>
                <a:spcPts val="520"/>
              </a:spcBef>
              <a:spcAft>
                <a:spcPts val="0"/>
              </a:spcAft>
              <a:buClr>
                <a:srgbClr val="AF242B"/>
              </a:buClr>
              <a:buFont typeface="Noto Sans Symbols"/>
              <a:buChar char="•"/>
              <a:defRPr sz="2600">
                <a:solidFill>
                  <a:schemeClr val="dk1"/>
                </a:solidFill>
                <a:latin typeface="Arial"/>
                <a:ea typeface="Arial"/>
                <a:cs typeface="Arial"/>
                <a:sym typeface="Arial"/>
              </a:defRPr>
            </a:lvl1pPr>
            <a:lvl2pPr indent="-111125" marL="568325"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2pPr>
            <a:lvl3pPr indent="-127000" marL="914400"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3pPr>
            <a:lvl4pPr indent="-136525" marL="1260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4pPr>
            <a:lvl5pPr indent="-73025" marL="15398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5pPr>
            <a:lvl6pPr indent="-73025" marL="19970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6pPr>
            <a:lvl7pPr indent="-73025" marL="24542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7pPr>
            <a:lvl8pPr indent="-73025" marL="2911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8pPr>
            <a:lvl9pPr indent="-73025" marL="33686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9pPr>
          </a:lstStyle>
          <a:p/>
        </p:txBody>
      </p:sp>
      <p:sp>
        <p:nvSpPr>
          <p:cNvPr id="4982" name="Shape 4982"/>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4983" name="Shape 4983"/>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4984" name="Shape 4984"/>
        <p:cNvGrpSpPr/>
        <p:nvPr/>
      </p:nvGrpSpPr>
      <p:grpSpPr>
        <a:xfrm>
          <a:off x="0" y="0"/>
          <a:ext cx="0" cy="0"/>
          <a:chOff x="0" y="0"/>
          <a:chExt cx="0" cy="0"/>
        </a:xfrm>
      </p:grpSpPr>
      <p:sp>
        <p:nvSpPr>
          <p:cNvPr id="4985" name="Shape 4985"/>
          <p:cNvSpPr txBox="1"/>
          <p:nvPr>
            <p:ph type="title"/>
          </p:nvPr>
        </p:nvSpPr>
        <p:spPr>
          <a:xfrm rot="5400000">
            <a:off x="4980782" y="2172493"/>
            <a:ext cx="5802311" cy="2120899"/>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4986" name="Shape 4986"/>
          <p:cNvSpPr txBox="1"/>
          <p:nvPr>
            <p:ph idx="1" type="body"/>
          </p:nvPr>
        </p:nvSpPr>
        <p:spPr>
          <a:xfrm rot="5400000">
            <a:off x="661194" y="126206"/>
            <a:ext cx="5802311" cy="6213475"/>
          </a:xfrm>
          <a:prstGeom prst="rect">
            <a:avLst/>
          </a:prstGeom>
          <a:noFill/>
          <a:ln>
            <a:noFill/>
          </a:ln>
        </p:spPr>
        <p:txBody>
          <a:bodyPr anchorCtr="0" anchor="t" bIns="91425" lIns="91425" rIns="91425" tIns="91425"/>
          <a:lstStyle>
            <a:lvl1pPr indent="-107950" marL="231775" rtl="0" algn="l">
              <a:spcBef>
                <a:spcPts val="520"/>
              </a:spcBef>
              <a:spcAft>
                <a:spcPts val="0"/>
              </a:spcAft>
              <a:buClr>
                <a:srgbClr val="AF242B"/>
              </a:buClr>
              <a:buFont typeface="Noto Sans Symbols"/>
              <a:buChar char="•"/>
              <a:defRPr sz="2600">
                <a:solidFill>
                  <a:schemeClr val="dk1"/>
                </a:solidFill>
                <a:latin typeface="Arial"/>
                <a:ea typeface="Arial"/>
                <a:cs typeface="Arial"/>
                <a:sym typeface="Arial"/>
              </a:defRPr>
            </a:lvl1pPr>
            <a:lvl2pPr indent="-111125" marL="568325"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2pPr>
            <a:lvl3pPr indent="-127000" marL="914400"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3pPr>
            <a:lvl4pPr indent="-136525" marL="1260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4pPr>
            <a:lvl5pPr indent="-73025" marL="15398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5pPr>
            <a:lvl6pPr indent="-73025" marL="19970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6pPr>
            <a:lvl7pPr indent="-73025" marL="24542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7pPr>
            <a:lvl8pPr indent="-73025" marL="2911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8pPr>
            <a:lvl9pPr indent="-73025" marL="33686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9pPr>
          </a:lstStyle>
          <a:p/>
        </p:txBody>
      </p:sp>
      <p:sp>
        <p:nvSpPr>
          <p:cNvPr id="4987" name="Shape 4987"/>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4988" name="Shape 4988"/>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p:spTree>
      <p:nvGrpSpPr>
        <p:cNvPr id="4989" name="Shape 4989"/>
        <p:cNvGrpSpPr/>
        <p:nvPr/>
      </p:nvGrpSpPr>
      <p:grpSpPr>
        <a:xfrm>
          <a:off x="0" y="0"/>
          <a:ext cx="0" cy="0"/>
          <a:chOff x="0" y="0"/>
          <a:chExt cx="0" cy="0"/>
        </a:xfrm>
      </p:grpSpPr>
      <p:sp>
        <p:nvSpPr>
          <p:cNvPr id="4990" name="Shape 4990"/>
          <p:cNvSpPr txBox="1"/>
          <p:nvPr>
            <p:ph type="title"/>
          </p:nvPr>
        </p:nvSpPr>
        <p:spPr>
          <a:xfrm>
            <a:off x="455612" y="331787"/>
            <a:ext cx="73818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4991" name="Shape 4991"/>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4992" name="Shape 4992"/>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Custom Layout">
    <p:spTree>
      <p:nvGrpSpPr>
        <p:cNvPr id="4993" name="Shape 4993"/>
        <p:cNvGrpSpPr/>
        <p:nvPr/>
      </p:nvGrpSpPr>
      <p:grpSpPr>
        <a:xfrm>
          <a:off x="0" y="0"/>
          <a:ext cx="0" cy="0"/>
          <a:chOff x="0" y="0"/>
          <a:chExt cx="0" cy="0"/>
        </a:xfrm>
      </p:grpSpPr>
      <p:sp>
        <p:nvSpPr>
          <p:cNvPr id="4994" name="Shape 4994"/>
          <p:cNvSpPr txBox="1"/>
          <p:nvPr>
            <p:ph type="title"/>
          </p:nvPr>
        </p:nvSpPr>
        <p:spPr>
          <a:xfrm>
            <a:off x="455612" y="331787"/>
            <a:ext cx="73818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4995" name="Shape 4995"/>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4996" name="Shape 4996"/>
          <p:cNvSpPr txBox="1"/>
          <p:nvPr>
            <p:ph idx="12" type="sldNum"/>
          </p:nvPr>
        </p:nvSpPr>
        <p:spPr>
          <a:xfrm>
            <a:off x="-144150" y="6245223"/>
            <a:ext cx="631042" cy="612775"/>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Custom Layout">
    <p:spTree>
      <p:nvGrpSpPr>
        <p:cNvPr id="30" name="Shape 30"/>
        <p:cNvGrpSpPr/>
        <p:nvPr/>
      </p:nvGrpSpPr>
      <p:grpSpPr>
        <a:xfrm>
          <a:off x="0" y="0"/>
          <a:ext cx="0" cy="0"/>
          <a:chOff x="0" y="0"/>
          <a:chExt cx="0" cy="0"/>
        </a:xfrm>
      </p:grpSpPr>
      <p:sp>
        <p:nvSpPr>
          <p:cNvPr id="31" name="Shape 31"/>
          <p:cNvSpPr txBox="1"/>
          <p:nvPr>
            <p:ph type="title"/>
          </p:nvPr>
        </p:nvSpPr>
        <p:spPr>
          <a:xfrm>
            <a:off x="455612" y="331787"/>
            <a:ext cx="8463099"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32" name="Shape 32"/>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33" name="Shape 33"/>
          <p:cNvSpPr txBox="1"/>
          <p:nvPr>
            <p:ph idx="12" type="sldNum"/>
          </p:nvPr>
        </p:nvSpPr>
        <p:spPr>
          <a:xfrm>
            <a:off x="0" y="6553200"/>
            <a:ext cx="435697" cy="30479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4" name="Shape 34"/>
          <p:cNvSpPr txBox="1"/>
          <p:nvPr>
            <p:ph idx="1" type="body"/>
          </p:nvPr>
        </p:nvSpPr>
        <p:spPr>
          <a:xfrm>
            <a:off x="689112" y="1309963"/>
            <a:ext cx="8229600" cy="4525961"/>
          </a:xfrm>
          <a:prstGeom prst="rect">
            <a:avLst/>
          </a:prstGeom>
          <a:noFill/>
          <a:ln>
            <a:noFill/>
          </a:ln>
        </p:spPr>
        <p:txBody>
          <a:bodyPr anchorCtr="0" anchor="t" bIns="91425" lIns="91425" rIns="91425" tIns="91425"/>
          <a:lstStyle>
            <a:lvl1pPr indent="-107950" marL="231775" rtl="0" algn="l">
              <a:spcBef>
                <a:spcPts val="520"/>
              </a:spcBef>
              <a:spcAft>
                <a:spcPts val="0"/>
              </a:spcAft>
              <a:buClr>
                <a:srgbClr val="AF242B"/>
              </a:buClr>
              <a:buFont typeface="Noto Sans Symbols"/>
              <a:buChar char="•"/>
              <a:defRPr sz="2600">
                <a:solidFill>
                  <a:schemeClr val="dk1"/>
                </a:solidFill>
                <a:latin typeface="Arial"/>
                <a:ea typeface="Arial"/>
                <a:cs typeface="Arial"/>
                <a:sym typeface="Arial"/>
              </a:defRPr>
            </a:lvl1pPr>
            <a:lvl2pPr indent="-111125" marL="568325"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2pPr>
            <a:lvl3pPr indent="-127000" marL="914400" rtl="0" algn="l">
              <a:spcBef>
                <a:spcPts val="480"/>
              </a:spcBef>
              <a:spcAft>
                <a:spcPts val="0"/>
              </a:spcAft>
              <a:buClr>
                <a:srgbClr val="AF242B"/>
              </a:buClr>
              <a:buFont typeface="Noto Sans Symbols"/>
              <a:buChar char="•"/>
              <a:defRPr sz="2400">
                <a:solidFill>
                  <a:schemeClr val="dk1"/>
                </a:solidFill>
                <a:latin typeface="Arial"/>
                <a:ea typeface="Arial"/>
                <a:cs typeface="Arial"/>
                <a:sym typeface="Arial"/>
              </a:defRPr>
            </a:lvl3pPr>
            <a:lvl4pPr indent="-136525" marL="1260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4pPr>
            <a:lvl5pPr indent="-73025" marL="15398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5pPr>
            <a:lvl6pPr indent="-73025" marL="19970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6pPr>
            <a:lvl7pPr indent="-73025" marL="24542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7pPr>
            <a:lvl8pPr indent="-73025" marL="29114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8pPr>
            <a:lvl9pPr indent="-73025" marL="3368675" rtl="0" algn="l">
              <a:spcBef>
                <a:spcPts val="400"/>
              </a:spcBef>
              <a:spcAft>
                <a:spcPts val="0"/>
              </a:spcAft>
              <a:buClr>
                <a:srgbClr val="AF242B"/>
              </a:buClr>
              <a:buFont typeface="Noto Sans Symbols"/>
              <a:buChar char="•"/>
              <a:defRPr sz="2000">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5" name="Shape 35"/>
        <p:cNvGrpSpPr/>
        <p:nvPr/>
      </p:nvGrpSpPr>
      <p:grpSpPr>
        <a:xfrm>
          <a:off x="0" y="0"/>
          <a:ext cx="0" cy="0"/>
          <a:chOff x="0" y="0"/>
          <a:chExt cx="0" cy="0"/>
        </a:xfrm>
      </p:grpSpPr>
      <p:sp>
        <p:nvSpPr>
          <p:cNvPr id="36" name="Shape 36"/>
          <p:cNvSpPr txBox="1"/>
          <p:nvPr>
            <p:ph type="title"/>
          </p:nvPr>
        </p:nvSpPr>
        <p:spPr>
          <a:xfrm>
            <a:off x="455612" y="331787"/>
            <a:ext cx="73818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37" name="Shape 37"/>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38" name="Shape 38"/>
          <p:cNvSpPr txBox="1"/>
          <p:nvPr>
            <p:ph idx="12" type="sldNum"/>
          </p:nvPr>
        </p:nvSpPr>
        <p:spPr>
          <a:xfrm>
            <a:off x="-25400" y="6245225"/>
            <a:ext cx="3810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9" name="Shape 39"/>
        <p:cNvGrpSpPr/>
        <p:nvPr/>
      </p:nvGrpSpPr>
      <p:grpSpPr>
        <a:xfrm>
          <a:off x="0" y="0"/>
          <a:ext cx="0" cy="0"/>
          <a:chOff x="0" y="0"/>
          <a:chExt cx="0" cy="0"/>
        </a:xfrm>
      </p:grpSpPr>
      <p:sp>
        <p:nvSpPr>
          <p:cNvPr id="40" name="Shape 40"/>
          <p:cNvSpPr txBox="1"/>
          <p:nvPr>
            <p:ph type="title"/>
          </p:nvPr>
        </p:nvSpPr>
        <p:spPr>
          <a:xfrm>
            <a:off x="722312" y="4406900"/>
            <a:ext cx="7772400" cy="1362075"/>
          </a:xfrm>
          <a:prstGeom prst="rect">
            <a:avLst/>
          </a:prstGeom>
          <a:noFill/>
          <a:ln>
            <a:noFill/>
          </a:ln>
        </p:spPr>
        <p:txBody>
          <a:bodyPr anchorCtr="0" anchor="t" bIns="91425" lIns="91425" rIns="91425" tIns="91425"/>
          <a:lstStyle>
            <a:lvl1pPr rtl="0" algn="l">
              <a:spcBef>
                <a:spcPts val="0"/>
              </a:spcBef>
              <a:defRPr b="1" sz="4000" cap="none"/>
            </a:lvl1pPr>
            <a:lvl2pPr rtl="0">
              <a:spcBef>
                <a:spcPts val="0"/>
              </a:spcBef>
              <a:defRPr b="1" sz="2600">
                <a:solidFill>
                  <a:schemeClr val="lt1"/>
                </a:solidFill>
                <a:latin typeface="Arial"/>
                <a:ea typeface="Arial"/>
                <a:cs typeface="Arial"/>
                <a:sym typeface="Arial"/>
              </a:defRPr>
            </a:lvl2pPr>
            <a:lvl3pPr rtl="0">
              <a:spcBef>
                <a:spcPts val="0"/>
              </a:spcBef>
              <a:defRPr b="1" sz="2600">
                <a:solidFill>
                  <a:schemeClr val="lt1"/>
                </a:solidFill>
                <a:latin typeface="Arial"/>
                <a:ea typeface="Arial"/>
                <a:cs typeface="Arial"/>
                <a:sym typeface="Arial"/>
              </a:defRPr>
            </a:lvl3pPr>
            <a:lvl4pPr rtl="0">
              <a:spcBef>
                <a:spcPts val="0"/>
              </a:spcBef>
              <a:defRPr b="1" sz="2600">
                <a:solidFill>
                  <a:schemeClr val="lt1"/>
                </a:solidFill>
                <a:latin typeface="Arial"/>
                <a:ea typeface="Arial"/>
                <a:cs typeface="Arial"/>
                <a:sym typeface="Arial"/>
              </a:defRPr>
            </a:lvl4pPr>
            <a:lvl5pPr rtl="0">
              <a:spcBef>
                <a:spcPts val="0"/>
              </a:spcBef>
              <a:defRPr b="1" sz="2600">
                <a:solidFill>
                  <a:schemeClr val="lt1"/>
                </a:solidFill>
                <a:latin typeface="Arial"/>
                <a:ea typeface="Arial"/>
                <a:cs typeface="Arial"/>
                <a:sym typeface="Arial"/>
              </a:defRPr>
            </a:lvl5pPr>
            <a:lvl6pPr rtl="0">
              <a:spcBef>
                <a:spcPts val="0"/>
              </a:spcBef>
              <a:defRPr b="1" sz="2600">
                <a:solidFill>
                  <a:schemeClr val="lt1"/>
                </a:solidFill>
                <a:latin typeface="Arial"/>
                <a:ea typeface="Arial"/>
                <a:cs typeface="Arial"/>
                <a:sym typeface="Arial"/>
              </a:defRPr>
            </a:lvl6pPr>
            <a:lvl7pPr rtl="0">
              <a:spcBef>
                <a:spcPts val="0"/>
              </a:spcBef>
              <a:defRPr b="1" sz="2600">
                <a:solidFill>
                  <a:schemeClr val="lt1"/>
                </a:solidFill>
                <a:latin typeface="Arial"/>
                <a:ea typeface="Arial"/>
                <a:cs typeface="Arial"/>
                <a:sym typeface="Arial"/>
              </a:defRPr>
            </a:lvl7pPr>
            <a:lvl8pPr rtl="0">
              <a:spcBef>
                <a:spcPts val="0"/>
              </a:spcBef>
              <a:defRPr b="1" sz="2600">
                <a:solidFill>
                  <a:schemeClr val="lt1"/>
                </a:solidFill>
                <a:latin typeface="Arial"/>
                <a:ea typeface="Arial"/>
                <a:cs typeface="Arial"/>
                <a:sym typeface="Arial"/>
              </a:defRPr>
            </a:lvl8pPr>
            <a:lvl9pPr rtl="0">
              <a:spcBef>
                <a:spcPts val="0"/>
              </a:spcBef>
              <a:defRPr b="1" sz="2600">
                <a:solidFill>
                  <a:schemeClr val="lt1"/>
                </a:solidFill>
                <a:latin typeface="Arial"/>
                <a:ea typeface="Arial"/>
                <a:cs typeface="Arial"/>
                <a:sym typeface="Arial"/>
              </a:defRPr>
            </a:lvl9pPr>
          </a:lstStyle>
          <a:p/>
        </p:txBody>
      </p:sp>
      <p:sp>
        <p:nvSpPr>
          <p:cNvPr id="41" name="Shape 41"/>
          <p:cNvSpPr txBox="1"/>
          <p:nvPr>
            <p:ph idx="1" type="body"/>
          </p:nvPr>
        </p:nvSpPr>
        <p:spPr>
          <a:xfrm>
            <a:off x="722312" y="2906713"/>
            <a:ext cx="7772400" cy="1500187"/>
          </a:xfrm>
          <a:prstGeom prst="rect">
            <a:avLst/>
          </a:prstGeom>
          <a:noFill/>
          <a:ln>
            <a:noFill/>
          </a:ln>
        </p:spPr>
        <p:txBody>
          <a:bodyPr anchorCtr="0" anchor="b" bIns="91425" lIns="91425" rIns="91425" tIns="91425"/>
          <a:lstStyle>
            <a:lvl1pPr indent="0" marL="0" rtl="0">
              <a:spcBef>
                <a:spcPts val="0"/>
              </a:spcBef>
              <a:buFont typeface="Arial"/>
              <a:buNone/>
              <a:defRPr sz="2000"/>
            </a:lvl1pPr>
            <a:lvl2pPr indent="0" marL="457200" rtl="0">
              <a:spcBef>
                <a:spcPts val="0"/>
              </a:spcBef>
              <a:buFont typeface="Arial"/>
              <a:buNone/>
              <a:defRPr sz="1800"/>
            </a:lvl2pPr>
            <a:lvl3pPr indent="0" marL="914400" rtl="0">
              <a:spcBef>
                <a:spcPts val="0"/>
              </a:spcBef>
              <a:buFont typeface="Arial"/>
              <a:buNone/>
              <a:defRPr sz="1600"/>
            </a:lvl3pPr>
            <a:lvl4pPr indent="0" marL="1371600" rtl="0">
              <a:spcBef>
                <a:spcPts val="0"/>
              </a:spcBef>
              <a:buFont typeface="Arial"/>
              <a:buNone/>
              <a:defRPr sz="1400"/>
            </a:lvl4pPr>
            <a:lvl5pPr indent="0" marL="1828800" rtl="0">
              <a:spcBef>
                <a:spcPts val="0"/>
              </a:spcBef>
              <a:buFont typeface="Arial"/>
              <a:buNone/>
              <a:defRPr sz="1400"/>
            </a:lvl5pPr>
            <a:lvl6pPr indent="0" marL="2286000" rtl="0">
              <a:spcBef>
                <a:spcPts val="0"/>
              </a:spcBef>
              <a:buFont typeface="Arial"/>
              <a:buNone/>
              <a:defRPr sz="1400"/>
            </a:lvl6pPr>
            <a:lvl7pPr indent="0" marL="2743200" rtl="0">
              <a:spcBef>
                <a:spcPts val="0"/>
              </a:spcBef>
              <a:buFont typeface="Arial"/>
              <a:buNone/>
              <a:defRPr sz="1400"/>
            </a:lvl7pPr>
            <a:lvl8pPr indent="0" marL="3200400" rtl="0">
              <a:spcBef>
                <a:spcPts val="0"/>
              </a:spcBef>
              <a:buFont typeface="Arial"/>
              <a:buNone/>
              <a:defRPr sz="1400"/>
            </a:lvl8pPr>
            <a:lvl9pPr indent="0" marL="3657600" rtl="0">
              <a:spcBef>
                <a:spcPts val="0"/>
              </a:spcBef>
              <a:buFont typeface="Arial"/>
              <a:buNone/>
              <a:defRPr sz="1400"/>
            </a:lvl9pPr>
          </a:lstStyle>
          <a:p/>
        </p:txBody>
      </p:sp>
      <p:sp>
        <p:nvSpPr>
          <p:cNvPr id="42" name="Shape 42"/>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43" name="Shape 43"/>
          <p:cNvSpPr txBox="1"/>
          <p:nvPr>
            <p:ph idx="12" type="sldNum"/>
          </p:nvPr>
        </p:nvSpPr>
        <p:spPr>
          <a:xfrm>
            <a:off x="-25400" y="6245225"/>
            <a:ext cx="3810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44" name="Shape 44"/>
        <p:cNvGrpSpPr/>
        <p:nvPr/>
      </p:nvGrpSpPr>
      <p:grpSpPr>
        <a:xfrm>
          <a:off x="0" y="0"/>
          <a:ext cx="0" cy="0"/>
          <a:chOff x="0" y="0"/>
          <a:chExt cx="0" cy="0"/>
        </a:xfrm>
      </p:grpSpPr>
      <p:sp>
        <p:nvSpPr>
          <p:cNvPr id="45" name="Shape 45"/>
          <p:cNvSpPr txBox="1"/>
          <p:nvPr>
            <p:ph type="title"/>
          </p:nvPr>
        </p:nvSpPr>
        <p:spPr>
          <a:xfrm>
            <a:off x="455612" y="331787"/>
            <a:ext cx="7381874" cy="563562"/>
          </a:xfrm>
          <a:prstGeom prst="rect">
            <a:avLst/>
          </a:prstGeom>
          <a:noFill/>
          <a:ln>
            <a:noFill/>
          </a:ln>
        </p:spPr>
        <p:txBody>
          <a:bodyPr anchorCtr="0" anchor="b" bIns="91425" lIns="91425" rIns="91425" tIns="91425"/>
          <a:lstStyle>
            <a:lvl1pPr rtl="0" algn="l">
              <a:spcBef>
                <a:spcPts val="0"/>
              </a:spcBef>
              <a:spcAft>
                <a:spcPts val="0"/>
              </a:spcAft>
              <a:defRPr b="1" sz="2600">
                <a:solidFill>
                  <a:schemeClr val="lt1"/>
                </a:solidFill>
                <a:latin typeface="Arial"/>
                <a:ea typeface="Arial"/>
                <a:cs typeface="Arial"/>
                <a:sym typeface="Arial"/>
              </a:defRPr>
            </a:lvl1pPr>
            <a:lvl2pPr rtl="0" algn="l">
              <a:spcBef>
                <a:spcPts val="0"/>
              </a:spcBef>
              <a:spcAft>
                <a:spcPts val="0"/>
              </a:spcAft>
              <a:defRPr b="1" sz="2600">
                <a:solidFill>
                  <a:schemeClr val="lt1"/>
                </a:solidFill>
                <a:latin typeface="Arial"/>
                <a:ea typeface="Arial"/>
                <a:cs typeface="Arial"/>
                <a:sym typeface="Arial"/>
              </a:defRPr>
            </a:lvl2pPr>
            <a:lvl3pPr rtl="0" algn="l">
              <a:spcBef>
                <a:spcPts val="0"/>
              </a:spcBef>
              <a:spcAft>
                <a:spcPts val="0"/>
              </a:spcAft>
              <a:defRPr b="1" sz="2600">
                <a:solidFill>
                  <a:schemeClr val="lt1"/>
                </a:solidFill>
                <a:latin typeface="Arial"/>
                <a:ea typeface="Arial"/>
                <a:cs typeface="Arial"/>
                <a:sym typeface="Arial"/>
              </a:defRPr>
            </a:lvl3pPr>
            <a:lvl4pPr rtl="0" algn="l">
              <a:spcBef>
                <a:spcPts val="0"/>
              </a:spcBef>
              <a:spcAft>
                <a:spcPts val="0"/>
              </a:spcAft>
              <a:defRPr b="1" sz="2600">
                <a:solidFill>
                  <a:schemeClr val="lt1"/>
                </a:solidFill>
                <a:latin typeface="Arial"/>
                <a:ea typeface="Arial"/>
                <a:cs typeface="Arial"/>
                <a:sym typeface="Arial"/>
              </a:defRPr>
            </a:lvl4pPr>
            <a:lvl5pPr rtl="0" algn="l">
              <a:spcBef>
                <a:spcPts val="0"/>
              </a:spcBef>
              <a:spcAft>
                <a:spcPts val="0"/>
              </a:spcAft>
              <a:defRPr b="1" sz="2600">
                <a:solidFill>
                  <a:schemeClr val="lt1"/>
                </a:solidFill>
                <a:latin typeface="Arial"/>
                <a:ea typeface="Arial"/>
                <a:cs typeface="Arial"/>
                <a:sym typeface="Arial"/>
              </a:defRPr>
            </a:lvl5pPr>
            <a:lvl6pPr marL="457200" rtl="0" algn="l">
              <a:spcBef>
                <a:spcPts val="0"/>
              </a:spcBef>
              <a:spcAft>
                <a:spcPts val="0"/>
              </a:spcAft>
              <a:defRPr b="1" sz="2600">
                <a:solidFill>
                  <a:schemeClr val="lt1"/>
                </a:solidFill>
                <a:latin typeface="Arial"/>
                <a:ea typeface="Arial"/>
                <a:cs typeface="Arial"/>
                <a:sym typeface="Arial"/>
              </a:defRPr>
            </a:lvl6pPr>
            <a:lvl7pPr marL="914400" rtl="0" algn="l">
              <a:spcBef>
                <a:spcPts val="0"/>
              </a:spcBef>
              <a:spcAft>
                <a:spcPts val="0"/>
              </a:spcAft>
              <a:defRPr b="1" sz="2600">
                <a:solidFill>
                  <a:schemeClr val="lt1"/>
                </a:solidFill>
                <a:latin typeface="Arial"/>
                <a:ea typeface="Arial"/>
                <a:cs typeface="Arial"/>
                <a:sym typeface="Arial"/>
              </a:defRPr>
            </a:lvl7pPr>
            <a:lvl8pPr marL="1371600" rtl="0" algn="l">
              <a:spcBef>
                <a:spcPts val="0"/>
              </a:spcBef>
              <a:spcAft>
                <a:spcPts val="0"/>
              </a:spcAft>
              <a:defRPr b="1" sz="2600">
                <a:solidFill>
                  <a:schemeClr val="lt1"/>
                </a:solidFill>
                <a:latin typeface="Arial"/>
                <a:ea typeface="Arial"/>
                <a:cs typeface="Arial"/>
                <a:sym typeface="Arial"/>
              </a:defRPr>
            </a:lvl8pPr>
            <a:lvl9pPr marL="1828800" rtl="0" algn="l">
              <a:spcBef>
                <a:spcPts val="0"/>
              </a:spcBef>
              <a:spcAft>
                <a:spcPts val="0"/>
              </a:spcAft>
              <a:defRPr b="1" sz="2600">
                <a:solidFill>
                  <a:schemeClr val="lt1"/>
                </a:solidFill>
                <a:latin typeface="Arial"/>
                <a:ea typeface="Arial"/>
                <a:cs typeface="Arial"/>
                <a:sym typeface="Arial"/>
              </a:defRPr>
            </a:lvl9pPr>
          </a:lstStyle>
          <a:p/>
        </p:txBody>
      </p:sp>
      <p:sp>
        <p:nvSpPr>
          <p:cNvPr id="46" name="Shape 46"/>
          <p:cNvSpPr txBox="1"/>
          <p:nvPr>
            <p:ph idx="1" type="body"/>
          </p:nvPr>
        </p:nvSpPr>
        <p:spPr>
          <a:xfrm>
            <a:off x="712787" y="1608137"/>
            <a:ext cx="4038599" cy="4525961"/>
          </a:xfrm>
          <a:prstGeom prst="rect">
            <a:avLst/>
          </a:prstGeom>
          <a:noFill/>
          <a:ln>
            <a:noFill/>
          </a:ln>
        </p:spPr>
        <p:txBody>
          <a:bodyPr anchorCtr="0" anchor="t" bIns="91425" lIns="91425" rIns="91425" tIns="91425"/>
          <a:lstStyle>
            <a:lvl1pPr rtl="0">
              <a:spcBef>
                <a:spcPts val="0"/>
              </a:spcBef>
              <a:defRPr sz="2800"/>
            </a:lvl1pPr>
            <a:lvl2pPr rtl="0">
              <a:spcBef>
                <a:spcPts val="0"/>
              </a:spcBef>
              <a:defRPr sz="2400"/>
            </a:lvl2pPr>
            <a:lvl3pPr rtl="0">
              <a:spcBef>
                <a:spcPts val="0"/>
              </a:spcBef>
              <a:defRPr sz="2000"/>
            </a:lvl3pPr>
            <a:lvl4pPr rtl="0">
              <a:spcBef>
                <a:spcPts val="0"/>
              </a:spcBef>
              <a:defRPr sz="1800"/>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p:txBody>
      </p:sp>
      <p:sp>
        <p:nvSpPr>
          <p:cNvPr id="47" name="Shape 47"/>
          <p:cNvSpPr txBox="1"/>
          <p:nvPr>
            <p:ph idx="2" type="body"/>
          </p:nvPr>
        </p:nvSpPr>
        <p:spPr>
          <a:xfrm>
            <a:off x="4903787" y="1608137"/>
            <a:ext cx="4038599" cy="4525961"/>
          </a:xfrm>
          <a:prstGeom prst="rect">
            <a:avLst/>
          </a:prstGeom>
          <a:noFill/>
          <a:ln>
            <a:noFill/>
          </a:ln>
        </p:spPr>
        <p:txBody>
          <a:bodyPr anchorCtr="0" anchor="t" bIns="91425" lIns="91425" rIns="91425" tIns="91425"/>
          <a:lstStyle>
            <a:lvl1pPr rtl="0">
              <a:spcBef>
                <a:spcPts val="0"/>
              </a:spcBef>
              <a:defRPr sz="2800"/>
            </a:lvl1pPr>
            <a:lvl2pPr rtl="0">
              <a:spcBef>
                <a:spcPts val="0"/>
              </a:spcBef>
              <a:defRPr sz="2400"/>
            </a:lvl2pPr>
            <a:lvl3pPr rtl="0">
              <a:spcBef>
                <a:spcPts val="0"/>
              </a:spcBef>
              <a:defRPr sz="2000"/>
            </a:lvl3pPr>
            <a:lvl4pPr rtl="0">
              <a:spcBef>
                <a:spcPts val="0"/>
              </a:spcBef>
              <a:defRPr sz="1800"/>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p:txBody>
      </p:sp>
      <p:sp>
        <p:nvSpPr>
          <p:cNvPr id="48" name="Shape 48"/>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49" name="Shape 49"/>
          <p:cNvSpPr txBox="1"/>
          <p:nvPr>
            <p:ph idx="12" type="sldNum"/>
          </p:nvPr>
        </p:nvSpPr>
        <p:spPr>
          <a:xfrm>
            <a:off x="-25400" y="6245225"/>
            <a:ext cx="3810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50" name="Shape 50"/>
        <p:cNvGrpSpPr/>
        <p:nvPr/>
      </p:nvGrpSpPr>
      <p:grpSpPr>
        <a:xfrm>
          <a:off x="0" y="0"/>
          <a:ext cx="0" cy="0"/>
          <a:chOff x="0" y="0"/>
          <a:chExt cx="0" cy="0"/>
        </a:xfrm>
      </p:grpSpPr>
      <p:sp>
        <p:nvSpPr>
          <p:cNvPr id="51" name="Shape 51"/>
          <p:cNvSpPr txBox="1"/>
          <p:nvPr>
            <p:ph type="title"/>
          </p:nvPr>
        </p:nvSpPr>
        <p:spPr>
          <a:xfrm>
            <a:off x="457200" y="274637"/>
            <a:ext cx="8229600" cy="1143000"/>
          </a:xfrm>
          <a:prstGeom prst="rect">
            <a:avLst/>
          </a:prstGeom>
          <a:noFill/>
          <a:ln>
            <a:noFill/>
          </a:ln>
        </p:spPr>
        <p:txBody>
          <a:bodyPr anchorCtr="0" anchor="b" bIns="91425" lIns="91425" rIns="91425" tIns="91425"/>
          <a:lstStyle>
            <a:lvl1pPr rtl="0">
              <a:spcBef>
                <a:spcPts val="0"/>
              </a:spcBef>
              <a:defRPr/>
            </a:lvl1pPr>
            <a:lvl2pPr rtl="0">
              <a:spcBef>
                <a:spcPts val="0"/>
              </a:spcBef>
              <a:defRPr b="1" sz="2600">
                <a:solidFill>
                  <a:schemeClr val="lt1"/>
                </a:solidFill>
                <a:latin typeface="Arial"/>
                <a:ea typeface="Arial"/>
                <a:cs typeface="Arial"/>
                <a:sym typeface="Arial"/>
              </a:defRPr>
            </a:lvl2pPr>
            <a:lvl3pPr rtl="0">
              <a:spcBef>
                <a:spcPts val="0"/>
              </a:spcBef>
              <a:defRPr b="1" sz="2600">
                <a:solidFill>
                  <a:schemeClr val="lt1"/>
                </a:solidFill>
                <a:latin typeface="Arial"/>
                <a:ea typeface="Arial"/>
                <a:cs typeface="Arial"/>
                <a:sym typeface="Arial"/>
              </a:defRPr>
            </a:lvl3pPr>
            <a:lvl4pPr rtl="0">
              <a:spcBef>
                <a:spcPts val="0"/>
              </a:spcBef>
              <a:defRPr b="1" sz="2600">
                <a:solidFill>
                  <a:schemeClr val="lt1"/>
                </a:solidFill>
                <a:latin typeface="Arial"/>
                <a:ea typeface="Arial"/>
                <a:cs typeface="Arial"/>
                <a:sym typeface="Arial"/>
              </a:defRPr>
            </a:lvl4pPr>
            <a:lvl5pPr rtl="0">
              <a:spcBef>
                <a:spcPts val="0"/>
              </a:spcBef>
              <a:defRPr b="1" sz="2600">
                <a:solidFill>
                  <a:schemeClr val="lt1"/>
                </a:solidFill>
                <a:latin typeface="Arial"/>
                <a:ea typeface="Arial"/>
                <a:cs typeface="Arial"/>
                <a:sym typeface="Arial"/>
              </a:defRPr>
            </a:lvl5pPr>
            <a:lvl6pPr rtl="0">
              <a:spcBef>
                <a:spcPts val="0"/>
              </a:spcBef>
              <a:defRPr b="1" sz="2600">
                <a:solidFill>
                  <a:schemeClr val="lt1"/>
                </a:solidFill>
                <a:latin typeface="Arial"/>
                <a:ea typeface="Arial"/>
                <a:cs typeface="Arial"/>
                <a:sym typeface="Arial"/>
              </a:defRPr>
            </a:lvl6pPr>
            <a:lvl7pPr rtl="0">
              <a:spcBef>
                <a:spcPts val="0"/>
              </a:spcBef>
              <a:defRPr b="1" sz="2600">
                <a:solidFill>
                  <a:schemeClr val="lt1"/>
                </a:solidFill>
                <a:latin typeface="Arial"/>
                <a:ea typeface="Arial"/>
                <a:cs typeface="Arial"/>
                <a:sym typeface="Arial"/>
              </a:defRPr>
            </a:lvl7pPr>
            <a:lvl8pPr rtl="0">
              <a:spcBef>
                <a:spcPts val="0"/>
              </a:spcBef>
              <a:defRPr b="1" sz="2600">
                <a:solidFill>
                  <a:schemeClr val="lt1"/>
                </a:solidFill>
                <a:latin typeface="Arial"/>
                <a:ea typeface="Arial"/>
                <a:cs typeface="Arial"/>
                <a:sym typeface="Arial"/>
              </a:defRPr>
            </a:lvl8pPr>
            <a:lvl9pPr rtl="0">
              <a:spcBef>
                <a:spcPts val="0"/>
              </a:spcBef>
              <a:defRPr b="1" sz="2600">
                <a:solidFill>
                  <a:schemeClr val="lt1"/>
                </a:solidFill>
                <a:latin typeface="Arial"/>
                <a:ea typeface="Arial"/>
                <a:cs typeface="Arial"/>
                <a:sym typeface="Arial"/>
              </a:defRPr>
            </a:lvl9pPr>
          </a:lstStyle>
          <a:p/>
        </p:txBody>
      </p:sp>
      <p:sp>
        <p:nvSpPr>
          <p:cNvPr id="52" name="Shape 52"/>
          <p:cNvSpPr txBox="1"/>
          <p:nvPr>
            <p:ph idx="1" type="body"/>
          </p:nvPr>
        </p:nvSpPr>
        <p:spPr>
          <a:xfrm>
            <a:off x="457200" y="1535112"/>
            <a:ext cx="4040187" cy="639762"/>
          </a:xfrm>
          <a:prstGeom prst="rect">
            <a:avLst/>
          </a:prstGeom>
          <a:noFill/>
          <a:ln>
            <a:noFill/>
          </a:ln>
        </p:spPr>
        <p:txBody>
          <a:bodyPr anchorCtr="0" anchor="b" bIns="91425" lIns="91425" rIns="91425" tIns="91425"/>
          <a:lstStyle>
            <a:lvl1pPr indent="0" marL="0" rtl="0">
              <a:spcBef>
                <a:spcPts val="0"/>
              </a:spcBef>
              <a:buFont typeface="Arial"/>
              <a:buNone/>
              <a:defRPr b="1" sz="2400"/>
            </a:lvl1pPr>
            <a:lvl2pPr indent="0" marL="457200" rtl="0">
              <a:spcBef>
                <a:spcPts val="0"/>
              </a:spcBef>
              <a:buFont typeface="Arial"/>
              <a:buNone/>
              <a:defRPr b="1" sz="2000"/>
            </a:lvl2pPr>
            <a:lvl3pPr indent="0" marL="914400" rtl="0">
              <a:spcBef>
                <a:spcPts val="0"/>
              </a:spcBef>
              <a:buFont typeface="Arial"/>
              <a:buNone/>
              <a:defRPr b="1" sz="1800"/>
            </a:lvl3pPr>
            <a:lvl4pPr indent="0" marL="1371600" rtl="0">
              <a:spcBef>
                <a:spcPts val="0"/>
              </a:spcBef>
              <a:buFont typeface="Arial"/>
              <a:buNone/>
              <a:defRPr b="1" sz="1600"/>
            </a:lvl4pPr>
            <a:lvl5pPr indent="0" marL="1828800" rtl="0">
              <a:spcBef>
                <a:spcPts val="0"/>
              </a:spcBef>
              <a:buFont typeface="Arial"/>
              <a:buNone/>
              <a:defRPr b="1" sz="1600"/>
            </a:lvl5pPr>
            <a:lvl6pPr indent="0" marL="2286000" rtl="0">
              <a:spcBef>
                <a:spcPts val="0"/>
              </a:spcBef>
              <a:buFont typeface="Arial"/>
              <a:buNone/>
              <a:defRPr b="1" sz="1600"/>
            </a:lvl6pPr>
            <a:lvl7pPr indent="0" marL="2743200" rtl="0">
              <a:spcBef>
                <a:spcPts val="0"/>
              </a:spcBef>
              <a:buFont typeface="Arial"/>
              <a:buNone/>
              <a:defRPr b="1" sz="1600"/>
            </a:lvl7pPr>
            <a:lvl8pPr indent="0" marL="3200400" rtl="0">
              <a:spcBef>
                <a:spcPts val="0"/>
              </a:spcBef>
              <a:buFont typeface="Arial"/>
              <a:buNone/>
              <a:defRPr b="1" sz="1600"/>
            </a:lvl8pPr>
            <a:lvl9pPr indent="0" marL="3657600" rtl="0">
              <a:spcBef>
                <a:spcPts val="0"/>
              </a:spcBef>
              <a:buFont typeface="Arial"/>
              <a:buNone/>
              <a:defRPr b="1" sz="1600"/>
            </a:lvl9pPr>
          </a:lstStyle>
          <a:p/>
        </p:txBody>
      </p:sp>
      <p:sp>
        <p:nvSpPr>
          <p:cNvPr id="53" name="Shape 53"/>
          <p:cNvSpPr txBox="1"/>
          <p:nvPr>
            <p:ph idx="2" type="body"/>
          </p:nvPr>
        </p:nvSpPr>
        <p:spPr>
          <a:xfrm>
            <a:off x="457200" y="2174875"/>
            <a:ext cx="4040187" cy="3951287"/>
          </a:xfrm>
          <a:prstGeom prst="rect">
            <a:avLst/>
          </a:prstGeom>
          <a:noFill/>
          <a:ln>
            <a:noFill/>
          </a:ln>
        </p:spPr>
        <p:txBody>
          <a:bodyPr anchorCtr="0" anchor="t" bIns="91425" lIns="91425" rIns="91425" tIns="91425"/>
          <a:lstStyle>
            <a:lvl1pPr rtl="0">
              <a:spcBef>
                <a:spcPts val="0"/>
              </a:spcBef>
              <a:defRPr sz="2400"/>
            </a:lvl1pPr>
            <a:lvl2pPr rtl="0">
              <a:spcBef>
                <a:spcPts val="0"/>
              </a:spcBef>
              <a:defRPr sz="2000"/>
            </a:lvl2pPr>
            <a:lvl3pPr rtl="0">
              <a:spcBef>
                <a:spcPts val="0"/>
              </a:spcBef>
              <a:defRPr sz="1800"/>
            </a:lvl3pPr>
            <a:lvl4pPr rtl="0">
              <a:spcBef>
                <a:spcPts val="0"/>
              </a:spcBef>
              <a:defRPr sz="1600"/>
            </a:lvl4pPr>
            <a:lvl5pPr rtl="0">
              <a:spcBef>
                <a:spcPts val="0"/>
              </a:spcBef>
              <a:defRPr sz="1600"/>
            </a:lvl5pPr>
            <a:lvl6pPr rtl="0">
              <a:spcBef>
                <a:spcPts val="0"/>
              </a:spcBef>
              <a:defRPr sz="1600"/>
            </a:lvl6pPr>
            <a:lvl7pPr rtl="0">
              <a:spcBef>
                <a:spcPts val="0"/>
              </a:spcBef>
              <a:defRPr sz="1600"/>
            </a:lvl7pPr>
            <a:lvl8pPr rtl="0">
              <a:spcBef>
                <a:spcPts val="0"/>
              </a:spcBef>
              <a:defRPr sz="1600"/>
            </a:lvl8pPr>
            <a:lvl9pPr rtl="0">
              <a:spcBef>
                <a:spcPts val="0"/>
              </a:spcBef>
              <a:defRPr sz="1600"/>
            </a:lvl9pPr>
          </a:lstStyle>
          <a:p/>
        </p:txBody>
      </p:sp>
      <p:sp>
        <p:nvSpPr>
          <p:cNvPr id="54" name="Shape 54"/>
          <p:cNvSpPr txBox="1"/>
          <p:nvPr>
            <p:ph idx="3" type="body"/>
          </p:nvPr>
        </p:nvSpPr>
        <p:spPr>
          <a:xfrm>
            <a:off x="4645025" y="1535112"/>
            <a:ext cx="4041774" cy="639762"/>
          </a:xfrm>
          <a:prstGeom prst="rect">
            <a:avLst/>
          </a:prstGeom>
          <a:noFill/>
          <a:ln>
            <a:noFill/>
          </a:ln>
        </p:spPr>
        <p:txBody>
          <a:bodyPr anchorCtr="0" anchor="b" bIns="91425" lIns="91425" rIns="91425" tIns="91425"/>
          <a:lstStyle>
            <a:lvl1pPr indent="0" marL="0" rtl="0">
              <a:spcBef>
                <a:spcPts val="0"/>
              </a:spcBef>
              <a:buFont typeface="Arial"/>
              <a:buNone/>
              <a:defRPr b="1" sz="2400"/>
            </a:lvl1pPr>
            <a:lvl2pPr indent="0" marL="457200" rtl="0">
              <a:spcBef>
                <a:spcPts val="0"/>
              </a:spcBef>
              <a:buFont typeface="Arial"/>
              <a:buNone/>
              <a:defRPr b="1" sz="2000"/>
            </a:lvl2pPr>
            <a:lvl3pPr indent="0" marL="914400" rtl="0">
              <a:spcBef>
                <a:spcPts val="0"/>
              </a:spcBef>
              <a:buFont typeface="Arial"/>
              <a:buNone/>
              <a:defRPr b="1" sz="1800"/>
            </a:lvl3pPr>
            <a:lvl4pPr indent="0" marL="1371600" rtl="0">
              <a:spcBef>
                <a:spcPts val="0"/>
              </a:spcBef>
              <a:buFont typeface="Arial"/>
              <a:buNone/>
              <a:defRPr b="1" sz="1600"/>
            </a:lvl4pPr>
            <a:lvl5pPr indent="0" marL="1828800" rtl="0">
              <a:spcBef>
                <a:spcPts val="0"/>
              </a:spcBef>
              <a:buFont typeface="Arial"/>
              <a:buNone/>
              <a:defRPr b="1" sz="1600"/>
            </a:lvl5pPr>
            <a:lvl6pPr indent="0" marL="2286000" rtl="0">
              <a:spcBef>
                <a:spcPts val="0"/>
              </a:spcBef>
              <a:buFont typeface="Arial"/>
              <a:buNone/>
              <a:defRPr b="1" sz="1600"/>
            </a:lvl6pPr>
            <a:lvl7pPr indent="0" marL="2743200" rtl="0">
              <a:spcBef>
                <a:spcPts val="0"/>
              </a:spcBef>
              <a:buFont typeface="Arial"/>
              <a:buNone/>
              <a:defRPr b="1" sz="1600"/>
            </a:lvl7pPr>
            <a:lvl8pPr indent="0" marL="3200400" rtl="0">
              <a:spcBef>
                <a:spcPts val="0"/>
              </a:spcBef>
              <a:buFont typeface="Arial"/>
              <a:buNone/>
              <a:defRPr b="1" sz="1600"/>
            </a:lvl8pPr>
            <a:lvl9pPr indent="0" marL="3657600" rtl="0">
              <a:spcBef>
                <a:spcPts val="0"/>
              </a:spcBef>
              <a:buFont typeface="Arial"/>
              <a:buNone/>
              <a:defRPr b="1" sz="1600"/>
            </a:lvl9pPr>
          </a:lstStyle>
          <a:p/>
        </p:txBody>
      </p:sp>
      <p:sp>
        <p:nvSpPr>
          <p:cNvPr id="55" name="Shape 55"/>
          <p:cNvSpPr txBox="1"/>
          <p:nvPr>
            <p:ph idx="4" type="body"/>
          </p:nvPr>
        </p:nvSpPr>
        <p:spPr>
          <a:xfrm>
            <a:off x="4645025" y="2174875"/>
            <a:ext cx="4041774" cy="3951287"/>
          </a:xfrm>
          <a:prstGeom prst="rect">
            <a:avLst/>
          </a:prstGeom>
          <a:noFill/>
          <a:ln>
            <a:noFill/>
          </a:ln>
        </p:spPr>
        <p:txBody>
          <a:bodyPr anchorCtr="0" anchor="t" bIns="91425" lIns="91425" rIns="91425" tIns="91425"/>
          <a:lstStyle>
            <a:lvl1pPr rtl="0">
              <a:spcBef>
                <a:spcPts val="0"/>
              </a:spcBef>
              <a:defRPr sz="2400"/>
            </a:lvl1pPr>
            <a:lvl2pPr rtl="0">
              <a:spcBef>
                <a:spcPts val="0"/>
              </a:spcBef>
              <a:defRPr sz="2000"/>
            </a:lvl2pPr>
            <a:lvl3pPr rtl="0">
              <a:spcBef>
                <a:spcPts val="0"/>
              </a:spcBef>
              <a:defRPr sz="1800"/>
            </a:lvl3pPr>
            <a:lvl4pPr rtl="0">
              <a:spcBef>
                <a:spcPts val="0"/>
              </a:spcBef>
              <a:defRPr sz="1600"/>
            </a:lvl4pPr>
            <a:lvl5pPr rtl="0">
              <a:spcBef>
                <a:spcPts val="0"/>
              </a:spcBef>
              <a:defRPr sz="1600"/>
            </a:lvl5pPr>
            <a:lvl6pPr rtl="0">
              <a:spcBef>
                <a:spcPts val="0"/>
              </a:spcBef>
              <a:defRPr sz="1600"/>
            </a:lvl6pPr>
            <a:lvl7pPr rtl="0">
              <a:spcBef>
                <a:spcPts val="0"/>
              </a:spcBef>
              <a:defRPr sz="1600"/>
            </a:lvl7pPr>
            <a:lvl8pPr rtl="0">
              <a:spcBef>
                <a:spcPts val="0"/>
              </a:spcBef>
              <a:defRPr sz="1600"/>
            </a:lvl8pPr>
            <a:lvl9pPr rtl="0">
              <a:spcBef>
                <a:spcPts val="0"/>
              </a:spcBef>
              <a:defRPr sz="1600"/>
            </a:lvl9pPr>
          </a:lstStyle>
          <a:p/>
        </p:txBody>
      </p:sp>
      <p:sp>
        <p:nvSpPr>
          <p:cNvPr id="56" name="Shape 56"/>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57" name="Shape 57"/>
          <p:cNvSpPr txBox="1"/>
          <p:nvPr>
            <p:ph idx="12" type="sldNum"/>
          </p:nvPr>
        </p:nvSpPr>
        <p:spPr>
          <a:xfrm>
            <a:off x="-25400" y="6245225"/>
            <a:ext cx="3810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8" name="Shape 58"/>
        <p:cNvGrpSpPr/>
        <p:nvPr/>
      </p:nvGrpSpPr>
      <p:grpSpPr>
        <a:xfrm>
          <a:off x="0" y="0"/>
          <a:ext cx="0" cy="0"/>
          <a:chOff x="0" y="0"/>
          <a:chExt cx="0" cy="0"/>
        </a:xfrm>
      </p:grpSpPr>
      <p:sp>
        <p:nvSpPr>
          <p:cNvPr id="59" name="Shape 59"/>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60" name="Shape 60"/>
          <p:cNvSpPr txBox="1"/>
          <p:nvPr>
            <p:ph idx="12" type="sldNum"/>
          </p:nvPr>
        </p:nvSpPr>
        <p:spPr>
          <a:xfrm>
            <a:off x="-25400" y="6245225"/>
            <a:ext cx="3810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61" name="Shape 61"/>
        <p:cNvGrpSpPr/>
        <p:nvPr/>
      </p:nvGrpSpPr>
      <p:grpSpPr>
        <a:xfrm>
          <a:off x="0" y="0"/>
          <a:ext cx="0" cy="0"/>
          <a:chOff x="0" y="0"/>
          <a:chExt cx="0" cy="0"/>
        </a:xfrm>
      </p:grpSpPr>
      <p:sp>
        <p:nvSpPr>
          <p:cNvPr id="62" name="Shape 62"/>
          <p:cNvSpPr txBox="1"/>
          <p:nvPr>
            <p:ph type="title"/>
          </p:nvPr>
        </p:nvSpPr>
        <p:spPr>
          <a:xfrm>
            <a:off x="457200" y="273050"/>
            <a:ext cx="3008313" cy="1162049"/>
          </a:xfrm>
          <a:prstGeom prst="rect">
            <a:avLst/>
          </a:prstGeom>
          <a:noFill/>
          <a:ln>
            <a:noFill/>
          </a:ln>
        </p:spPr>
        <p:txBody>
          <a:bodyPr anchorCtr="0" anchor="b" bIns="91425" lIns="91425" rIns="91425" tIns="91425"/>
          <a:lstStyle>
            <a:lvl1pPr rtl="0" algn="l">
              <a:spcBef>
                <a:spcPts val="0"/>
              </a:spcBef>
              <a:defRPr b="1" sz="2000"/>
            </a:lvl1pPr>
            <a:lvl2pPr rtl="0">
              <a:spcBef>
                <a:spcPts val="0"/>
              </a:spcBef>
              <a:defRPr b="1" sz="2600">
                <a:solidFill>
                  <a:schemeClr val="lt1"/>
                </a:solidFill>
                <a:latin typeface="Arial"/>
                <a:ea typeface="Arial"/>
                <a:cs typeface="Arial"/>
                <a:sym typeface="Arial"/>
              </a:defRPr>
            </a:lvl2pPr>
            <a:lvl3pPr rtl="0">
              <a:spcBef>
                <a:spcPts val="0"/>
              </a:spcBef>
              <a:defRPr b="1" sz="2600">
                <a:solidFill>
                  <a:schemeClr val="lt1"/>
                </a:solidFill>
                <a:latin typeface="Arial"/>
                <a:ea typeface="Arial"/>
                <a:cs typeface="Arial"/>
                <a:sym typeface="Arial"/>
              </a:defRPr>
            </a:lvl3pPr>
            <a:lvl4pPr rtl="0">
              <a:spcBef>
                <a:spcPts val="0"/>
              </a:spcBef>
              <a:defRPr b="1" sz="2600">
                <a:solidFill>
                  <a:schemeClr val="lt1"/>
                </a:solidFill>
                <a:latin typeface="Arial"/>
                <a:ea typeface="Arial"/>
                <a:cs typeface="Arial"/>
                <a:sym typeface="Arial"/>
              </a:defRPr>
            </a:lvl4pPr>
            <a:lvl5pPr rtl="0">
              <a:spcBef>
                <a:spcPts val="0"/>
              </a:spcBef>
              <a:defRPr b="1" sz="2600">
                <a:solidFill>
                  <a:schemeClr val="lt1"/>
                </a:solidFill>
                <a:latin typeface="Arial"/>
                <a:ea typeface="Arial"/>
                <a:cs typeface="Arial"/>
                <a:sym typeface="Arial"/>
              </a:defRPr>
            </a:lvl5pPr>
            <a:lvl6pPr rtl="0">
              <a:spcBef>
                <a:spcPts val="0"/>
              </a:spcBef>
              <a:defRPr b="1" sz="2600">
                <a:solidFill>
                  <a:schemeClr val="lt1"/>
                </a:solidFill>
                <a:latin typeface="Arial"/>
                <a:ea typeface="Arial"/>
                <a:cs typeface="Arial"/>
                <a:sym typeface="Arial"/>
              </a:defRPr>
            </a:lvl6pPr>
            <a:lvl7pPr rtl="0">
              <a:spcBef>
                <a:spcPts val="0"/>
              </a:spcBef>
              <a:defRPr b="1" sz="2600">
                <a:solidFill>
                  <a:schemeClr val="lt1"/>
                </a:solidFill>
                <a:latin typeface="Arial"/>
                <a:ea typeface="Arial"/>
                <a:cs typeface="Arial"/>
                <a:sym typeface="Arial"/>
              </a:defRPr>
            </a:lvl7pPr>
            <a:lvl8pPr rtl="0">
              <a:spcBef>
                <a:spcPts val="0"/>
              </a:spcBef>
              <a:defRPr b="1" sz="2600">
                <a:solidFill>
                  <a:schemeClr val="lt1"/>
                </a:solidFill>
                <a:latin typeface="Arial"/>
                <a:ea typeface="Arial"/>
                <a:cs typeface="Arial"/>
                <a:sym typeface="Arial"/>
              </a:defRPr>
            </a:lvl8pPr>
            <a:lvl9pPr rtl="0">
              <a:spcBef>
                <a:spcPts val="0"/>
              </a:spcBef>
              <a:defRPr b="1" sz="2600">
                <a:solidFill>
                  <a:schemeClr val="lt1"/>
                </a:solidFill>
                <a:latin typeface="Arial"/>
                <a:ea typeface="Arial"/>
                <a:cs typeface="Arial"/>
                <a:sym typeface="Arial"/>
              </a:defRPr>
            </a:lvl9pPr>
          </a:lstStyle>
          <a:p/>
        </p:txBody>
      </p:sp>
      <p:sp>
        <p:nvSpPr>
          <p:cNvPr id="63" name="Shape 63"/>
          <p:cNvSpPr txBox="1"/>
          <p:nvPr>
            <p:ph idx="1" type="body"/>
          </p:nvPr>
        </p:nvSpPr>
        <p:spPr>
          <a:xfrm>
            <a:off x="3575050" y="273050"/>
            <a:ext cx="5111750" cy="5853112"/>
          </a:xfrm>
          <a:prstGeom prst="rect">
            <a:avLst/>
          </a:prstGeom>
          <a:noFill/>
          <a:ln>
            <a:noFill/>
          </a:ln>
        </p:spPr>
        <p:txBody>
          <a:bodyPr anchorCtr="0" anchor="t" bIns="91425" lIns="91425" rIns="91425" tIns="91425"/>
          <a:lstStyle>
            <a:lvl1pPr rtl="0">
              <a:spcBef>
                <a:spcPts val="0"/>
              </a:spcBef>
              <a:defRPr sz="3200"/>
            </a:lvl1pPr>
            <a:lvl2pPr rtl="0">
              <a:spcBef>
                <a:spcPts val="0"/>
              </a:spcBef>
              <a:defRPr sz="2800"/>
            </a:lvl2pPr>
            <a:lvl3pPr rtl="0">
              <a:spcBef>
                <a:spcPts val="0"/>
              </a:spcBef>
              <a:defRPr sz="2400"/>
            </a:lvl3pPr>
            <a:lvl4pPr rtl="0">
              <a:spcBef>
                <a:spcPts val="0"/>
              </a:spcBef>
              <a:defRPr sz="2000"/>
            </a:lvl4pPr>
            <a:lvl5pPr rtl="0">
              <a:spcBef>
                <a:spcPts val="0"/>
              </a:spcBef>
              <a:defRPr sz="2000"/>
            </a:lvl5pPr>
            <a:lvl6pPr rtl="0">
              <a:spcBef>
                <a:spcPts val="0"/>
              </a:spcBef>
              <a:defRPr sz="2000"/>
            </a:lvl6pPr>
            <a:lvl7pPr rtl="0">
              <a:spcBef>
                <a:spcPts val="0"/>
              </a:spcBef>
              <a:defRPr sz="2000"/>
            </a:lvl7pPr>
            <a:lvl8pPr rtl="0">
              <a:spcBef>
                <a:spcPts val="0"/>
              </a:spcBef>
              <a:defRPr sz="2000"/>
            </a:lvl8pPr>
            <a:lvl9pPr rtl="0">
              <a:spcBef>
                <a:spcPts val="0"/>
              </a:spcBef>
              <a:defRPr sz="2000"/>
            </a:lvl9pPr>
          </a:lstStyle>
          <a:p/>
        </p:txBody>
      </p:sp>
      <p:sp>
        <p:nvSpPr>
          <p:cNvPr id="64" name="Shape 64"/>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marL="0" rtl="0">
              <a:spcBef>
                <a:spcPts val="0"/>
              </a:spcBef>
              <a:buFont typeface="Arial"/>
              <a:buNone/>
              <a:defRPr sz="1400"/>
            </a:lvl1pPr>
            <a:lvl2pPr indent="0" marL="457200" rtl="0">
              <a:spcBef>
                <a:spcPts val="0"/>
              </a:spcBef>
              <a:buFont typeface="Arial"/>
              <a:buNone/>
              <a:defRPr sz="1200"/>
            </a:lvl2pPr>
            <a:lvl3pPr indent="0" marL="914400" rtl="0">
              <a:spcBef>
                <a:spcPts val="0"/>
              </a:spcBef>
              <a:buFont typeface="Arial"/>
              <a:buNone/>
              <a:defRPr sz="1000"/>
            </a:lvl3pPr>
            <a:lvl4pPr indent="0" marL="1371600" rtl="0">
              <a:spcBef>
                <a:spcPts val="0"/>
              </a:spcBef>
              <a:buFont typeface="Arial"/>
              <a:buNone/>
              <a:defRPr sz="900"/>
            </a:lvl4pPr>
            <a:lvl5pPr indent="0" marL="1828800" rtl="0">
              <a:spcBef>
                <a:spcPts val="0"/>
              </a:spcBef>
              <a:buFont typeface="Arial"/>
              <a:buNone/>
              <a:defRPr sz="900"/>
            </a:lvl5pPr>
            <a:lvl6pPr indent="0" marL="2286000" rtl="0">
              <a:spcBef>
                <a:spcPts val="0"/>
              </a:spcBef>
              <a:buFont typeface="Arial"/>
              <a:buNone/>
              <a:defRPr sz="900"/>
            </a:lvl6pPr>
            <a:lvl7pPr indent="0" marL="2743200" rtl="0">
              <a:spcBef>
                <a:spcPts val="0"/>
              </a:spcBef>
              <a:buFont typeface="Arial"/>
              <a:buNone/>
              <a:defRPr sz="900"/>
            </a:lvl7pPr>
            <a:lvl8pPr indent="0" marL="3200400" rtl="0">
              <a:spcBef>
                <a:spcPts val="0"/>
              </a:spcBef>
              <a:buFont typeface="Arial"/>
              <a:buNone/>
              <a:defRPr sz="900"/>
            </a:lvl8pPr>
            <a:lvl9pPr indent="0" marL="3657600" rtl="0">
              <a:spcBef>
                <a:spcPts val="0"/>
              </a:spcBef>
              <a:buFont typeface="Arial"/>
              <a:buNone/>
              <a:defRPr sz="900"/>
            </a:lvl9pPr>
          </a:lstStyle>
          <a:p/>
        </p:txBody>
      </p:sp>
      <p:sp>
        <p:nvSpPr>
          <p:cNvPr id="65" name="Shape 65"/>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66" name="Shape 66"/>
          <p:cNvSpPr txBox="1"/>
          <p:nvPr>
            <p:ph idx="12" type="sldNum"/>
          </p:nvPr>
        </p:nvSpPr>
        <p:spPr>
          <a:xfrm>
            <a:off x="-25400" y="6245225"/>
            <a:ext cx="3810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04.jpg"/><Relationship Id="rId2" Type="http://schemas.openxmlformats.org/officeDocument/2006/relationships/image" Target="../media/image0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2.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04.jpg"/><Relationship Id="rId2" Type="http://schemas.openxmlformats.org/officeDocument/2006/relationships/image" Target="../media/image02.png"/><Relationship Id="rId3" Type="http://schemas.openxmlformats.org/officeDocument/2006/relationships/image" Target="../media/image00.jpg"/><Relationship Id="rId4" Type="http://schemas.openxmlformats.org/officeDocument/2006/relationships/image" Target="../media/image03.jpg"/><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6" Type="http://schemas.openxmlformats.org/officeDocument/2006/relationships/slideLayout" Target="../slideLayouts/slideLayout16.xml"/><Relationship Id="rId18" Type="http://schemas.openxmlformats.org/officeDocument/2006/relationships/theme" Target="../theme/theme1.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 name="Shape 8"/>
        <p:cNvGrpSpPr/>
        <p:nvPr/>
      </p:nvGrpSpPr>
      <p:grpSpPr>
        <a:xfrm>
          <a:off x="0" y="0"/>
          <a:ext cx="0" cy="0"/>
          <a:chOff x="0" y="0"/>
          <a:chExt cx="0" cy="0"/>
        </a:xfrm>
      </p:grpSpPr>
      <p:pic>
        <p:nvPicPr>
          <p:cNvPr id="9" name="Shape 9"/>
          <p:cNvPicPr preferRelativeResize="0"/>
          <p:nvPr/>
        </p:nvPicPr>
        <p:blipFill rotWithShape="1">
          <a:blip r:embed="rId1">
            <a:alphaModFix/>
          </a:blip>
          <a:srcRect b="84305" l="0" r="0" t="0"/>
          <a:stretch/>
        </p:blipFill>
        <p:spPr>
          <a:xfrm>
            <a:off x="0" y="0"/>
            <a:ext cx="9144000" cy="1076324"/>
          </a:xfrm>
          <a:prstGeom prst="rect">
            <a:avLst/>
          </a:prstGeom>
          <a:noFill/>
          <a:ln>
            <a:noFill/>
          </a:ln>
        </p:spPr>
      </p:pic>
      <p:sp>
        <p:nvSpPr>
          <p:cNvPr id="10" name="Shape 10"/>
          <p:cNvSpPr txBox="1"/>
          <p:nvPr>
            <p:ph idx="1" type="body"/>
          </p:nvPr>
        </p:nvSpPr>
        <p:spPr>
          <a:xfrm>
            <a:off x="712787" y="1608137"/>
            <a:ext cx="8229600" cy="4525961"/>
          </a:xfrm>
          <a:prstGeom prst="rect">
            <a:avLst/>
          </a:prstGeom>
          <a:noFill/>
          <a:ln>
            <a:noFill/>
          </a:ln>
        </p:spPr>
        <p:txBody>
          <a:bodyPr anchorCtr="0" anchor="t" bIns="91425" lIns="91425" rIns="91425" tIns="91425"/>
          <a:lstStyle>
            <a:lvl1pPr indent="-107950" marL="231775" marR="0" rtl="0" algn="l">
              <a:spcBef>
                <a:spcPts val="520"/>
              </a:spcBef>
              <a:spcAft>
                <a:spcPts val="0"/>
              </a:spcAft>
              <a:buClr>
                <a:srgbClr val="AF242B"/>
              </a:buClr>
              <a:buFont typeface="Noto Sans Symbols"/>
              <a:buChar char="•"/>
              <a:defRPr b="0" baseline="0" i="0" sz="2600" u="none" cap="none" strike="noStrike">
                <a:solidFill>
                  <a:schemeClr val="dk1"/>
                </a:solidFill>
                <a:latin typeface="Arial"/>
                <a:ea typeface="Arial"/>
                <a:cs typeface="Arial"/>
                <a:sym typeface="Arial"/>
              </a:defRPr>
            </a:lvl1pPr>
            <a:lvl2pPr indent="-111125" marL="568325" marR="0" rtl="0" algn="l">
              <a:spcBef>
                <a:spcPts val="480"/>
              </a:spcBef>
              <a:spcAft>
                <a:spcPts val="0"/>
              </a:spcAft>
              <a:buClr>
                <a:srgbClr val="AF242B"/>
              </a:buClr>
              <a:buFont typeface="Noto Sans Symbols"/>
              <a:buChar char="•"/>
              <a:defRPr b="0" baseline="0" i="0" sz="2400" u="none" cap="none" strike="noStrike">
                <a:solidFill>
                  <a:schemeClr val="dk1"/>
                </a:solidFill>
                <a:latin typeface="Arial"/>
                <a:ea typeface="Arial"/>
                <a:cs typeface="Arial"/>
                <a:sym typeface="Arial"/>
              </a:defRPr>
            </a:lvl2pPr>
            <a:lvl3pPr indent="-127000" marL="914400" marR="0" rtl="0" algn="l">
              <a:spcBef>
                <a:spcPts val="480"/>
              </a:spcBef>
              <a:spcAft>
                <a:spcPts val="0"/>
              </a:spcAft>
              <a:buClr>
                <a:srgbClr val="AF242B"/>
              </a:buClr>
              <a:buFont typeface="Noto Sans Symbols"/>
              <a:buChar char="•"/>
              <a:defRPr b="0" baseline="0" i="0" sz="2400" u="none" cap="none" strike="noStrike">
                <a:solidFill>
                  <a:schemeClr val="dk1"/>
                </a:solidFill>
                <a:latin typeface="Arial"/>
                <a:ea typeface="Arial"/>
                <a:cs typeface="Arial"/>
                <a:sym typeface="Arial"/>
              </a:defRPr>
            </a:lvl3pPr>
            <a:lvl4pPr indent="-136525" marL="12604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4pPr>
            <a:lvl5pPr indent="-73025" marL="15398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5pPr>
            <a:lvl6pPr indent="-73025" marL="19970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6pPr>
            <a:lvl7pPr indent="-73025" marL="24542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7pPr>
            <a:lvl8pPr indent="-73025" marL="29114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8pPr>
            <a:lvl9pPr indent="-73025" marL="33686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9pPr>
          </a:lstStyle>
          <a:p/>
        </p:txBody>
      </p:sp>
      <p:pic>
        <p:nvPicPr>
          <p:cNvPr id="11" name="Shape 11"/>
          <p:cNvPicPr preferRelativeResize="0"/>
          <p:nvPr/>
        </p:nvPicPr>
        <p:blipFill rotWithShape="1">
          <a:blip r:embed="rId2">
            <a:alphaModFix/>
          </a:blip>
          <a:srcRect b="0" l="0" r="0" t="0"/>
          <a:stretch/>
        </p:blipFill>
        <p:spPr>
          <a:xfrm>
            <a:off x="7927975" y="6091237"/>
            <a:ext cx="890587" cy="615949"/>
          </a:xfrm>
          <a:prstGeom prst="rect">
            <a:avLst/>
          </a:prstGeom>
          <a:noFill/>
          <a:ln>
            <a:noFill/>
          </a:ln>
        </p:spPr>
      </p:pic>
      <p:pic>
        <p:nvPicPr>
          <p:cNvPr id="12" name="Shape 12"/>
          <p:cNvPicPr preferRelativeResize="0"/>
          <p:nvPr/>
        </p:nvPicPr>
        <p:blipFill rotWithShape="1">
          <a:blip r:embed="rId1">
            <a:alphaModFix/>
          </a:blip>
          <a:srcRect b="0" l="0" r="95833" t="15555"/>
          <a:stretch/>
        </p:blipFill>
        <p:spPr>
          <a:xfrm>
            <a:off x="0" y="1066800"/>
            <a:ext cx="381000" cy="5791200"/>
          </a:xfrm>
          <a:prstGeom prst="rect">
            <a:avLst/>
          </a:prstGeom>
          <a:noFill/>
          <a:ln>
            <a:noFill/>
          </a:ln>
        </p:spPr>
      </p:pic>
      <p:sp>
        <p:nvSpPr>
          <p:cNvPr id="13" name="Shape 13"/>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14" name="Shape 14"/>
          <p:cNvSpPr txBox="1"/>
          <p:nvPr>
            <p:ph type="title"/>
          </p:nvPr>
        </p:nvSpPr>
        <p:spPr>
          <a:xfrm>
            <a:off x="455612" y="331787"/>
            <a:ext cx="7381874" cy="563562"/>
          </a:xfrm>
          <a:prstGeom prst="rect">
            <a:avLst/>
          </a:prstGeom>
          <a:noFill/>
          <a:ln>
            <a:noFill/>
          </a:ln>
        </p:spPr>
        <p:txBody>
          <a:bodyPr anchorCtr="0" anchor="b" bIns="91425" lIns="91425" rIns="91425" tIns="91425"/>
          <a:lstStyle>
            <a:lvl1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1pPr>
            <a:lvl2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2pPr>
            <a:lvl3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3pPr>
            <a:lvl4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4pPr>
            <a:lvl5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5pPr>
            <a:lvl6pPr indent="0" marL="457200" marR="0" rtl="0" algn="l">
              <a:spcBef>
                <a:spcPts val="0"/>
              </a:spcBef>
              <a:spcAft>
                <a:spcPts val="0"/>
              </a:spcAft>
              <a:defRPr b="1" baseline="0" i="0" sz="2600" u="none" cap="none" strike="noStrike">
                <a:solidFill>
                  <a:schemeClr val="lt1"/>
                </a:solidFill>
                <a:latin typeface="Arial"/>
                <a:ea typeface="Arial"/>
                <a:cs typeface="Arial"/>
                <a:sym typeface="Arial"/>
              </a:defRPr>
            </a:lvl6pPr>
            <a:lvl7pPr indent="0" marL="914400" marR="0" rtl="0" algn="l">
              <a:spcBef>
                <a:spcPts val="0"/>
              </a:spcBef>
              <a:spcAft>
                <a:spcPts val="0"/>
              </a:spcAft>
              <a:defRPr b="1" baseline="0" i="0" sz="2600" u="none" cap="none" strike="noStrike">
                <a:solidFill>
                  <a:schemeClr val="lt1"/>
                </a:solidFill>
                <a:latin typeface="Arial"/>
                <a:ea typeface="Arial"/>
                <a:cs typeface="Arial"/>
                <a:sym typeface="Arial"/>
              </a:defRPr>
            </a:lvl7pPr>
            <a:lvl8pPr indent="0" marL="1371600" marR="0" rtl="0" algn="l">
              <a:spcBef>
                <a:spcPts val="0"/>
              </a:spcBef>
              <a:spcAft>
                <a:spcPts val="0"/>
              </a:spcAft>
              <a:defRPr b="1" baseline="0" i="0" sz="2600" u="none" cap="none" strike="noStrike">
                <a:solidFill>
                  <a:schemeClr val="lt1"/>
                </a:solidFill>
                <a:latin typeface="Arial"/>
                <a:ea typeface="Arial"/>
                <a:cs typeface="Arial"/>
                <a:sym typeface="Arial"/>
              </a:defRPr>
            </a:lvl8pPr>
            <a:lvl9pPr indent="0" marL="1828800" marR="0" rtl="0" algn="l">
              <a:spcBef>
                <a:spcPts val="0"/>
              </a:spcBef>
              <a:spcAft>
                <a:spcPts val="0"/>
              </a:spcAft>
              <a:defRPr b="1" baseline="0" i="0" sz="2600" u="none" cap="none" strike="noStrike">
                <a:solidFill>
                  <a:schemeClr val="lt1"/>
                </a:solidFill>
                <a:latin typeface="Arial"/>
                <a:ea typeface="Arial"/>
                <a:cs typeface="Arial"/>
                <a:sym typeface="Arial"/>
              </a:defRPr>
            </a:lvl9pPr>
          </a:lstStyle>
          <a:p/>
        </p:txBody>
      </p:sp>
      <p:sp>
        <p:nvSpPr>
          <p:cNvPr id="15" name="Shape 15"/>
          <p:cNvSpPr txBox="1"/>
          <p:nvPr>
            <p:ph idx="12" type="sldNum"/>
          </p:nvPr>
        </p:nvSpPr>
        <p:spPr>
          <a:xfrm>
            <a:off x="-144150" y="6245223"/>
            <a:ext cx="631042"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913" name="Shape 4913"/>
        <p:cNvGrpSpPr/>
        <p:nvPr/>
      </p:nvGrpSpPr>
      <p:grpSpPr>
        <a:xfrm>
          <a:off x="0" y="0"/>
          <a:ext cx="0" cy="0"/>
          <a:chOff x="0" y="0"/>
          <a:chExt cx="0" cy="0"/>
        </a:xfrm>
      </p:grpSpPr>
      <p:pic>
        <p:nvPicPr>
          <p:cNvPr id="4914" name="Shape 4914"/>
          <p:cNvPicPr preferRelativeResize="0"/>
          <p:nvPr/>
        </p:nvPicPr>
        <p:blipFill rotWithShape="1">
          <a:blip r:embed="rId1">
            <a:alphaModFix/>
          </a:blip>
          <a:srcRect b="84305" l="0" r="0" t="0"/>
          <a:stretch/>
        </p:blipFill>
        <p:spPr>
          <a:xfrm>
            <a:off x="0" y="0"/>
            <a:ext cx="9144000" cy="1076324"/>
          </a:xfrm>
          <a:prstGeom prst="rect">
            <a:avLst/>
          </a:prstGeom>
          <a:noFill/>
          <a:ln>
            <a:noFill/>
          </a:ln>
        </p:spPr>
      </p:pic>
      <p:sp>
        <p:nvSpPr>
          <p:cNvPr id="4915" name="Shape 4915"/>
          <p:cNvSpPr txBox="1"/>
          <p:nvPr>
            <p:ph idx="1" type="body"/>
          </p:nvPr>
        </p:nvSpPr>
        <p:spPr>
          <a:xfrm>
            <a:off x="712787" y="1608137"/>
            <a:ext cx="8229600" cy="4525961"/>
          </a:xfrm>
          <a:prstGeom prst="rect">
            <a:avLst/>
          </a:prstGeom>
          <a:noFill/>
          <a:ln>
            <a:noFill/>
          </a:ln>
        </p:spPr>
        <p:txBody>
          <a:bodyPr anchorCtr="0" anchor="t" bIns="91425" lIns="91425" rIns="91425" tIns="91425"/>
          <a:lstStyle>
            <a:lvl1pPr indent="-107950" marL="231775" marR="0" rtl="0" algn="l">
              <a:spcBef>
                <a:spcPts val="520"/>
              </a:spcBef>
              <a:spcAft>
                <a:spcPts val="0"/>
              </a:spcAft>
              <a:buClr>
                <a:srgbClr val="AF242B"/>
              </a:buClr>
              <a:buFont typeface="Noto Sans Symbols"/>
              <a:buChar char="•"/>
              <a:defRPr b="0" baseline="0" i="0" sz="2600" u="none" cap="none" strike="noStrike">
                <a:solidFill>
                  <a:schemeClr val="dk1"/>
                </a:solidFill>
                <a:latin typeface="Arial"/>
                <a:ea typeface="Arial"/>
                <a:cs typeface="Arial"/>
                <a:sym typeface="Arial"/>
              </a:defRPr>
            </a:lvl1pPr>
            <a:lvl2pPr indent="-111125" marL="568325" marR="0" rtl="0" algn="l">
              <a:spcBef>
                <a:spcPts val="480"/>
              </a:spcBef>
              <a:spcAft>
                <a:spcPts val="0"/>
              </a:spcAft>
              <a:buClr>
                <a:srgbClr val="AF242B"/>
              </a:buClr>
              <a:buFont typeface="Noto Sans Symbols"/>
              <a:buChar char="•"/>
              <a:defRPr b="0" baseline="0" i="0" sz="2400" u="none" cap="none" strike="noStrike">
                <a:solidFill>
                  <a:schemeClr val="dk1"/>
                </a:solidFill>
                <a:latin typeface="Arial"/>
                <a:ea typeface="Arial"/>
                <a:cs typeface="Arial"/>
                <a:sym typeface="Arial"/>
              </a:defRPr>
            </a:lvl2pPr>
            <a:lvl3pPr indent="-127000" marL="914400" marR="0" rtl="0" algn="l">
              <a:spcBef>
                <a:spcPts val="480"/>
              </a:spcBef>
              <a:spcAft>
                <a:spcPts val="0"/>
              </a:spcAft>
              <a:buClr>
                <a:srgbClr val="AF242B"/>
              </a:buClr>
              <a:buFont typeface="Noto Sans Symbols"/>
              <a:buChar char="•"/>
              <a:defRPr b="0" baseline="0" i="0" sz="2400" u="none" cap="none" strike="noStrike">
                <a:solidFill>
                  <a:schemeClr val="dk1"/>
                </a:solidFill>
                <a:latin typeface="Arial"/>
                <a:ea typeface="Arial"/>
                <a:cs typeface="Arial"/>
                <a:sym typeface="Arial"/>
              </a:defRPr>
            </a:lvl3pPr>
            <a:lvl4pPr indent="-136525" marL="12604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4pPr>
            <a:lvl5pPr indent="-73025" marL="15398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5pPr>
            <a:lvl6pPr indent="-73025" marL="19970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6pPr>
            <a:lvl7pPr indent="-73025" marL="24542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7pPr>
            <a:lvl8pPr indent="-73025" marL="29114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8pPr>
            <a:lvl9pPr indent="-73025" marL="3368675" marR="0" rtl="0" algn="l">
              <a:spcBef>
                <a:spcPts val="400"/>
              </a:spcBef>
              <a:spcAft>
                <a:spcPts val="0"/>
              </a:spcAft>
              <a:buClr>
                <a:srgbClr val="AF242B"/>
              </a:buClr>
              <a:buFont typeface="Noto Sans Symbols"/>
              <a:buChar char="•"/>
              <a:defRPr b="0" baseline="0" i="0" sz="2000" u="none" cap="none" strike="noStrike">
                <a:solidFill>
                  <a:schemeClr val="dk1"/>
                </a:solidFill>
                <a:latin typeface="Arial"/>
                <a:ea typeface="Arial"/>
                <a:cs typeface="Arial"/>
                <a:sym typeface="Arial"/>
              </a:defRPr>
            </a:lvl9pPr>
          </a:lstStyle>
          <a:p/>
        </p:txBody>
      </p:sp>
      <p:pic>
        <p:nvPicPr>
          <p:cNvPr id="4916" name="Shape 4916"/>
          <p:cNvPicPr preferRelativeResize="0"/>
          <p:nvPr/>
        </p:nvPicPr>
        <p:blipFill rotWithShape="1">
          <a:blip r:embed="rId2">
            <a:alphaModFix/>
          </a:blip>
          <a:srcRect b="0" l="0" r="0" t="0"/>
          <a:stretch/>
        </p:blipFill>
        <p:spPr>
          <a:xfrm>
            <a:off x="7927975" y="6091237"/>
            <a:ext cx="890587" cy="615949"/>
          </a:xfrm>
          <a:prstGeom prst="rect">
            <a:avLst/>
          </a:prstGeom>
          <a:noFill/>
          <a:ln>
            <a:noFill/>
          </a:ln>
        </p:spPr>
      </p:pic>
      <p:pic>
        <p:nvPicPr>
          <p:cNvPr id="4917" name="Shape 4917"/>
          <p:cNvPicPr preferRelativeResize="0"/>
          <p:nvPr/>
        </p:nvPicPr>
        <p:blipFill rotWithShape="1">
          <a:blip r:embed="rId1">
            <a:alphaModFix/>
          </a:blip>
          <a:srcRect b="0" l="0" r="95833" t="15555"/>
          <a:stretch/>
        </p:blipFill>
        <p:spPr>
          <a:xfrm>
            <a:off x="0" y="1066800"/>
            <a:ext cx="381000" cy="5791200"/>
          </a:xfrm>
          <a:prstGeom prst="rect">
            <a:avLst/>
          </a:prstGeom>
          <a:noFill/>
          <a:ln>
            <a:noFill/>
          </a:ln>
        </p:spPr>
      </p:pic>
      <p:sp>
        <p:nvSpPr>
          <p:cNvPr id="4918" name="Shape 4918"/>
          <p:cNvSpPr txBox="1"/>
          <p:nvPr>
            <p:ph idx="11" type="ftr"/>
          </p:nvPr>
        </p:nvSpPr>
        <p:spPr>
          <a:xfrm>
            <a:off x="457200" y="6553200"/>
            <a:ext cx="7010400" cy="304799"/>
          </a:xfrm>
          <a:prstGeom prst="rect">
            <a:avLst/>
          </a:prstGeom>
          <a:noFill/>
          <a:ln>
            <a:noFill/>
          </a:ln>
        </p:spPr>
        <p:txBody>
          <a:bodyPr anchorCtr="0" anchor="t" bIns="91425" lIns="91425" rIns="91425" tIns="91425"/>
          <a:lstStyle>
            <a:lvl1pPr indent="0" marL="0" marR="0" rtl="0" algn="l">
              <a:spcBef>
                <a:spcPts val="0"/>
              </a:spcBef>
              <a:spcAft>
                <a:spcPts val="0"/>
              </a:spcAft>
              <a:defRPr b="1" baseline="0" i="0" sz="1200" u="none" cap="none" strike="noStrike">
                <a:solidFill>
                  <a:schemeClr val="dk1"/>
                </a:solidFill>
                <a:latin typeface="Arial"/>
                <a:ea typeface="Arial"/>
                <a:cs typeface="Arial"/>
                <a:sym typeface="Arial"/>
              </a:defRPr>
            </a:lvl1pPr>
            <a:lvl2pPr indent="0" marL="457200" marR="0" rtl="0" algn="l">
              <a:spcBef>
                <a:spcPts val="0"/>
              </a:spcBef>
              <a:spcAft>
                <a:spcPts val="0"/>
              </a:spcAft>
              <a:defRPr b="0" baseline="0" i="0" sz="1800" u="none" cap="none" strike="noStrike">
                <a:solidFill>
                  <a:schemeClr val="dk1"/>
                </a:solidFill>
                <a:latin typeface="Arial"/>
                <a:ea typeface="Arial"/>
                <a:cs typeface="Arial"/>
                <a:sym typeface="Arial"/>
              </a:defRPr>
            </a:lvl2pPr>
            <a:lvl3pPr indent="0" marL="914400" marR="0" rtl="0" algn="l">
              <a:spcBef>
                <a:spcPts val="0"/>
              </a:spcBef>
              <a:spcAft>
                <a:spcPts val="0"/>
              </a:spcAft>
              <a:defRPr b="0" baseline="0" i="0" sz="1800" u="none" cap="none" strike="noStrike">
                <a:solidFill>
                  <a:schemeClr val="dk1"/>
                </a:solidFill>
                <a:latin typeface="Arial"/>
                <a:ea typeface="Arial"/>
                <a:cs typeface="Arial"/>
                <a:sym typeface="Arial"/>
              </a:defRPr>
            </a:lvl3pPr>
            <a:lvl4pPr indent="0" marL="1371600" marR="0" rtl="0" algn="l">
              <a:spcBef>
                <a:spcPts val="0"/>
              </a:spcBef>
              <a:spcAft>
                <a:spcPts val="0"/>
              </a:spcAft>
              <a:defRPr b="0" baseline="0" i="0" sz="1800" u="none" cap="none" strike="noStrike">
                <a:solidFill>
                  <a:schemeClr val="dk1"/>
                </a:solidFill>
                <a:latin typeface="Arial"/>
                <a:ea typeface="Arial"/>
                <a:cs typeface="Arial"/>
                <a:sym typeface="Arial"/>
              </a:defRPr>
            </a:lvl4pPr>
            <a:lvl5pPr indent="0" marL="1828800" marR="0" rtl="0" algn="l">
              <a:spcBef>
                <a:spcPts val="0"/>
              </a:spcBef>
              <a:spcAft>
                <a:spcPts val="0"/>
              </a:spcAft>
              <a:defRPr b="0" baseline="0" i="0" sz="1800" u="none" cap="none" strike="noStrike">
                <a:solidFill>
                  <a:schemeClr val="dk1"/>
                </a:solidFill>
                <a:latin typeface="Arial"/>
                <a:ea typeface="Arial"/>
                <a:cs typeface="Arial"/>
                <a:sym typeface="Arial"/>
              </a:defRPr>
            </a:lvl5pPr>
            <a:lvl6pPr indent="0" marL="2286000" marR="0" rtl="0" algn="l">
              <a:spcBef>
                <a:spcPts val="0"/>
              </a:spcBef>
              <a:defRPr b="0" baseline="0" i="0" sz="1800" u="none" cap="none" strike="noStrike">
                <a:solidFill>
                  <a:schemeClr val="dk1"/>
                </a:solidFill>
                <a:latin typeface="Arial"/>
                <a:ea typeface="Arial"/>
                <a:cs typeface="Arial"/>
                <a:sym typeface="Arial"/>
              </a:defRPr>
            </a:lvl6pPr>
            <a:lvl7pPr indent="0" marL="2743200" marR="0" rtl="0" algn="l">
              <a:spcBef>
                <a:spcPts val="0"/>
              </a:spcBef>
              <a:defRPr b="0" baseline="0" i="0" sz="1800" u="none" cap="none" strike="noStrike">
                <a:solidFill>
                  <a:schemeClr val="dk1"/>
                </a:solidFill>
                <a:latin typeface="Arial"/>
                <a:ea typeface="Arial"/>
                <a:cs typeface="Arial"/>
                <a:sym typeface="Arial"/>
              </a:defRPr>
            </a:lvl7pPr>
            <a:lvl8pPr indent="0" marL="3200400" marR="0" rtl="0" algn="l">
              <a:spcBef>
                <a:spcPts val="0"/>
              </a:spcBef>
              <a:defRPr b="0" baseline="0" i="0" sz="1800" u="none" cap="none" strike="noStrike">
                <a:solidFill>
                  <a:schemeClr val="dk1"/>
                </a:solidFill>
                <a:latin typeface="Arial"/>
                <a:ea typeface="Arial"/>
                <a:cs typeface="Arial"/>
                <a:sym typeface="Arial"/>
              </a:defRPr>
            </a:lvl8pPr>
            <a:lvl9pPr indent="0" marL="3657600" marR="0" rtl="0" algn="l">
              <a:spcBef>
                <a:spcPts val="0"/>
              </a:spcBef>
              <a:defRPr b="0" baseline="0" i="0" sz="1800" u="none" cap="none" strike="noStrike">
                <a:solidFill>
                  <a:schemeClr val="dk1"/>
                </a:solidFill>
                <a:latin typeface="Arial"/>
                <a:ea typeface="Arial"/>
                <a:cs typeface="Arial"/>
                <a:sym typeface="Arial"/>
              </a:defRPr>
            </a:lvl9pPr>
          </a:lstStyle>
          <a:p/>
        </p:txBody>
      </p:sp>
      <p:sp>
        <p:nvSpPr>
          <p:cNvPr id="4919" name="Shape 4919"/>
          <p:cNvSpPr txBox="1"/>
          <p:nvPr>
            <p:ph idx="12" type="sldNum"/>
          </p:nvPr>
        </p:nvSpPr>
        <p:spPr>
          <a:xfrm>
            <a:off x="-25400" y="6245225"/>
            <a:ext cx="381000" cy="47624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920" name="Shape 4920"/>
          <p:cNvSpPr txBox="1"/>
          <p:nvPr>
            <p:ph type="title"/>
          </p:nvPr>
        </p:nvSpPr>
        <p:spPr>
          <a:xfrm>
            <a:off x="455612" y="331787"/>
            <a:ext cx="7381874" cy="563562"/>
          </a:xfrm>
          <a:prstGeom prst="rect">
            <a:avLst/>
          </a:prstGeom>
          <a:noFill/>
          <a:ln>
            <a:noFill/>
          </a:ln>
        </p:spPr>
        <p:txBody>
          <a:bodyPr anchorCtr="0" anchor="b" bIns="91425" lIns="91425" rIns="91425" tIns="91425"/>
          <a:lstStyle>
            <a:lvl1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1pPr>
            <a:lvl2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2pPr>
            <a:lvl3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3pPr>
            <a:lvl4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4pPr>
            <a:lvl5pPr indent="0" marL="0" marR="0" rtl="0" algn="l">
              <a:spcBef>
                <a:spcPts val="0"/>
              </a:spcBef>
              <a:spcAft>
                <a:spcPts val="0"/>
              </a:spcAft>
              <a:defRPr b="1" baseline="0" i="0" sz="2600" u="none" cap="none" strike="noStrike">
                <a:solidFill>
                  <a:schemeClr val="lt1"/>
                </a:solidFill>
                <a:latin typeface="Arial"/>
                <a:ea typeface="Arial"/>
                <a:cs typeface="Arial"/>
                <a:sym typeface="Arial"/>
              </a:defRPr>
            </a:lvl5pPr>
            <a:lvl6pPr indent="0" marL="457200" marR="0" rtl="0" algn="l">
              <a:spcBef>
                <a:spcPts val="0"/>
              </a:spcBef>
              <a:spcAft>
                <a:spcPts val="0"/>
              </a:spcAft>
              <a:defRPr b="1" baseline="0" i="0" sz="2600" u="none" cap="none" strike="noStrike">
                <a:solidFill>
                  <a:schemeClr val="lt1"/>
                </a:solidFill>
                <a:latin typeface="Arial"/>
                <a:ea typeface="Arial"/>
                <a:cs typeface="Arial"/>
                <a:sym typeface="Arial"/>
              </a:defRPr>
            </a:lvl6pPr>
            <a:lvl7pPr indent="0" marL="914400" marR="0" rtl="0" algn="l">
              <a:spcBef>
                <a:spcPts val="0"/>
              </a:spcBef>
              <a:spcAft>
                <a:spcPts val="0"/>
              </a:spcAft>
              <a:defRPr b="1" baseline="0" i="0" sz="2600" u="none" cap="none" strike="noStrike">
                <a:solidFill>
                  <a:schemeClr val="lt1"/>
                </a:solidFill>
                <a:latin typeface="Arial"/>
                <a:ea typeface="Arial"/>
                <a:cs typeface="Arial"/>
                <a:sym typeface="Arial"/>
              </a:defRPr>
            </a:lvl7pPr>
            <a:lvl8pPr indent="0" marL="1371600" marR="0" rtl="0" algn="l">
              <a:spcBef>
                <a:spcPts val="0"/>
              </a:spcBef>
              <a:spcAft>
                <a:spcPts val="0"/>
              </a:spcAft>
              <a:defRPr b="1" baseline="0" i="0" sz="2600" u="none" cap="none" strike="noStrike">
                <a:solidFill>
                  <a:schemeClr val="lt1"/>
                </a:solidFill>
                <a:latin typeface="Arial"/>
                <a:ea typeface="Arial"/>
                <a:cs typeface="Arial"/>
                <a:sym typeface="Arial"/>
              </a:defRPr>
            </a:lvl8pPr>
            <a:lvl9pPr indent="0" marL="1828800" marR="0" rtl="0" algn="l">
              <a:spcBef>
                <a:spcPts val="0"/>
              </a:spcBef>
              <a:spcAft>
                <a:spcPts val="0"/>
              </a:spcAft>
              <a:defRPr b="1" baseline="0" i="0" sz="2600" u="none" cap="none" strike="noStrike">
                <a:solidFill>
                  <a:schemeClr val="lt1"/>
                </a:solidFill>
                <a:latin typeface="Arial"/>
                <a:ea typeface="Arial"/>
                <a:cs typeface="Arial"/>
                <a:sym typeface="Arial"/>
              </a:defRPr>
            </a:lvl9pPr>
          </a:lstStyle>
          <a:p/>
        </p:txBody>
      </p:sp>
      <p:grpSp>
        <p:nvGrpSpPr>
          <p:cNvPr id="4921" name="Shape 4921"/>
          <p:cNvGrpSpPr/>
          <p:nvPr/>
        </p:nvGrpSpPr>
        <p:grpSpPr>
          <a:xfrm>
            <a:off x="6262688" y="71438"/>
            <a:ext cx="2808287" cy="936624"/>
            <a:chOff x="2788" y="1321"/>
            <a:chExt cx="1768" cy="589"/>
          </a:xfrm>
        </p:grpSpPr>
        <p:sp>
          <p:nvSpPr>
            <p:cNvPr id="4922" name="Shape 4922"/>
            <p:cNvSpPr/>
            <p:nvPr/>
          </p:nvSpPr>
          <p:spPr>
            <a:xfrm>
              <a:off x="2788" y="1321"/>
              <a:ext cx="1768" cy="589"/>
            </a:xfrm>
            <a:prstGeom prst="rect">
              <a:avLst/>
            </a:prstGeom>
            <a:solidFill>
              <a:schemeClr val="lt1"/>
            </a:solid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grpSp>
          <p:nvGrpSpPr>
            <p:cNvPr id="4923" name="Shape 4923"/>
            <p:cNvGrpSpPr/>
            <p:nvPr/>
          </p:nvGrpSpPr>
          <p:grpSpPr>
            <a:xfrm>
              <a:off x="2789" y="1321"/>
              <a:ext cx="1768" cy="587"/>
              <a:chOff x="1382" y="1434"/>
              <a:chExt cx="1768" cy="587"/>
            </a:xfrm>
          </p:grpSpPr>
          <p:pic>
            <p:nvPicPr>
              <p:cNvPr id="4924" name="Shape 4924"/>
              <p:cNvPicPr preferRelativeResize="0"/>
              <p:nvPr/>
            </p:nvPicPr>
            <p:blipFill rotWithShape="1">
              <a:blip r:embed="rId3">
                <a:alphaModFix/>
              </a:blip>
              <a:srcRect b="0" l="13982" r="258" t="0"/>
              <a:stretch/>
            </p:blipFill>
            <p:spPr>
              <a:xfrm>
                <a:off x="1382" y="1456"/>
                <a:ext cx="929" cy="544"/>
              </a:xfrm>
              <a:prstGeom prst="rect">
                <a:avLst/>
              </a:prstGeom>
              <a:noFill/>
              <a:ln>
                <a:noFill/>
              </a:ln>
            </p:spPr>
          </p:pic>
          <p:pic>
            <p:nvPicPr>
              <p:cNvPr id="4925" name="Shape 4925"/>
              <p:cNvPicPr preferRelativeResize="0"/>
              <p:nvPr/>
            </p:nvPicPr>
            <p:blipFill rotWithShape="1">
              <a:blip r:embed="rId4">
                <a:alphaModFix/>
              </a:blip>
              <a:srcRect b="0" l="0" r="0" t="0"/>
              <a:stretch/>
            </p:blipFill>
            <p:spPr>
              <a:xfrm>
                <a:off x="2312" y="1434"/>
                <a:ext cx="838" cy="587"/>
              </a:xfrm>
              <a:prstGeom prst="rect">
                <a:avLst/>
              </a:prstGeom>
              <a:noFill/>
              <a:ln>
                <a:noFill/>
              </a:ln>
            </p:spPr>
          </p:pic>
        </p:grpSp>
      </p:grpSp>
    </p:spTree>
  </p:cSld>
  <p:clrMap accent1="accent1" accent2="accent2" accent3="accent3" accent4="accent4" accent5="accent5" accent6="accent6" bg1="lt1" bg2="dk2" tx1="dk1" tx2="lt2" folHlink="folHlink" hlink="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3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36.png"/><Relationship Id="rId4" Type="http://schemas.openxmlformats.org/officeDocument/2006/relationships/image" Target="../media/image3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3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4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44.png"/><Relationship Id="rId4" Type="http://schemas.openxmlformats.org/officeDocument/2006/relationships/image" Target="../media/image4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49.png"/><Relationship Id="rId4" Type="http://schemas.openxmlformats.org/officeDocument/2006/relationships/image" Target="../media/image45.png"/><Relationship Id="rId5"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49.png"/><Relationship Id="rId4" Type="http://schemas.openxmlformats.org/officeDocument/2006/relationships/image" Target="../media/image4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50.png"/><Relationship Id="rId4" Type="http://schemas.openxmlformats.org/officeDocument/2006/relationships/image" Target="../media/image5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5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4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 Id="rId3" Type="http://schemas.openxmlformats.org/officeDocument/2006/relationships/image" Target="../media/image4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5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5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5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59.png"/><Relationship Id="rId4" Type="http://schemas.openxmlformats.org/officeDocument/2006/relationships/image" Target="../media/image4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 Id="rId3" Type="http://schemas.openxmlformats.org/officeDocument/2006/relationships/image" Target="../media/image5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 Id="rId3" Type="http://schemas.openxmlformats.org/officeDocument/2006/relationships/image" Target="../media/image6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3.xml"/><Relationship Id="rId3" Type="http://schemas.openxmlformats.org/officeDocument/2006/relationships/image" Target="../media/image6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4.xml"/><Relationship Id="rId3" Type="http://schemas.openxmlformats.org/officeDocument/2006/relationships/image" Target="../media/image62.png"/><Relationship Id="rId4" Type="http://schemas.openxmlformats.org/officeDocument/2006/relationships/image" Target="../media/image65.png"/><Relationship Id="rId5" Type="http://schemas.openxmlformats.org/officeDocument/2006/relationships/image" Target="../media/image6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63.png"/><Relationship Id="rId4" Type="http://schemas.openxmlformats.org/officeDocument/2006/relationships/image" Target="../media/image68.png"/><Relationship Id="rId5" Type="http://schemas.openxmlformats.org/officeDocument/2006/relationships/image" Target="../media/image69.png"/></Relationships>
</file>

<file path=ppt/slides/_rels/slide136.xml.rels><?xml version="1.0" encoding="UTF-8" standalone="yes"?><Relationships xmlns="http://schemas.openxmlformats.org/package/2006/relationships"><Relationship Id="rId11" Type="http://schemas.openxmlformats.org/officeDocument/2006/relationships/image" Target="../media/image76.png"/><Relationship Id="rId10" Type="http://schemas.openxmlformats.org/officeDocument/2006/relationships/image" Target="../media/image73.png"/><Relationship Id="rId12"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70.png"/><Relationship Id="rId4" Type="http://schemas.openxmlformats.org/officeDocument/2006/relationships/image" Target="../media/image67.png"/><Relationship Id="rId9" Type="http://schemas.openxmlformats.org/officeDocument/2006/relationships/image" Target="../media/image74.png"/><Relationship Id="rId5" Type="http://schemas.openxmlformats.org/officeDocument/2006/relationships/image" Target="../media/image66.png"/><Relationship Id="rId6" Type="http://schemas.openxmlformats.org/officeDocument/2006/relationships/image" Target="../media/image71.png"/><Relationship Id="rId7" Type="http://schemas.openxmlformats.org/officeDocument/2006/relationships/image" Target="../media/image77.png"/><Relationship Id="rId8" Type="http://schemas.openxmlformats.org/officeDocument/2006/relationships/image" Target="../media/image7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 Id="rId3" Type="http://schemas.openxmlformats.org/officeDocument/2006/relationships/image" Target="../media/image7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5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7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8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8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8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8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8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8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8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87.png"/><Relationship Id="rId4" Type="http://schemas.openxmlformats.org/officeDocument/2006/relationships/image" Target="../media/image10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91.png"/><Relationship Id="rId4" Type="http://schemas.openxmlformats.org/officeDocument/2006/relationships/image" Target="../media/image8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8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8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9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49.png"/><Relationship Id="rId4" Type="http://schemas.openxmlformats.org/officeDocument/2006/relationships/image" Target="../media/image4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9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9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9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image" Target="../media/image9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 Id="rId3" Type="http://schemas.openxmlformats.org/officeDocument/2006/relationships/image" Target="../media/image10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 Id="rId3" Type="http://schemas.openxmlformats.org/officeDocument/2006/relationships/image" Target="../media/image10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100.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 Id="rId3" Type="http://schemas.openxmlformats.org/officeDocument/2006/relationships/image" Target="../media/image36.png"/><Relationship Id="rId4" Type="http://schemas.openxmlformats.org/officeDocument/2006/relationships/image" Target="../media/image10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 Id="rId3" Type="http://schemas.openxmlformats.org/officeDocument/2006/relationships/image" Target="../media/image99.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image" Target="../media/image108.png"/><Relationship Id="rId4" Type="http://schemas.openxmlformats.org/officeDocument/2006/relationships/image" Target="../media/image10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 Id="rId3" Type="http://schemas.openxmlformats.org/officeDocument/2006/relationships/image" Target="../media/image1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 Id="rId3" Type="http://schemas.openxmlformats.org/officeDocument/2006/relationships/image" Target="../media/image106.png"/><Relationship Id="rId4" Type="http://schemas.openxmlformats.org/officeDocument/2006/relationships/image" Target="../media/image105.png"/><Relationship Id="rId5" Type="http://schemas.openxmlformats.org/officeDocument/2006/relationships/image" Target="../media/image4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 Id="rId3" Type="http://schemas.openxmlformats.org/officeDocument/2006/relationships/image" Target="../media/image11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107.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 Id="rId3" Type="http://schemas.openxmlformats.org/officeDocument/2006/relationships/image" Target="../media/image11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45.png"/><Relationship Id="rId4" Type="http://schemas.openxmlformats.org/officeDocument/2006/relationships/image" Target="../media/image109.png"/><Relationship Id="rId5" Type="http://schemas.openxmlformats.org/officeDocument/2006/relationships/image" Target="../media/image4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 Id="rId3" Type="http://schemas.openxmlformats.org/officeDocument/2006/relationships/image" Target="../media/image109.png"/><Relationship Id="rId4" Type="http://schemas.openxmlformats.org/officeDocument/2006/relationships/image" Target="../media/image115.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 Id="rId3" Type="http://schemas.openxmlformats.org/officeDocument/2006/relationships/image" Target="../media/image45.png"/><Relationship Id="rId4" Type="http://schemas.openxmlformats.org/officeDocument/2006/relationships/image" Target="../media/image109.png"/><Relationship Id="rId5" Type="http://schemas.openxmlformats.org/officeDocument/2006/relationships/image" Target="../media/image1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 Id="rId3" Type="http://schemas.openxmlformats.org/officeDocument/2006/relationships/image" Target="../media/image11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 Id="rId3" Type="http://schemas.openxmlformats.org/officeDocument/2006/relationships/image" Target="../media/image116.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 Id="rId3" Type="http://schemas.openxmlformats.org/officeDocument/2006/relationships/image" Target="../media/image114.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 Id="rId3" Type="http://schemas.openxmlformats.org/officeDocument/2006/relationships/image" Target="../media/image11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 Id="rId3" Type="http://schemas.openxmlformats.org/officeDocument/2006/relationships/image" Target="../media/image119.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 Id="rId3" Type="http://schemas.openxmlformats.org/officeDocument/2006/relationships/image" Target="../media/image12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 Id="rId3" Type="http://schemas.openxmlformats.org/officeDocument/2006/relationships/image" Target="../media/image120.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 Id="rId3" Type="http://schemas.openxmlformats.org/officeDocument/2006/relationships/image" Target="../media/image122.png"/><Relationship Id="rId4" Type="http://schemas.openxmlformats.org/officeDocument/2006/relationships/image" Target="../media/image101.png"/><Relationship Id="rId5" Type="http://schemas.openxmlformats.org/officeDocument/2006/relationships/image" Target="../media/image124.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 Id="rId3" Type="http://schemas.openxmlformats.org/officeDocument/2006/relationships/image" Target="../media/image123.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 Id="rId3" Type="http://schemas.openxmlformats.org/officeDocument/2006/relationships/image" Target="../media/image127.png"/><Relationship Id="rId4" Type="http://schemas.openxmlformats.org/officeDocument/2006/relationships/image" Target="../media/image42.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 Id="rId3" Type="http://schemas.openxmlformats.org/officeDocument/2006/relationships/image" Target="../media/image125.png"/><Relationship Id="rId4" Type="http://schemas.openxmlformats.org/officeDocument/2006/relationships/image" Target="../media/image42.png"/><Relationship Id="rId5" Type="http://schemas.openxmlformats.org/officeDocument/2006/relationships/image" Target="../media/image127.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 Id="rId3" Type="http://schemas.openxmlformats.org/officeDocument/2006/relationships/image" Target="../media/image131.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 Id="rId3" Type="http://schemas.openxmlformats.org/officeDocument/2006/relationships/image" Target="../media/image126.png"/><Relationship Id="rId4" Type="http://schemas.openxmlformats.org/officeDocument/2006/relationships/image" Target="../media/image130.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 Id="rId3" Type="http://schemas.openxmlformats.org/officeDocument/2006/relationships/image" Target="../media/image128.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 Id="rId3" Type="http://schemas.openxmlformats.org/officeDocument/2006/relationships/image" Target="../media/image129.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 Id="rId3" Type="http://schemas.openxmlformats.org/officeDocument/2006/relationships/image" Target="../media/image134.png"/><Relationship Id="rId4" Type="http://schemas.openxmlformats.org/officeDocument/2006/relationships/image" Target="../media/image42.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 Id="rId3" Type="http://schemas.openxmlformats.org/officeDocument/2006/relationships/image" Target="../media/image133.png"/><Relationship Id="rId4" Type="http://schemas.openxmlformats.org/officeDocument/2006/relationships/image" Target="../media/image42.png"/><Relationship Id="rId5" Type="http://schemas.openxmlformats.org/officeDocument/2006/relationships/image" Target="../media/image134.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 Id="rId3" Type="http://schemas.openxmlformats.org/officeDocument/2006/relationships/image" Target="../media/image1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 Id="rId3" Type="http://schemas.openxmlformats.org/officeDocument/2006/relationships/image" Target="../media/image13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 Id="rId3" Type="http://schemas.openxmlformats.org/officeDocument/2006/relationships/image" Target="../media/image135.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 Id="rId3" Type="http://schemas.openxmlformats.org/officeDocument/2006/relationships/image" Target="../media/image13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7.xml"/><Relationship Id="rId3" Type="http://schemas.openxmlformats.org/officeDocument/2006/relationships/image" Target="../media/image142.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8.xml"/><Relationship Id="rId3" Type="http://schemas.openxmlformats.org/officeDocument/2006/relationships/image" Target="../media/image138.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 Id="rId3" Type="http://schemas.openxmlformats.org/officeDocument/2006/relationships/image" Target="../media/image139.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5.xml"/><Relationship Id="rId3" Type="http://schemas.openxmlformats.org/officeDocument/2006/relationships/image" Target="../media/image141.png"/><Relationship Id="rId4" Type="http://schemas.openxmlformats.org/officeDocument/2006/relationships/image" Target="../media/image146.png"/><Relationship Id="rId5" Type="http://schemas.openxmlformats.org/officeDocument/2006/relationships/image" Target="../media/image143.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 Id="rId3" Type="http://schemas.openxmlformats.org/officeDocument/2006/relationships/image" Target="../media/image140.png"/><Relationship Id="rId4" Type="http://schemas.openxmlformats.org/officeDocument/2006/relationships/image" Target="../media/image144.png"/><Relationship Id="rId5" Type="http://schemas.openxmlformats.org/officeDocument/2006/relationships/image" Target="../media/image148.png"/><Relationship Id="rId6" Type="http://schemas.openxmlformats.org/officeDocument/2006/relationships/image" Target="../media/image145.png"/><Relationship Id="rId7" Type="http://schemas.openxmlformats.org/officeDocument/2006/relationships/image" Target="../media/image42.png"/><Relationship Id="rId8" Type="http://schemas.openxmlformats.org/officeDocument/2006/relationships/image" Target="../media/image147.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 Id="rId3" Type="http://schemas.openxmlformats.org/officeDocument/2006/relationships/image" Target="../media/image140.png"/><Relationship Id="rId4" Type="http://schemas.openxmlformats.org/officeDocument/2006/relationships/image" Target="../media/image150.png"/><Relationship Id="rId5" Type="http://schemas.openxmlformats.org/officeDocument/2006/relationships/image" Target="../media/image42.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2.xml"/><Relationship Id="rId3" Type="http://schemas.openxmlformats.org/officeDocument/2006/relationships/image" Target="../media/image149.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3.xml"/><Relationship Id="rId3" Type="http://schemas.openxmlformats.org/officeDocument/2006/relationships/image" Target="../media/image151.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 Id="rId3" Type="http://schemas.openxmlformats.org/officeDocument/2006/relationships/image" Target="../media/image153.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7.xml"/><Relationship Id="rId3" Type="http://schemas.openxmlformats.org/officeDocument/2006/relationships/image" Target="../media/image154.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8.xml"/><Relationship Id="rId3" Type="http://schemas.openxmlformats.org/officeDocument/2006/relationships/image" Target="../media/image158.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9.xml"/><Relationship Id="rId3" Type="http://schemas.openxmlformats.org/officeDocument/2006/relationships/image" Target="../media/image152.png"/><Relationship Id="rId4" Type="http://schemas.openxmlformats.org/officeDocument/2006/relationships/image" Target="../media/image1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0.xml"/><Relationship Id="rId3" Type="http://schemas.openxmlformats.org/officeDocument/2006/relationships/image" Target="../media/image157.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1.xml"/><Relationship Id="rId3" Type="http://schemas.openxmlformats.org/officeDocument/2006/relationships/image" Target="../media/image159.png"/><Relationship Id="rId4" Type="http://schemas.openxmlformats.org/officeDocument/2006/relationships/image" Target="../media/image155.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 Id="rId3" Type="http://schemas.openxmlformats.org/officeDocument/2006/relationships/image" Target="../media/image161.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3.xml"/><Relationship Id="rId3" Type="http://schemas.openxmlformats.org/officeDocument/2006/relationships/image" Target="../media/image160.png"/><Relationship Id="rId4" Type="http://schemas.openxmlformats.org/officeDocument/2006/relationships/image" Target="../media/image162.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4.xml"/><Relationship Id="rId3" Type="http://schemas.openxmlformats.org/officeDocument/2006/relationships/image" Target="../media/image163.png"/><Relationship Id="rId4" Type="http://schemas.openxmlformats.org/officeDocument/2006/relationships/image" Target="../media/image169.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8.xml"/><Relationship Id="rId3" Type="http://schemas.openxmlformats.org/officeDocument/2006/relationships/image" Target="../media/image16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 Id="rId3" Type="http://schemas.openxmlformats.org/officeDocument/2006/relationships/image" Target="../media/image1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0.xml"/><Relationship Id="rId3" Type="http://schemas.openxmlformats.org/officeDocument/2006/relationships/image" Target="../media/image167.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3.xml"/><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image" Target="../media/image172.png"/><Relationship Id="rId6" Type="http://schemas.openxmlformats.org/officeDocument/2006/relationships/image" Target="../media/image173.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7.xml"/><Relationship Id="rId3" Type="http://schemas.openxmlformats.org/officeDocument/2006/relationships/image" Target="../media/image171.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8.xml"/><Relationship Id="rId3" Type="http://schemas.openxmlformats.org/officeDocument/2006/relationships/image" Target="../media/image170.png"/><Relationship Id="rId4" Type="http://schemas.openxmlformats.org/officeDocument/2006/relationships/image" Target="../media/image176.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9.xml"/><Relationship Id="rId3" Type="http://schemas.openxmlformats.org/officeDocument/2006/relationships/image" Target="../media/image1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0.xml"/><Relationship Id="rId3" Type="http://schemas.openxmlformats.org/officeDocument/2006/relationships/image" Target="../media/image174.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9.xml"/><Relationship Id="rId3" Type="http://schemas.openxmlformats.org/officeDocument/2006/relationships/image" Target="../media/image17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1.xml"/><Relationship Id="rId3" Type="http://schemas.openxmlformats.org/officeDocument/2006/relationships/image" Target="../media/image178.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2.xml"/><Relationship Id="rId3" Type="http://schemas.openxmlformats.org/officeDocument/2006/relationships/image" Target="../media/image179.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3.xml"/><Relationship Id="rId3" Type="http://schemas.openxmlformats.org/officeDocument/2006/relationships/image" Target="../media/image182.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4.xml"/><Relationship Id="rId3" Type="http://schemas.openxmlformats.org/officeDocument/2006/relationships/image" Target="../media/image180.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5.xml"/><Relationship Id="rId3" Type="http://schemas.openxmlformats.org/officeDocument/2006/relationships/image" Target="../media/image181.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6.xml"/><Relationship Id="rId3" Type="http://schemas.openxmlformats.org/officeDocument/2006/relationships/image" Target="../media/image184.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7.xml"/><Relationship Id="rId3" Type="http://schemas.openxmlformats.org/officeDocument/2006/relationships/image" Target="../media/image187.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8.xml"/><Relationship Id="rId3" Type="http://schemas.openxmlformats.org/officeDocument/2006/relationships/image" Target="../media/image183.png"/><Relationship Id="rId4" Type="http://schemas.openxmlformats.org/officeDocument/2006/relationships/image" Target="../media/image185.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9.xml"/><Relationship Id="rId3" Type="http://schemas.openxmlformats.org/officeDocument/2006/relationships/image" Target="../media/image18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8.xml"/><Relationship Id="rId3" Type="http://schemas.openxmlformats.org/officeDocument/2006/relationships/image" Target="../media/image140.png"/><Relationship Id="rId4" Type="http://schemas.openxmlformats.org/officeDocument/2006/relationships/image" Target="../media/image144.png"/><Relationship Id="rId5" Type="http://schemas.openxmlformats.org/officeDocument/2006/relationships/image" Target="../media/image189.png"/><Relationship Id="rId6" Type="http://schemas.openxmlformats.org/officeDocument/2006/relationships/image" Target="../media/image188.png"/><Relationship Id="rId7" Type="http://schemas.openxmlformats.org/officeDocument/2006/relationships/image" Target="../media/image190.png"/><Relationship Id="rId8" Type="http://schemas.openxmlformats.org/officeDocument/2006/relationships/image" Target="../media/image42.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9.xml"/><Relationship Id="rId3" Type="http://schemas.openxmlformats.org/officeDocument/2006/relationships/image" Target="../media/image140.png"/><Relationship Id="rId4" Type="http://schemas.openxmlformats.org/officeDocument/2006/relationships/image" Target="../media/image144.png"/><Relationship Id="rId5" Type="http://schemas.openxmlformats.org/officeDocument/2006/relationships/image" Target="../media/image189.png"/><Relationship Id="rId6" Type="http://schemas.openxmlformats.org/officeDocument/2006/relationships/image" Target="../media/image188.png"/><Relationship Id="rId7" Type="http://schemas.openxmlformats.org/officeDocument/2006/relationships/image" Target="../media/image190.png"/><Relationship Id="rId8"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4.xml"/><Relationship Id="rId3" Type="http://schemas.openxmlformats.org/officeDocument/2006/relationships/image" Target="../media/image194.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6.xml"/><Relationship Id="rId3" Type="http://schemas.openxmlformats.org/officeDocument/2006/relationships/image" Target="../media/image192.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9.xml"/><Relationship Id="rId3" Type="http://schemas.openxmlformats.org/officeDocument/2006/relationships/image" Target="../media/image20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3.xml"/><Relationship Id="rId3" Type="http://schemas.openxmlformats.org/officeDocument/2006/relationships/image" Target="../media/image191.png"/><Relationship Id="rId4" Type="http://schemas.openxmlformats.org/officeDocument/2006/relationships/image" Target="../media/image195.png"/><Relationship Id="rId5" Type="http://schemas.openxmlformats.org/officeDocument/2006/relationships/image" Target="../media/image196.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5.xml"/><Relationship Id="rId3" Type="http://schemas.openxmlformats.org/officeDocument/2006/relationships/image" Target="../media/image193.png"/><Relationship Id="rId4" Type="http://schemas.openxmlformats.org/officeDocument/2006/relationships/image" Target="../media/image199.png"/><Relationship Id="rId5" Type="http://schemas.openxmlformats.org/officeDocument/2006/relationships/image" Target="../media/image200.png"/><Relationship Id="rId6" Type="http://schemas.openxmlformats.org/officeDocument/2006/relationships/image" Target="../media/image197.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9.xml"/><Relationship Id="rId3" Type="http://schemas.openxmlformats.org/officeDocument/2006/relationships/image" Target="../media/image19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1.xml"/><Relationship Id="rId3" Type="http://schemas.openxmlformats.org/officeDocument/2006/relationships/image" Target="../media/image193.png"/><Relationship Id="rId4" Type="http://schemas.openxmlformats.org/officeDocument/2006/relationships/image" Target="../media/image199.png"/><Relationship Id="rId5" Type="http://schemas.openxmlformats.org/officeDocument/2006/relationships/image" Target="../media/image201.png"/><Relationship Id="rId6" Type="http://schemas.openxmlformats.org/officeDocument/2006/relationships/image" Target="../media/image200.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3.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4.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8.xml"/><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42.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9.xml"/><Relationship Id="rId3" Type="http://schemas.openxmlformats.org/officeDocument/2006/relationships/image" Target="../media/image209.png"/><Relationship Id="rId4" Type="http://schemas.openxmlformats.org/officeDocument/2006/relationships/image" Target="../media/image206.png"/><Relationship Id="rId5"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0.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1.xml"/><Relationship Id="rId3" Type="http://schemas.openxmlformats.org/officeDocument/2006/relationships/image" Target="../media/image207.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2.xml"/><Relationship Id="rId3" Type="http://schemas.openxmlformats.org/officeDocument/2006/relationships/image" Target="../media/image214.png"/><Relationship Id="rId4" Type="http://schemas.openxmlformats.org/officeDocument/2006/relationships/image" Target="../media/image210.png"/><Relationship Id="rId5" Type="http://schemas.openxmlformats.org/officeDocument/2006/relationships/image" Target="../media/image208.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3.xml"/><Relationship Id="rId3" Type="http://schemas.openxmlformats.org/officeDocument/2006/relationships/image" Target="../media/image205.png"/><Relationship Id="rId4" Type="http://schemas.openxmlformats.org/officeDocument/2006/relationships/image" Target="../media/image211.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4.xml"/><Relationship Id="rId3" Type="http://schemas.openxmlformats.org/officeDocument/2006/relationships/image" Target="../media/image212.png"/><Relationship Id="rId4" Type="http://schemas.openxmlformats.org/officeDocument/2006/relationships/image" Target="../media/image216.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0.xml"/><Relationship Id="rId3" Type="http://schemas.openxmlformats.org/officeDocument/2006/relationships/image" Target="../media/image215.png"/><Relationship Id="rId4" Type="http://schemas.openxmlformats.org/officeDocument/2006/relationships/image" Target="../media/image213.png"/><Relationship Id="rId5" Type="http://schemas.openxmlformats.org/officeDocument/2006/relationships/image" Target="../media/image217.png"/><Relationship Id="rId6" Type="http://schemas.openxmlformats.org/officeDocument/2006/relationships/image" Target="../media/image218.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3.xml"/><Relationship Id="rId3" Type="http://schemas.openxmlformats.org/officeDocument/2006/relationships/image" Target="../media/image220.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4.xml"/><Relationship Id="rId3" Type="http://schemas.openxmlformats.org/officeDocument/2006/relationships/image" Target="../media/image219.png"/><Relationship Id="rId4" Type="http://schemas.openxmlformats.org/officeDocument/2006/relationships/image" Target="../media/image221.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5.xml"/><Relationship Id="rId3" Type="http://schemas.openxmlformats.org/officeDocument/2006/relationships/image" Target="../media/image224.png"/><Relationship Id="rId4" Type="http://schemas.openxmlformats.org/officeDocument/2006/relationships/image" Target="../media/image223.png"/><Relationship Id="rId5" Type="http://schemas.openxmlformats.org/officeDocument/2006/relationships/image" Target="../media/image222.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6.xml"/><Relationship Id="rId3" Type="http://schemas.openxmlformats.org/officeDocument/2006/relationships/image" Target="../media/image225.png"/><Relationship Id="rId4" Type="http://schemas.openxmlformats.org/officeDocument/2006/relationships/image" Target="../media/image231.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7.xml"/><Relationship Id="rId3" Type="http://schemas.openxmlformats.org/officeDocument/2006/relationships/image" Target="../media/image226.png"/><Relationship Id="rId4" Type="http://schemas.openxmlformats.org/officeDocument/2006/relationships/image" Target="../media/image227.png"/><Relationship Id="rId5" Type="http://schemas.openxmlformats.org/officeDocument/2006/relationships/image" Target="../media/image230.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09.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0.xml"/><Relationship Id="rId3" Type="http://schemas.openxmlformats.org/officeDocument/2006/relationships/image" Target="../media/image229.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1.xml"/><Relationship Id="rId3" Type="http://schemas.openxmlformats.org/officeDocument/2006/relationships/image" Target="../media/image228.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2.xml"/><Relationship Id="rId3" Type="http://schemas.openxmlformats.org/officeDocument/2006/relationships/image" Target="../media/image237.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3.xml"/><Relationship Id="rId3" Type="http://schemas.openxmlformats.org/officeDocument/2006/relationships/image" Target="../media/image232.png"/><Relationship Id="rId4" Type="http://schemas.openxmlformats.org/officeDocument/2006/relationships/image" Target="../media/image23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4.xml"/><Relationship Id="rId3" Type="http://schemas.openxmlformats.org/officeDocument/2006/relationships/image" Target="../media/image236.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6.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8.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06.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0.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6.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8.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0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0.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4.xml"/><Relationship Id="rId3" Type="http://schemas.openxmlformats.org/officeDocument/2006/relationships/image" Target="../media/image238.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5.xml"/><Relationship Id="rId3" Type="http://schemas.openxmlformats.org/officeDocument/2006/relationships/image" Target="../media/image234.png"/></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6.xml"/><Relationship Id="rId3" Type="http://schemas.openxmlformats.org/officeDocument/2006/relationships/image" Target="../media/image239.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7.xml"/><Relationship Id="rId3" Type="http://schemas.openxmlformats.org/officeDocument/2006/relationships/image" Target="../media/image235.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8.xml"/><Relationship Id="rId3" Type="http://schemas.openxmlformats.org/officeDocument/2006/relationships/image" Target="../media/image241.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9.xml"/><Relationship Id="rId3" Type="http://schemas.openxmlformats.org/officeDocument/2006/relationships/image" Target="../media/image2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05.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0.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1.xml"/><Relationship Id="rId3" Type="http://schemas.openxmlformats.org/officeDocument/2006/relationships/image" Target="../media/image24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0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0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0.pn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9.png"/><Relationship Id="rId4"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4.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0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0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0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0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3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3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2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ctrTitle"/>
          </p:nvPr>
        </p:nvSpPr>
        <p:spPr>
          <a:xfrm>
            <a:off x="2133600" y="1600200"/>
            <a:ext cx="7015163" cy="12954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baseline="0" i="0" lang="en-US" sz="3200" u="none" cap="none" strike="noStrike">
                <a:solidFill>
                  <a:schemeClr val="dk1"/>
                </a:solidFill>
                <a:latin typeface="Arial"/>
                <a:ea typeface="Arial"/>
                <a:cs typeface="Arial"/>
                <a:sym typeface="Arial"/>
              </a:rPr>
              <a:t>BAAR PCAS Agreements </a:t>
            </a:r>
            <a:br>
              <a:rPr b="1" baseline="0" i="0" lang="en-US" sz="3200" u="none" cap="none" strike="noStrike">
                <a:solidFill>
                  <a:schemeClr val="dk1"/>
                </a:solidFill>
                <a:latin typeface="Arial"/>
                <a:ea typeface="Arial"/>
                <a:cs typeface="Arial"/>
                <a:sym typeface="Arial"/>
              </a:rPr>
            </a:br>
            <a:r>
              <a:rPr b="1" baseline="0" i="0" lang="en-US" sz="3200" u="none" cap="none" strike="noStrike">
                <a:solidFill>
                  <a:schemeClr val="dk1"/>
                </a:solidFill>
                <a:latin typeface="Arial"/>
                <a:ea typeface="Arial"/>
                <a:cs typeface="Arial"/>
                <a:sym typeface="Arial"/>
              </a:rPr>
              <a:t>and Billing</a:t>
            </a:r>
          </a:p>
        </p:txBody>
      </p:sp>
      <p:sp>
        <p:nvSpPr>
          <p:cNvPr id="93" name="Shape 93"/>
          <p:cNvSpPr txBox="1"/>
          <p:nvPr>
            <p:ph idx="11" type="ftr"/>
          </p:nvPr>
        </p:nvSpPr>
        <p:spPr>
          <a:xfrm>
            <a:off x="2133600" y="6553200"/>
            <a:ext cx="4343400" cy="304799"/>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94" name="Shape 94"/>
          <p:cNvSpPr txBox="1"/>
          <p:nvPr/>
        </p:nvSpPr>
        <p:spPr>
          <a:xfrm>
            <a:off x="2293938" y="5443537"/>
            <a:ext cx="3619974" cy="36933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BAAR Phase 3 Training</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nvSpPr>
        <p:spPr>
          <a:xfrm>
            <a:off x="766914" y="1112511"/>
            <a:ext cx="8035047"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Automated</a:t>
            </a:r>
            <a:r>
              <a:rPr b="0" baseline="0" i="0" lang="en-US" sz="1800" u="none" cap="none" strike="noStrike">
                <a:solidFill>
                  <a:schemeClr val="dk1"/>
                </a:solidFill>
                <a:latin typeface="Arial"/>
                <a:ea typeface="Arial"/>
                <a:cs typeface="Arial"/>
                <a:sym typeface="Arial"/>
              </a:rPr>
              <a:t> – PCAS Agreement generated in Pegasys via </a:t>
            </a:r>
            <a:r>
              <a:rPr b="0" baseline="0" i="0" lang="en-US" sz="1800" u="sng" cap="none" strike="noStrike">
                <a:solidFill>
                  <a:schemeClr val="dk1"/>
                </a:solidFill>
                <a:latin typeface="Arial"/>
                <a:ea typeface="Arial"/>
                <a:cs typeface="Arial"/>
                <a:sym typeface="Arial"/>
              </a:rPr>
              <a:t>interface</a:t>
            </a:r>
            <a:r>
              <a:rPr b="0" baseline="0" i="0" lang="en-US" sz="1800" u="none" cap="none" strike="noStrike">
                <a:solidFill>
                  <a:schemeClr val="dk1"/>
                </a:solidFill>
                <a:latin typeface="Arial"/>
                <a:ea typeface="Arial"/>
                <a:cs typeface="Arial"/>
                <a:sym typeface="Arial"/>
              </a:rPr>
              <a:t>:</a:t>
            </a:r>
          </a:p>
          <a:p>
            <a:pPr indent="-146050" lvl="0" marL="231775" marR="0" rtl="0" algn="l">
              <a:spcBef>
                <a:spcPts val="360"/>
              </a:spcBef>
              <a:spcAft>
                <a:spcPts val="0"/>
              </a:spcAft>
              <a:buClr>
                <a:srgbClr val="AF242B"/>
              </a:buClr>
              <a:buFont typeface="Noto Sans Symbols"/>
              <a:buNone/>
            </a:pPr>
            <a:r>
              <a:t/>
            </a:r>
            <a:endParaRPr b="1" baseline="0" i="0" sz="1800" u="sng" cap="none" strike="noStrike">
              <a:solidFill>
                <a:schemeClr val="dk1"/>
              </a:solidFill>
              <a:latin typeface="Arial"/>
              <a:ea typeface="Arial"/>
              <a:cs typeface="Arial"/>
              <a:sym typeface="Arial"/>
            </a:endParaRPr>
          </a:p>
          <a:p>
            <a:pPr indent="-146050" lvl="0" marL="231775" marR="0" rtl="0" algn="l">
              <a:spcBef>
                <a:spcPts val="360"/>
              </a:spcBef>
              <a:spcAft>
                <a:spcPts val="0"/>
              </a:spcAft>
              <a:buClr>
                <a:srgbClr val="AF242B"/>
              </a:buClr>
              <a:buFont typeface="Noto Sans Symbols"/>
              <a:buNone/>
            </a:pPr>
            <a:r>
              <a:t/>
            </a:r>
            <a:endParaRPr b="1" baseline="0" i="0" sz="1800" u="sng" cap="none" strike="noStrike">
              <a:solidFill>
                <a:schemeClr val="dk1"/>
              </a:solidFill>
              <a:latin typeface="Arial"/>
              <a:ea typeface="Arial"/>
              <a:cs typeface="Arial"/>
              <a:sym typeface="Arial"/>
            </a:endParaRPr>
          </a:p>
          <a:p>
            <a:pPr indent="-146050" lvl="0" marL="231775" marR="0" rtl="0" algn="l">
              <a:spcBef>
                <a:spcPts val="360"/>
              </a:spcBef>
              <a:spcAft>
                <a:spcPts val="0"/>
              </a:spcAft>
              <a:buClr>
                <a:srgbClr val="AF242B"/>
              </a:buClr>
              <a:buFont typeface="Noto Sans Symbols"/>
              <a:buNone/>
            </a:pPr>
            <a:r>
              <a:t/>
            </a:r>
            <a:endParaRPr b="1" baseline="0" i="0" sz="1800" u="sng" cap="none" strike="noStrike">
              <a:solidFill>
                <a:schemeClr val="dk1"/>
              </a:solidFill>
              <a:latin typeface="Arial"/>
              <a:ea typeface="Arial"/>
              <a:cs typeface="Arial"/>
              <a:sym typeface="Arial"/>
            </a:endParaRPr>
          </a:p>
          <a:p>
            <a:pPr indent="-146050" lvl="0" marL="231775" marR="0" rtl="0" algn="l">
              <a:spcBef>
                <a:spcPts val="360"/>
              </a:spcBef>
              <a:spcAft>
                <a:spcPts val="0"/>
              </a:spcAft>
              <a:buClr>
                <a:srgbClr val="AF242B"/>
              </a:buClr>
              <a:buFont typeface="Noto Sans Symbols"/>
              <a:buNone/>
            </a:pPr>
            <a:r>
              <a:t/>
            </a:r>
            <a:endParaRPr b="1" baseline="0" i="0" sz="1800" u="sng" cap="none" strike="noStrike">
              <a:solidFill>
                <a:schemeClr val="dk1"/>
              </a:solidFill>
              <a:latin typeface="Arial"/>
              <a:ea typeface="Arial"/>
              <a:cs typeface="Arial"/>
              <a:sym typeface="Arial"/>
            </a:endParaRPr>
          </a:p>
          <a:p>
            <a:pPr indent="0" lvl="0" marL="0" marR="0" rtl="0" algn="l">
              <a:spcBef>
                <a:spcPts val="280"/>
              </a:spcBef>
              <a:spcAft>
                <a:spcPts val="0"/>
              </a:spcAft>
              <a:buClr>
                <a:srgbClr val="AF242B"/>
              </a:buClr>
              <a:buSzPct val="25000"/>
              <a:buFont typeface="Noto Sans Symbols"/>
              <a:buNone/>
            </a:pPr>
            <a:r>
              <a:rPr b="1" baseline="0" i="0" lang="en-US" sz="1400" u="none" cap="none" strike="noStrike">
                <a:solidFill>
                  <a:schemeClr val="dk1"/>
                </a:solidFill>
                <a:latin typeface="Arial"/>
                <a:ea typeface="Arial"/>
                <a:cs typeface="Arial"/>
                <a:sym typeface="Arial"/>
              </a:rPr>
              <a:t>Note: </a:t>
            </a:r>
            <a:r>
              <a:rPr b="0" baseline="0" i="0" lang="en-US" sz="1400" u="none" cap="none" strike="noStrike">
                <a:solidFill>
                  <a:schemeClr val="dk1"/>
                </a:solidFill>
                <a:latin typeface="Arial"/>
                <a:ea typeface="Arial"/>
                <a:cs typeface="Arial"/>
                <a:sym typeface="Arial"/>
              </a:rPr>
              <a:t>AAS also uses PCAS Agreements generated in Pegasys via interface but follows the </a:t>
            </a:r>
            <a:br>
              <a:rPr b="0" baseline="0" i="0" lang="en-US" sz="1400" u="none" cap="none" strike="noStrike">
                <a:solidFill>
                  <a:schemeClr val="dk1"/>
                </a:solidFill>
                <a:latin typeface="Arial"/>
                <a:ea typeface="Arial"/>
                <a:cs typeface="Arial"/>
                <a:sym typeface="Arial"/>
              </a:rPr>
            </a:br>
            <a:r>
              <a:rPr b="0" baseline="0" i="0" lang="en-US" sz="1400" u="sng" cap="none" strike="noStrike">
                <a:solidFill>
                  <a:schemeClr val="dk1"/>
                </a:solidFill>
                <a:latin typeface="Arial"/>
                <a:ea typeface="Arial"/>
                <a:cs typeface="Arial"/>
                <a:sym typeface="Arial"/>
              </a:rPr>
              <a:t>hybrid DBR/PCAS model</a:t>
            </a:r>
            <a:r>
              <a:rPr b="0" baseline="0" i="0" lang="en-US" sz="1400" u="none" cap="none" strike="noStrike">
                <a:solidFill>
                  <a:schemeClr val="dk1"/>
                </a:solidFill>
                <a:latin typeface="Arial"/>
                <a:ea typeface="Arial"/>
                <a:cs typeface="Arial"/>
                <a:sym typeface="Arial"/>
              </a:rPr>
              <a:t> and will be discussed in the DBR Billing course</a:t>
            </a:r>
          </a:p>
          <a:p>
            <a:pPr indent="-146050" lvl="0" marL="231775" marR="0" rtl="0" algn="l">
              <a:spcBef>
                <a:spcPts val="360"/>
              </a:spcBef>
              <a:spcAft>
                <a:spcPts val="0"/>
              </a:spcAft>
              <a:buClr>
                <a:srgbClr val="AF242B"/>
              </a:buClr>
              <a:buFont typeface="Noto Sans Symbols"/>
              <a:buNone/>
            </a:pPr>
            <a:r>
              <a:t/>
            </a:r>
            <a:endParaRPr b="1" baseline="0" i="0" sz="1800" u="sng" cap="none" strike="noStrike">
              <a:solidFill>
                <a:schemeClr val="dk1"/>
              </a:solidFill>
              <a:latin typeface="Arial"/>
              <a:ea typeface="Arial"/>
              <a:cs typeface="Arial"/>
              <a:sym typeface="Arial"/>
            </a:endParaRPr>
          </a:p>
          <a:p>
            <a:pPr indent="-231775" lvl="0" marL="231775" marR="0" rtl="0" algn="l">
              <a:spcBef>
                <a:spcPts val="36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Manual</a:t>
            </a:r>
            <a:r>
              <a:rPr b="0" baseline="0" i="0" lang="en-US" sz="1800" u="none" cap="none" strike="noStrike">
                <a:solidFill>
                  <a:schemeClr val="dk1"/>
                </a:solidFill>
                <a:latin typeface="Arial"/>
                <a:ea typeface="Arial"/>
                <a:cs typeface="Arial"/>
                <a:sym typeface="Arial"/>
              </a:rPr>
              <a:t> – PCAS Agreement generated in Pegasys via </a:t>
            </a:r>
            <a:r>
              <a:rPr b="0" baseline="0" i="0" lang="en-US" sz="1800" u="sng" cap="none" strike="noStrike">
                <a:solidFill>
                  <a:schemeClr val="dk1"/>
                </a:solidFill>
                <a:latin typeface="Arial"/>
                <a:ea typeface="Arial"/>
                <a:cs typeface="Arial"/>
                <a:sym typeface="Arial"/>
              </a:rPr>
              <a:t>manual entry</a:t>
            </a:r>
            <a:r>
              <a:rPr b="0" baseline="0" i="0" lang="en-US" sz="1800" u="none" cap="none" strike="noStrike">
                <a:solidFill>
                  <a:schemeClr val="dk1"/>
                </a:solidFill>
                <a:latin typeface="Arial"/>
                <a:ea typeface="Arial"/>
                <a:cs typeface="Arial"/>
                <a:sym typeface="Arial"/>
              </a:rPr>
              <a:t>:</a:t>
            </a:r>
          </a:p>
          <a:p>
            <a:pPr indent="-139700" lvl="1" marL="56832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0" lvl="0" marL="0"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graphicFrame>
        <p:nvGraphicFramePr>
          <p:cNvPr id="231" name="Shape 231"/>
          <p:cNvGraphicFramePr/>
          <p:nvPr/>
        </p:nvGraphicFramePr>
        <p:xfrm>
          <a:off x="770818" y="4058514"/>
          <a:ext cx="3000000" cy="3000000"/>
        </p:xfrm>
        <a:graphic>
          <a:graphicData uri="http://schemas.openxmlformats.org/drawingml/2006/table">
            <a:tbl>
              <a:tblPr bandRow="1" firstRow="1">
                <a:noFill/>
                <a:tableStyleId>{FED3DD56-362D-4B27-ACF5-128582AEEE4F}</a:tableStyleId>
              </a:tblPr>
              <a:tblGrid>
                <a:gridCol w="4068150"/>
                <a:gridCol w="3060450"/>
              </a:tblGrid>
              <a:tr h="335825">
                <a:tc>
                  <a:txBody>
                    <a:bodyPr>
                      <a:noAutofit/>
                    </a:bodyPr>
                    <a:lstStyle/>
                    <a:p>
                      <a:pPr indent="0" lvl="0" marL="0" marR="0" rtl="0" algn="l">
                        <a:spcBef>
                          <a:spcPts val="0"/>
                        </a:spcBef>
                        <a:buSzPct val="25000"/>
                        <a:buNone/>
                      </a:pPr>
                      <a:r>
                        <a:rPr baseline="0" lang="en-US" sz="1400" u="none" cap="none" strike="noStrike">
                          <a:solidFill>
                            <a:schemeClr val="dk1"/>
                          </a:solidFill>
                        </a:rPr>
                        <a:t>Business Line Name</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solidFill>
                            <a:schemeClr val="dk1"/>
                          </a:solidFill>
                        </a:rPr>
                        <a:t>Pegasys Business Line Value</a:t>
                      </a:r>
                    </a:p>
                  </a:txBody>
                  <a:tcPr marT="45725" marB="45725" marR="91450" marL="91450"/>
                </a:tc>
              </a:tr>
              <a:tr h="335825">
                <a:tc gridSpan="2">
                  <a:txBody>
                    <a:bodyPr>
                      <a:noAutofit/>
                    </a:bodyPr>
                    <a:lstStyle/>
                    <a:p>
                      <a:pPr indent="0" lvl="0" marL="0" marR="0" rtl="0" algn="l">
                        <a:spcBef>
                          <a:spcPts val="0"/>
                        </a:spcBef>
                        <a:buSzPct val="25000"/>
                        <a:buNone/>
                      </a:pPr>
                      <a:r>
                        <a:rPr baseline="0" lang="en-US" sz="1400" u="none" cap="none" strike="noStrike"/>
                        <a:t>Region 6:</a:t>
                      </a:r>
                    </a:p>
                  </a:txBody>
                  <a:tcPr marT="45725" marB="45725" marR="91450" marL="91450"/>
                </a:tc>
                <a:tc hMerge="1"/>
              </a:tr>
              <a:tr h="335825">
                <a:tc>
                  <a:txBody>
                    <a:bodyPr>
                      <a:noAutofit/>
                    </a:bodyPr>
                    <a:lstStyle/>
                    <a:p>
                      <a:pPr indent="0" lvl="1" marL="457200" marR="0" rtl="0" algn="l">
                        <a:spcBef>
                          <a:spcPts val="0"/>
                        </a:spcBef>
                        <a:buSzPct val="25000"/>
                        <a:buNone/>
                      </a:pPr>
                      <a:r>
                        <a:rPr baseline="0" lang="en-US" sz="1400" u="none" cap="none" strike="noStrike"/>
                        <a:t>Integrated Acquisition Environment (IAE)</a:t>
                      </a:r>
                    </a:p>
                  </a:txBody>
                  <a:tcPr marT="45725" marB="45725" marR="91450" marL="91450"/>
                </a:tc>
                <a:tc>
                  <a:txBody>
                    <a:bodyPr>
                      <a:noAutofit/>
                    </a:bodyPr>
                    <a:lstStyle/>
                    <a:p>
                      <a:pPr indent="0" lvl="1" marL="457200" marR="0" rtl="0" algn="l">
                        <a:spcBef>
                          <a:spcPts val="0"/>
                        </a:spcBef>
                        <a:buSzPct val="25000"/>
                        <a:buNone/>
                      </a:pPr>
                      <a:r>
                        <a:rPr baseline="0" lang="en-US" sz="1400" u="none" cap="none" strike="noStrike"/>
                        <a:t>R6MANUAL</a:t>
                      </a:r>
                    </a:p>
                  </a:txBody>
                  <a:tcPr marT="45725" marB="45725" marR="91450" marL="91450"/>
                </a:tc>
              </a:tr>
              <a:tr h="335825">
                <a:tc>
                  <a:txBody>
                    <a:bodyPr>
                      <a:noAutofit/>
                    </a:bodyPr>
                    <a:lstStyle/>
                    <a:p>
                      <a:pPr indent="0" lvl="1" marL="457200" marR="0" rtl="0" algn="l">
                        <a:spcBef>
                          <a:spcPts val="0"/>
                        </a:spcBef>
                        <a:buSzPct val="25000"/>
                        <a:buNone/>
                      </a:pPr>
                      <a:r>
                        <a:rPr baseline="0" lang="en-US" sz="1400" u="none" cap="none" strike="noStrike">
                          <a:solidFill>
                            <a:srgbClr val="000000"/>
                          </a:solidFill>
                        </a:rPr>
                        <a:t>Interagency Council (IAC)</a:t>
                      </a:r>
                    </a:p>
                  </a:txBody>
                  <a:tcPr marT="45725" marB="45725" marR="91450" marL="91450"/>
                </a:tc>
                <a:tc>
                  <a:txBody>
                    <a:bodyPr>
                      <a:noAutofit/>
                    </a:bodyPr>
                    <a:lstStyle/>
                    <a:p>
                      <a:pPr indent="0" lvl="1" marL="457200" marR="0" rtl="0" algn="l">
                        <a:spcBef>
                          <a:spcPts val="0"/>
                        </a:spcBef>
                        <a:buSzPct val="25000"/>
                        <a:buNone/>
                      </a:pPr>
                      <a:r>
                        <a:rPr baseline="0" lang="en-US" sz="1400" u="none" cap="none" strike="noStrike"/>
                        <a:t>R6MANUAL</a:t>
                      </a:r>
                    </a:p>
                  </a:txBody>
                  <a:tcPr marT="45725" marB="45725" marR="91450" marL="91450"/>
                </a:tc>
              </a:tr>
              <a:tr h="335825">
                <a:tc>
                  <a:txBody>
                    <a:bodyPr>
                      <a:noAutofit/>
                    </a:bodyPr>
                    <a:lstStyle/>
                    <a:p>
                      <a:pPr indent="0" lvl="1" marL="457200" marR="0" rtl="0" algn="l">
                        <a:spcBef>
                          <a:spcPts val="0"/>
                        </a:spcBef>
                        <a:buSzPct val="25000"/>
                        <a:buNone/>
                      </a:pPr>
                      <a:r>
                        <a:rPr baseline="0" lang="en-US" sz="1400" u="none" cap="none" strike="noStrike">
                          <a:solidFill>
                            <a:srgbClr val="000000"/>
                          </a:solidFill>
                        </a:rPr>
                        <a:t>Federal Citizen Services (FCS)</a:t>
                      </a:r>
                    </a:p>
                  </a:txBody>
                  <a:tcPr marT="45725" marB="45725" marR="91450" marL="91450"/>
                </a:tc>
                <a:tc>
                  <a:txBody>
                    <a:bodyPr>
                      <a:noAutofit/>
                    </a:bodyPr>
                    <a:lstStyle/>
                    <a:p>
                      <a:pPr indent="0" lvl="1" marL="457200" marR="0" rtl="0" algn="l">
                        <a:spcBef>
                          <a:spcPts val="0"/>
                        </a:spcBef>
                        <a:buSzPct val="25000"/>
                        <a:buNone/>
                      </a:pPr>
                      <a:r>
                        <a:rPr baseline="0" lang="en-US" sz="1400" u="none" cap="none" strike="noStrike"/>
                        <a:t>R6MANUAL</a:t>
                      </a:r>
                    </a:p>
                  </a:txBody>
                  <a:tcPr marT="45725" marB="45725" marR="91450" marL="91450"/>
                </a:tc>
              </a:tr>
              <a:tr h="335825">
                <a:tc>
                  <a:txBody>
                    <a:bodyPr>
                      <a:noAutofit/>
                    </a:bodyPr>
                    <a:lstStyle/>
                    <a:p>
                      <a:pPr indent="0" lvl="1" marL="457200" marR="0" rtl="0" algn="l">
                        <a:spcBef>
                          <a:spcPts val="0"/>
                        </a:spcBef>
                        <a:buSzPct val="25000"/>
                        <a:buNone/>
                      </a:pPr>
                      <a:r>
                        <a:rPr baseline="0" lang="en-US" sz="1400" u="none" cap="none" strike="noStrike">
                          <a:solidFill>
                            <a:srgbClr val="000000"/>
                          </a:solidFill>
                        </a:rPr>
                        <a:t>Great Seal of US</a:t>
                      </a:r>
                    </a:p>
                  </a:txBody>
                  <a:tcPr marT="45725" marB="45725" marR="91450" marL="91450"/>
                </a:tc>
                <a:tc>
                  <a:txBody>
                    <a:bodyPr>
                      <a:noAutofit/>
                    </a:bodyPr>
                    <a:lstStyle/>
                    <a:p>
                      <a:pPr indent="0" lvl="1" marL="457200" marR="0" rtl="0" algn="l">
                        <a:spcBef>
                          <a:spcPts val="0"/>
                        </a:spcBef>
                        <a:buSzPct val="25000"/>
                        <a:buNone/>
                      </a:pPr>
                      <a:r>
                        <a:rPr baseline="0" lang="en-US" sz="1400" u="none" cap="none" strike="noStrike"/>
                        <a:t>R6MANUAL</a:t>
                      </a:r>
                    </a:p>
                  </a:txBody>
                  <a:tcPr marT="45725" marB="45725" marR="91450" marL="91450"/>
                </a:tc>
              </a:tr>
              <a:tr h="335825">
                <a:tc>
                  <a:txBody>
                    <a:bodyPr>
                      <a:noAutofit/>
                    </a:bodyPr>
                    <a:lstStyle/>
                    <a:p>
                      <a:pPr indent="0" lvl="1" marL="457200" marR="0" rtl="0" algn="l">
                        <a:spcBef>
                          <a:spcPts val="0"/>
                        </a:spcBef>
                        <a:buSzPct val="25000"/>
                        <a:buNone/>
                      </a:pPr>
                      <a:r>
                        <a:rPr baseline="0" lang="en-US" sz="1400" u="none" cap="none" strike="noStrike"/>
                        <a:t>University For People (U for P)</a:t>
                      </a:r>
                    </a:p>
                  </a:txBody>
                  <a:tcPr marT="45725" marB="45725" marR="91450" marL="91450"/>
                </a:tc>
                <a:tc>
                  <a:txBody>
                    <a:bodyPr>
                      <a:noAutofit/>
                    </a:bodyPr>
                    <a:lstStyle/>
                    <a:p>
                      <a:pPr indent="0" lvl="1" marL="457200" marR="0" rtl="0" algn="l">
                        <a:spcBef>
                          <a:spcPts val="0"/>
                        </a:spcBef>
                        <a:buSzPct val="25000"/>
                        <a:buNone/>
                      </a:pPr>
                      <a:r>
                        <a:rPr baseline="0" lang="en-US" sz="1400" u="none" cap="none" strike="noStrike"/>
                        <a:t>R6MANUAL</a:t>
                      </a:r>
                    </a:p>
                  </a:txBody>
                  <a:tcPr marT="45725" marB="45725" marR="91450" marL="91450"/>
                </a:tc>
              </a:tr>
              <a:tr h="335825">
                <a:tc>
                  <a:txBody>
                    <a:bodyPr>
                      <a:noAutofit/>
                    </a:bodyPr>
                    <a:lstStyle/>
                    <a:p>
                      <a:pPr indent="0" lvl="1" marL="457200" marR="0" rtl="0" algn="l">
                        <a:spcBef>
                          <a:spcPts val="0"/>
                        </a:spcBef>
                        <a:buSzPct val="25000"/>
                        <a:buNone/>
                      </a:pPr>
                      <a:r>
                        <a:rPr baseline="0" lang="en-US" sz="1400" u="none" cap="none" strike="noStrike"/>
                        <a:t>External Services (USIP and Other Clients)</a:t>
                      </a:r>
                    </a:p>
                  </a:txBody>
                  <a:tcPr marT="45725" marB="45725" marR="91450" marL="91450"/>
                </a:tc>
                <a:tc>
                  <a:txBody>
                    <a:bodyPr>
                      <a:noAutofit/>
                    </a:bodyPr>
                    <a:lstStyle/>
                    <a:p>
                      <a:pPr indent="0" lvl="1" marL="457200" marR="0" rtl="0" algn="l">
                        <a:spcBef>
                          <a:spcPts val="0"/>
                        </a:spcBef>
                        <a:buSzPct val="25000"/>
                        <a:buNone/>
                      </a:pPr>
                      <a:r>
                        <a:rPr baseline="0" lang="en-US" sz="1400" u="none" cap="none" strike="noStrike"/>
                        <a:t>EXTSERVICE</a:t>
                      </a:r>
                    </a:p>
                  </a:txBody>
                  <a:tcPr marT="45725" marB="45725" marR="91450" marL="91450"/>
                </a:tc>
              </a:tr>
            </a:tbl>
          </a:graphicData>
        </a:graphic>
      </p:graphicFrame>
      <p:sp>
        <p:nvSpPr>
          <p:cNvPr id="232" name="Shape 232"/>
          <p:cNvSpPr txBox="1"/>
          <p:nvPr>
            <p:ph type="title"/>
          </p:nvPr>
        </p:nvSpPr>
        <p:spPr>
          <a:xfrm>
            <a:off x="455612" y="382028"/>
            <a:ext cx="8463099"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Wave 3.3 and 3.4</a:t>
            </a:r>
            <a:br>
              <a:rPr b="1" baseline="0" i="0" lang="en-US" sz="28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Business Lines Using Agreements</a:t>
            </a:r>
          </a:p>
        </p:txBody>
      </p:sp>
      <p:sp>
        <p:nvSpPr>
          <p:cNvPr id="233" name="Shape 233"/>
          <p:cNvSpPr txBox="1"/>
          <p:nvPr>
            <p:ph idx="12" type="sldNum"/>
          </p:nvPr>
        </p:nvSpPr>
        <p:spPr>
          <a:xfrm>
            <a:off x="0" y="6553200"/>
            <a:ext cx="435697" cy="30479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234" name="Shape 234"/>
          <p:cNvGraphicFramePr/>
          <p:nvPr/>
        </p:nvGraphicFramePr>
        <p:xfrm>
          <a:off x="766914" y="1651038"/>
          <a:ext cx="3000000" cy="3000000"/>
        </p:xfrm>
        <a:graphic>
          <a:graphicData uri="http://schemas.openxmlformats.org/drawingml/2006/table">
            <a:tbl>
              <a:tblPr bandRow="1" firstRow="1">
                <a:noFill/>
                <a:tableStyleId>{8EFDEAB5-21BC-4FA3-B2BC-FD0B2C251C89}</a:tableStyleId>
              </a:tblPr>
              <a:tblGrid>
                <a:gridCol w="4068150"/>
                <a:gridCol w="3060450"/>
              </a:tblGrid>
              <a:tr h="348200">
                <a:tc>
                  <a:txBody>
                    <a:bodyPr>
                      <a:noAutofit/>
                    </a:bodyPr>
                    <a:lstStyle/>
                    <a:p>
                      <a:pPr indent="0" lvl="0" marL="0" marR="0" rtl="0" algn="l">
                        <a:spcBef>
                          <a:spcPts val="0"/>
                        </a:spcBef>
                        <a:buSzPct val="25000"/>
                        <a:buNone/>
                      </a:pPr>
                      <a:r>
                        <a:rPr baseline="0" lang="en-US" sz="1400" u="none" cap="none" strike="noStrike">
                          <a:solidFill>
                            <a:schemeClr val="dk1"/>
                          </a:solidFill>
                        </a:rPr>
                        <a:t>Business Line Name</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solidFill>
                            <a:schemeClr val="dk1"/>
                          </a:solidFill>
                        </a:rPr>
                        <a:t>Pegasys Business Line Value</a:t>
                      </a:r>
                    </a:p>
                  </a:txBody>
                  <a:tcPr marT="45725" marB="45725" marR="91450" marL="91450"/>
                </a:tc>
              </a:tr>
              <a:tr h="348200">
                <a:tc gridSpan="2">
                  <a:txBody>
                    <a:bodyPr>
                      <a:noAutofit/>
                    </a:bodyPr>
                    <a:lstStyle/>
                    <a:p>
                      <a:pPr indent="0" lvl="0" marL="0" marR="0" rtl="0" algn="l">
                        <a:spcBef>
                          <a:spcPts val="0"/>
                        </a:spcBef>
                        <a:buSzPct val="25000"/>
                        <a:buNone/>
                      </a:pPr>
                      <a:r>
                        <a:rPr baseline="0" lang="en-US" sz="1400" u="none" cap="none" strike="noStrike"/>
                        <a:t>Region 7:</a:t>
                      </a:r>
                    </a:p>
                  </a:txBody>
                  <a:tcPr marT="45725" marB="45725" marR="91450" marL="91450"/>
                </a:tc>
                <a:tc hMerge="1"/>
              </a:tr>
              <a:tr h="348200">
                <a:tc>
                  <a:txBody>
                    <a:bodyPr>
                      <a:noAutofit/>
                    </a:bodyPr>
                    <a:lstStyle/>
                    <a:p>
                      <a:pPr indent="0" lvl="1" marL="457200" marR="0" rtl="0" algn="l">
                        <a:spcBef>
                          <a:spcPts val="0"/>
                        </a:spcBef>
                        <a:buSzPct val="25000"/>
                        <a:buNone/>
                      </a:pPr>
                      <a:r>
                        <a:rPr baseline="0" lang="en-US" sz="1400" u="none" cap="none" strike="noStrike"/>
                        <a:t>Outlease</a:t>
                      </a:r>
                    </a:p>
                  </a:txBody>
                  <a:tcPr marT="45725" marB="45725" marR="91450" marL="91450"/>
                </a:tc>
                <a:tc>
                  <a:txBody>
                    <a:bodyPr>
                      <a:noAutofit/>
                    </a:bodyPr>
                    <a:lstStyle/>
                    <a:p>
                      <a:pPr indent="0" lvl="1" marL="457200" marR="0" rtl="0" algn="l">
                        <a:spcBef>
                          <a:spcPts val="0"/>
                        </a:spcBef>
                        <a:buSzPct val="25000"/>
                        <a:buNone/>
                      </a:pPr>
                      <a:r>
                        <a:rPr baseline="0" lang="en-US" sz="1400" u="none" cap="none" strike="noStrike"/>
                        <a:t>OUTLEASE</a:t>
                      </a:r>
                    </a:p>
                  </a:txBody>
                  <a:tcPr marT="45725" marB="45725" marR="91450" marL="91450"/>
                </a:tc>
              </a:tr>
            </a:tbl>
          </a:graphicData>
        </a:graphic>
      </p:graphicFrame>
    </p:spTree>
  </p:cSld>
  <p:clrMapOvr>
    <a:masterClrMapping/>
  </p:clrMapOvr>
  <p:transition spd="slow">
    <p:cut/>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7" name="Shape 1197"/>
        <p:cNvGrpSpPr/>
        <p:nvPr/>
      </p:nvGrpSpPr>
      <p:grpSpPr>
        <a:xfrm>
          <a:off x="0" y="0"/>
          <a:ext cx="0" cy="0"/>
          <a:chOff x="0" y="0"/>
          <a:chExt cx="0" cy="0"/>
        </a:xfrm>
      </p:grpSpPr>
      <p:sp>
        <p:nvSpPr>
          <p:cNvPr id="1198" name="Shape 1198"/>
          <p:cNvSpPr txBox="1"/>
          <p:nvPr>
            <p:ph type="title"/>
          </p:nvPr>
        </p:nvSpPr>
        <p:spPr>
          <a:xfrm>
            <a:off x="336884" y="405263"/>
            <a:ext cx="8807114" cy="49008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Additional ED Settings for External Services</a:t>
            </a:r>
          </a:p>
        </p:txBody>
      </p:sp>
      <p:sp>
        <p:nvSpPr>
          <p:cNvPr id="1199" name="Shape 119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200" name="Shape 120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201" name="Shape 1201"/>
          <p:cNvSpPr txBox="1"/>
          <p:nvPr>
            <p:ph idx="1" type="body"/>
          </p:nvPr>
        </p:nvSpPr>
        <p:spPr>
          <a:xfrm>
            <a:off x="644549" y="1198704"/>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Agreement Header</a:t>
            </a:r>
          </a:p>
        </p:txBody>
      </p:sp>
      <p:graphicFrame>
        <p:nvGraphicFramePr>
          <p:cNvPr id="1202" name="Shape 1202"/>
          <p:cNvGraphicFramePr/>
          <p:nvPr/>
        </p:nvGraphicFramePr>
        <p:xfrm>
          <a:off x="492518" y="4603033"/>
          <a:ext cx="3000000" cy="3000000"/>
        </p:xfrm>
        <a:graphic>
          <a:graphicData uri="http://schemas.openxmlformats.org/drawingml/2006/table">
            <a:tbl>
              <a:tblPr bandRow="1" firstRow="1">
                <a:noFill/>
                <a:tableStyleId>{1BA9EF13-CED6-431F-B1AC-99341EB861B1}</a:tableStyleId>
              </a:tblPr>
              <a:tblGrid>
                <a:gridCol w="2057600"/>
                <a:gridCol w="6172775"/>
              </a:tblGrid>
              <a:tr h="370850">
                <a:tc>
                  <a:txBody>
                    <a:bodyPr>
                      <a:noAutofit/>
                    </a:bodyPr>
                    <a:lstStyle/>
                    <a:p>
                      <a:pPr indent="0" lvl="0" marL="0" marR="0" rtl="0" algn="l">
                        <a:spcBef>
                          <a:spcPts val="0"/>
                        </a:spcBef>
                        <a:buSzPct val="25000"/>
                        <a:buNone/>
                      </a:pPr>
                      <a:r>
                        <a:rPr baseline="0" lang="en-US" sz="1800" u="none" cap="none" strike="noStrike">
                          <a:solidFill>
                            <a:schemeClr val="dk1"/>
                          </a:solidFill>
                        </a:rPr>
                        <a:t>Business Lines</a:t>
                      </a:r>
                    </a:p>
                  </a:txBody>
                  <a:tcPr marT="45725" marB="45725" marR="93175" marL="93175"/>
                </a:tc>
                <a:tc>
                  <a:txBody>
                    <a:bodyPr>
                      <a:noAutofit/>
                    </a:bodyPr>
                    <a:lstStyle/>
                    <a:p>
                      <a:pPr indent="0" lvl="0" marL="0" marR="0" rtl="0" algn="l">
                        <a:spcBef>
                          <a:spcPts val="0"/>
                        </a:spcBef>
                        <a:buSzPct val="25000"/>
                        <a:buNone/>
                      </a:pPr>
                      <a:r>
                        <a:rPr b="1" baseline="0" lang="en-US" sz="1400" u="none" cap="none" strike="noStrike">
                          <a:solidFill>
                            <a:schemeClr val="dk1"/>
                          </a:solidFill>
                        </a:rPr>
                        <a:t>External Services</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Client Name</a:t>
                      </a:r>
                    </a:p>
                  </a:txBody>
                  <a:tcPr marT="45725" marB="45725" marR="93175" marL="93175"/>
                </a:tc>
                <a:tc>
                  <a:txBody>
                    <a:bodyPr>
                      <a:noAutofit/>
                    </a:bodyPr>
                    <a:lstStyle/>
                    <a:p>
                      <a:pPr indent="0" lvl="0" marL="0" marR="0" rtl="0" algn="l">
                        <a:spcBef>
                          <a:spcPts val="0"/>
                        </a:spcBef>
                        <a:spcAft>
                          <a:spcPts val="600"/>
                        </a:spcAft>
                        <a:buSzPct val="25000"/>
                        <a:buNone/>
                      </a:pPr>
                      <a:r>
                        <a:rPr baseline="0" lang="en-US" sz="1400" u="none" cap="none" strike="noStrike"/>
                        <a:t>Enter name of the client as needed</a:t>
                      </a:r>
                    </a:p>
                  </a:txBody>
                  <a:tcPr marT="45725" marB="45725" marR="93175" marL="93175"/>
                </a:tc>
              </a:tr>
            </a:tbl>
          </a:graphicData>
        </a:graphic>
      </p:graphicFrame>
      <p:pic>
        <p:nvPicPr>
          <p:cNvPr id="1203" name="Shape 1203"/>
          <p:cNvPicPr preferRelativeResize="0"/>
          <p:nvPr/>
        </p:nvPicPr>
        <p:blipFill rotWithShape="1">
          <a:blip r:embed="rId3">
            <a:alphaModFix/>
          </a:blip>
          <a:srcRect b="0" l="0" r="0" t="0"/>
          <a:stretch/>
        </p:blipFill>
        <p:spPr>
          <a:xfrm>
            <a:off x="2019300" y="1703142"/>
            <a:ext cx="5105399" cy="2466974"/>
          </a:xfrm>
          <a:prstGeom prst="rect">
            <a:avLst/>
          </a:prstGeom>
          <a:noFill/>
          <a:ln>
            <a:noFill/>
          </a:ln>
        </p:spPr>
      </p:pic>
    </p:spTree>
  </p:cSld>
  <p:clrMapOvr>
    <a:masterClrMapping/>
  </p:clrMapOvr>
  <p:transition spd="slow">
    <p:cut/>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8" name="Shape 1208"/>
        <p:cNvGrpSpPr/>
        <p:nvPr/>
      </p:nvGrpSpPr>
      <p:grpSpPr>
        <a:xfrm>
          <a:off x="0" y="0"/>
          <a:ext cx="0" cy="0"/>
          <a:chOff x="0" y="0"/>
          <a:chExt cx="0" cy="0"/>
        </a:xfrm>
      </p:grpSpPr>
      <p:sp>
        <p:nvSpPr>
          <p:cNvPr id="1209" name="Shape 1209"/>
          <p:cNvSpPr txBox="1"/>
          <p:nvPr>
            <p:ph type="title"/>
          </p:nvPr>
        </p:nvSpPr>
        <p:spPr>
          <a:xfrm>
            <a:off x="336884" y="405263"/>
            <a:ext cx="8807114" cy="49008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Additional ED Settings for External Services</a:t>
            </a:r>
          </a:p>
        </p:txBody>
      </p:sp>
      <p:sp>
        <p:nvSpPr>
          <p:cNvPr id="1210" name="Shape 121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211" name="Shape 121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212" name="Shape 1212"/>
          <p:cNvSpPr txBox="1"/>
          <p:nvPr>
            <p:ph idx="1" type="body"/>
          </p:nvPr>
        </p:nvSpPr>
        <p:spPr>
          <a:xfrm>
            <a:off x="467568" y="1095466"/>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Agreement Accounting Line </a:t>
            </a:r>
          </a:p>
        </p:txBody>
      </p:sp>
      <p:graphicFrame>
        <p:nvGraphicFramePr>
          <p:cNvPr id="1213" name="Shape 1213"/>
          <p:cNvGraphicFramePr/>
          <p:nvPr/>
        </p:nvGraphicFramePr>
        <p:xfrm>
          <a:off x="545122" y="3767480"/>
          <a:ext cx="3000000" cy="3000000"/>
        </p:xfrm>
        <a:graphic>
          <a:graphicData uri="http://schemas.openxmlformats.org/drawingml/2006/table">
            <a:tbl>
              <a:tblPr bandRow="1" firstRow="1">
                <a:noFill/>
                <a:tableStyleId>{BA02B4D6-34B7-49BB-B26B-0112E597CEC9}</a:tableStyleId>
              </a:tblPr>
              <a:tblGrid>
                <a:gridCol w="1925525"/>
                <a:gridCol w="6418375"/>
              </a:tblGrid>
              <a:tr h="370850">
                <a:tc>
                  <a:txBody>
                    <a:bodyPr>
                      <a:noAutofit/>
                    </a:bodyPr>
                    <a:lstStyle/>
                    <a:p>
                      <a:pPr indent="0" lvl="0" marL="0" marR="0" rtl="0" algn="l">
                        <a:spcBef>
                          <a:spcPts val="0"/>
                        </a:spcBef>
                        <a:buSzPct val="25000"/>
                        <a:buNone/>
                      </a:pPr>
                      <a:r>
                        <a:rPr baseline="0" lang="en-US" sz="1800" u="none" cap="none" strike="noStrike">
                          <a:solidFill>
                            <a:schemeClr val="dk1"/>
                          </a:solidFill>
                        </a:rPr>
                        <a:t>Business Lines</a:t>
                      </a:r>
                    </a:p>
                  </a:txBody>
                  <a:tcPr marT="45725" marB="45725" marR="93175" marL="93175"/>
                </a:tc>
                <a:tc>
                  <a:txBody>
                    <a:bodyPr>
                      <a:noAutofit/>
                    </a:bodyPr>
                    <a:lstStyle/>
                    <a:p>
                      <a:pPr indent="0" lvl="0" marL="0" marR="0" rtl="0" algn="l">
                        <a:spcBef>
                          <a:spcPts val="0"/>
                        </a:spcBef>
                        <a:buSzPct val="25000"/>
                        <a:buNone/>
                      </a:pPr>
                      <a:r>
                        <a:rPr b="0" baseline="0" lang="en-US" sz="1400" u="none" cap="none" strike="noStrike">
                          <a:solidFill>
                            <a:schemeClr val="dk1"/>
                          </a:solidFill>
                        </a:rPr>
                        <a:t>External Services</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Student Name</a:t>
                      </a:r>
                    </a:p>
                  </a:txBody>
                  <a:tcPr marT="45725" marB="45725" marR="93175" marL="93175"/>
                </a:tc>
                <a:tc>
                  <a:txBody>
                    <a:bodyPr>
                      <a:noAutofit/>
                    </a:bodyPr>
                    <a:lstStyle/>
                    <a:p>
                      <a:pPr indent="0" lvl="0" marL="0" marR="0" rtl="0" algn="l">
                        <a:lnSpc>
                          <a:spcPct val="100000"/>
                        </a:lnSpc>
                        <a:spcBef>
                          <a:spcPts val="0"/>
                        </a:spcBef>
                        <a:spcAft>
                          <a:spcPts val="600"/>
                        </a:spcAft>
                        <a:buClr>
                          <a:schemeClr val="dk1"/>
                        </a:buClr>
                        <a:buSzPct val="25000"/>
                        <a:buFont typeface="Arial"/>
                        <a:buNone/>
                      </a:pPr>
                      <a:r>
                        <a:rPr baseline="0" lang="en-US" sz="1400" u="none" cap="none" strike="noStrike"/>
                        <a:t>Enter name of student as needed. Within the Interagency Transfer section.</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Class ID #</a:t>
                      </a:r>
                    </a:p>
                  </a:txBody>
                  <a:tcPr marT="45725" marB="45725" marR="93175" marL="93175"/>
                </a:tc>
                <a:tc>
                  <a:txBody>
                    <a:bodyPr>
                      <a:noAutofit/>
                    </a:bodyPr>
                    <a:lstStyle/>
                    <a:p>
                      <a:pPr indent="0" lvl="0" marL="0" marR="0" rtl="0" algn="l">
                        <a:lnSpc>
                          <a:spcPct val="100000"/>
                        </a:lnSpc>
                        <a:spcBef>
                          <a:spcPts val="0"/>
                        </a:spcBef>
                        <a:spcAft>
                          <a:spcPts val="600"/>
                        </a:spcAft>
                        <a:buClr>
                          <a:schemeClr val="dk1"/>
                        </a:buClr>
                        <a:buSzPct val="25000"/>
                        <a:buFont typeface="Arial"/>
                        <a:buNone/>
                      </a:pPr>
                      <a:r>
                        <a:rPr baseline="0" lang="en-US" sz="1400" u="none" cap="none" strike="noStrike"/>
                        <a:t>Enter class identification number as needed. Value cannot contain spaces, apostrophes (‘), quotes (“), tildes (~), ampersands (&amp;), or percent signs (%).</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Charge Type</a:t>
                      </a:r>
                    </a:p>
                  </a:txBody>
                  <a:tcPr marT="45725" marB="45725" marR="93175" marL="93175"/>
                </a:tc>
                <a:tc>
                  <a:txBody>
                    <a:bodyPr>
                      <a:noAutofit/>
                    </a:bodyPr>
                    <a:lstStyle/>
                    <a:p>
                      <a:pPr indent="0" lvl="0" marL="0" marR="0" rtl="0" algn="l">
                        <a:lnSpc>
                          <a:spcPct val="100000"/>
                        </a:lnSpc>
                        <a:spcBef>
                          <a:spcPts val="0"/>
                        </a:spcBef>
                        <a:spcAft>
                          <a:spcPts val="600"/>
                        </a:spcAft>
                        <a:buClr>
                          <a:schemeClr val="dk1"/>
                        </a:buClr>
                        <a:buSzPct val="25000"/>
                        <a:buFont typeface="Arial"/>
                        <a:buNone/>
                      </a:pPr>
                      <a:r>
                        <a:rPr baseline="0" lang="en-US" sz="1400" u="none" cap="none" strike="noStrike"/>
                        <a:t>Enter type of charge as needed. Value cannot contain spaces, apostrophes (‘), quotes (“), tildes (~), ampersands (&amp;), or percent signs (%).</a:t>
                      </a:r>
                    </a:p>
                  </a:txBody>
                  <a:tcPr marT="45725" marB="45725" marR="93175" marL="93175"/>
                </a:tc>
              </a:tr>
            </a:tbl>
          </a:graphicData>
        </a:graphic>
      </p:graphicFrame>
      <p:pic>
        <p:nvPicPr>
          <p:cNvPr id="1214" name="Shape 1214"/>
          <p:cNvPicPr preferRelativeResize="0"/>
          <p:nvPr/>
        </p:nvPicPr>
        <p:blipFill rotWithShape="1">
          <a:blip r:embed="rId3">
            <a:alphaModFix/>
          </a:blip>
          <a:srcRect b="0" l="0" r="0" t="0"/>
          <a:stretch/>
        </p:blipFill>
        <p:spPr>
          <a:xfrm>
            <a:off x="4714142" y="1737214"/>
            <a:ext cx="3733800" cy="676275"/>
          </a:xfrm>
          <a:prstGeom prst="rect">
            <a:avLst/>
          </a:prstGeom>
          <a:noFill/>
          <a:ln>
            <a:noFill/>
          </a:ln>
        </p:spPr>
      </p:pic>
      <p:pic>
        <p:nvPicPr>
          <p:cNvPr id="1215" name="Shape 1215"/>
          <p:cNvPicPr preferRelativeResize="0"/>
          <p:nvPr/>
        </p:nvPicPr>
        <p:blipFill rotWithShape="1">
          <a:blip r:embed="rId4">
            <a:alphaModFix/>
          </a:blip>
          <a:srcRect b="0" l="0" r="0" t="0"/>
          <a:stretch/>
        </p:blipFill>
        <p:spPr>
          <a:xfrm>
            <a:off x="668581" y="1675667"/>
            <a:ext cx="3762374" cy="1924049"/>
          </a:xfrm>
          <a:prstGeom prst="rect">
            <a:avLst/>
          </a:prstGeom>
          <a:noFill/>
          <a:ln>
            <a:noFill/>
          </a:ln>
        </p:spPr>
      </p:pic>
    </p:spTree>
  </p:cSld>
  <p:clrMapOvr>
    <a:masterClrMapping/>
  </p:clrMapOvr>
  <p:transition spd="slow">
    <p:cut/>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0" name="Shape 1220"/>
        <p:cNvGrpSpPr/>
        <p:nvPr/>
      </p:nvGrpSpPr>
      <p:grpSpPr>
        <a:xfrm>
          <a:off x="0" y="0"/>
          <a:ext cx="0" cy="0"/>
          <a:chOff x="0" y="0"/>
          <a:chExt cx="0" cy="0"/>
        </a:xfrm>
      </p:grpSpPr>
      <p:sp>
        <p:nvSpPr>
          <p:cNvPr id="1221" name="Shape 1221"/>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Exercise</a:t>
            </a:r>
          </a:p>
        </p:txBody>
      </p:sp>
      <p:sp>
        <p:nvSpPr>
          <p:cNvPr id="1222" name="Shape 1222"/>
          <p:cNvSpPr txBox="1"/>
          <p:nvPr>
            <p:ph idx="1" type="body"/>
          </p:nvPr>
        </p:nvSpPr>
        <p:spPr>
          <a:xfrm>
            <a:off x="712787" y="1608137"/>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Exercise 2 – Create an External Direct Agreement	</a:t>
            </a: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Exercise 3 – Create an Internal Direct Agreement</a:t>
            </a:r>
          </a:p>
        </p:txBody>
      </p:sp>
      <p:sp>
        <p:nvSpPr>
          <p:cNvPr id="1223" name="Shape 122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224" name="Shape 1224"/>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9" name="Shape 1229"/>
        <p:cNvGrpSpPr/>
        <p:nvPr/>
      </p:nvGrpSpPr>
      <p:grpSpPr>
        <a:xfrm>
          <a:off x="0" y="0"/>
          <a:ext cx="0" cy="0"/>
          <a:chOff x="0" y="0"/>
          <a:chExt cx="0" cy="0"/>
        </a:xfrm>
      </p:grpSpPr>
      <p:sp>
        <p:nvSpPr>
          <p:cNvPr id="1230" name="Shape 1230"/>
          <p:cNvSpPr txBox="1"/>
          <p:nvPr>
            <p:ph idx="1" type="body"/>
          </p:nvPr>
        </p:nvSpPr>
        <p:spPr>
          <a:xfrm>
            <a:off x="678550" y="3396448"/>
            <a:ext cx="8229600" cy="754636"/>
          </a:xfrm>
          <a:prstGeom prst="rect">
            <a:avLst/>
          </a:prstGeom>
          <a:noFill/>
          <a:ln>
            <a:noFill/>
          </a:ln>
        </p:spPr>
        <p:txBody>
          <a:bodyPr anchorCtr="0" anchor="t"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Agreement Query</a:t>
            </a:r>
          </a:p>
        </p:txBody>
      </p:sp>
      <p:sp>
        <p:nvSpPr>
          <p:cNvPr id="1231" name="Shape 123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232" name="Shape 123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7" name="Shape 1237"/>
        <p:cNvGrpSpPr/>
        <p:nvPr/>
      </p:nvGrpSpPr>
      <p:grpSpPr>
        <a:xfrm>
          <a:off x="0" y="0"/>
          <a:ext cx="0" cy="0"/>
          <a:chOff x="0" y="0"/>
          <a:chExt cx="0" cy="0"/>
        </a:xfrm>
      </p:grpSpPr>
      <p:sp>
        <p:nvSpPr>
          <p:cNvPr id="1238" name="Shape 1238"/>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Agreement Query</a:t>
            </a:r>
          </a:p>
        </p:txBody>
      </p:sp>
      <p:sp>
        <p:nvSpPr>
          <p:cNvPr id="1239" name="Shape 1239"/>
          <p:cNvSpPr txBox="1"/>
          <p:nvPr>
            <p:ph idx="1" type="body"/>
          </p:nvPr>
        </p:nvSpPr>
        <p:spPr>
          <a:xfrm>
            <a:off x="409576" y="1143000"/>
            <a:ext cx="8639174" cy="4824844"/>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Agreement Entity:</a:t>
            </a:r>
          </a:p>
          <a:p>
            <a:pPr indent="-225425" lvl="1" marL="568325" marR="0" rtl="0" algn="l">
              <a:spcBef>
                <a:spcPts val="120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Tracks</a:t>
            </a:r>
            <a:r>
              <a:rPr b="0" baseline="0" i="0" lang="en-US" sz="1600" u="none" cap="none" strike="noStrike">
                <a:solidFill>
                  <a:schemeClr val="dk1"/>
                </a:solidFill>
                <a:latin typeface="Arial"/>
                <a:ea typeface="Arial"/>
                <a:cs typeface="Arial"/>
                <a:sym typeface="Arial"/>
              </a:rPr>
              <a:t> advances, spending (i.e. costs incurred to fill customer order), surcharges, receivables, and collections via </a:t>
            </a:r>
            <a:r>
              <a:rPr b="0" baseline="0" i="0" lang="en-US" sz="1600" u="sng" cap="none" strike="noStrike">
                <a:solidFill>
                  <a:schemeClr val="dk1"/>
                </a:solidFill>
                <a:latin typeface="Arial"/>
                <a:ea typeface="Arial"/>
                <a:cs typeface="Arial"/>
                <a:sym typeface="Arial"/>
              </a:rPr>
              <a:t>Pegasys transactions referencing the Agreement</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Represents the cumulative effect of all transactions processed against the Agreement</a:t>
            </a:r>
          </a:p>
          <a:p>
            <a:pPr indent="-146050" lvl="0" marL="231775" marR="0" rtl="0" algn="l">
              <a:spcBef>
                <a:spcPts val="1200"/>
              </a:spcBef>
              <a:spcAft>
                <a:spcPts val="0"/>
              </a:spcAft>
              <a:buClr>
                <a:srgbClr val="AF242B"/>
              </a:buClr>
              <a:buFont typeface="Noto Sans Symbols"/>
              <a:buNone/>
            </a:pPr>
            <a:r>
              <a:t/>
            </a:r>
            <a:endParaRPr b="1" baseline="0" i="0" sz="18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Agreement Query:</a:t>
            </a:r>
          </a:p>
          <a:p>
            <a:pPr indent="-225425" lvl="1" marL="568325" marR="0" rtl="0" algn="l">
              <a:spcBef>
                <a:spcPts val="120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Summary of all activity against the customer Agreement</a:t>
            </a:r>
            <a:r>
              <a:rPr b="0" baseline="0" i="0" lang="en-US" sz="1600" u="none" cap="none" strike="noStrike">
                <a:solidFill>
                  <a:schemeClr val="dk1"/>
                </a:solidFill>
                <a:latin typeface="Arial"/>
                <a:ea typeface="Arial"/>
                <a:cs typeface="Arial"/>
                <a:sym typeface="Arial"/>
              </a:rPr>
              <a:t> and a detailed transaction </a:t>
            </a:r>
            <a:r>
              <a:rPr b="1" baseline="0" i="0" lang="en-US" sz="1600" u="none" cap="none" strike="noStrike">
                <a:solidFill>
                  <a:schemeClr val="dk1"/>
                </a:solidFill>
                <a:latin typeface="Arial"/>
                <a:ea typeface="Arial"/>
                <a:cs typeface="Arial"/>
                <a:sym typeface="Arial"/>
              </a:rPr>
              <a:t>history</a:t>
            </a:r>
            <a:r>
              <a:rPr b="0" baseline="0" i="0" lang="en-US" sz="1600" u="none" cap="none" strike="noStrike">
                <a:solidFill>
                  <a:schemeClr val="dk1"/>
                </a:solidFill>
                <a:latin typeface="Arial"/>
                <a:ea typeface="Arial"/>
                <a:cs typeface="Arial"/>
                <a:sym typeface="Arial"/>
              </a:rPr>
              <a:t> for the Agreement Entity</a:t>
            </a:r>
          </a:p>
          <a:p>
            <a:pPr indent="-225425" lvl="1" marL="568325" marR="0" rtl="0" algn="l">
              <a:spcBef>
                <a:spcPts val="120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Breakdown of spending</a:t>
            </a:r>
            <a:r>
              <a:rPr b="0" baseline="0" i="0" lang="en-US" sz="1600" u="none" cap="none" strike="noStrike">
                <a:solidFill>
                  <a:schemeClr val="dk1"/>
                </a:solidFill>
                <a:latin typeface="Arial"/>
                <a:ea typeface="Arial"/>
                <a:cs typeface="Arial"/>
                <a:sym typeface="Arial"/>
              </a:rPr>
              <a:t> including Commitments, Obligations, Expenditures, Agreement Charges, Surcharges, and Accruals</a:t>
            </a:r>
          </a:p>
          <a:p>
            <a:pPr indent="-225425" lvl="1" marL="568325" marR="0" rtl="0" algn="l">
              <a:spcBef>
                <a:spcPts val="120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Breakdown of revenue</a:t>
            </a:r>
            <a:r>
              <a:rPr b="0" baseline="0" i="0" lang="en-US" sz="1600" u="none" cap="none" strike="noStrike">
                <a:solidFill>
                  <a:schemeClr val="dk1"/>
                </a:solidFill>
                <a:latin typeface="Arial"/>
                <a:ea typeface="Arial"/>
                <a:cs typeface="Arial"/>
                <a:sym typeface="Arial"/>
              </a:rPr>
              <a:t> including Receivables, Collections, Credits, Advances and Write-Offs</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Can be searched at the </a:t>
            </a:r>
            <a:r>
              <a:rPr b="0" baseline="0" i="0" lang="en-US" sz="1600" u="sng" cap="none" strike="noStrike">
                <a:solidFill>
                  <a:schemeClr val="dk1"/>
                </a:solidFill>
                <a:latin typeface="Arial"/>
                <a:ea typeface="Arial"/>
                <a:cs typeface="Arial"/>
                <a:sym typeface="Arial"/>
              </a:rPr>
              <a:t>Agreement Header Level </a:t>
            </a:r>
            <a:r>
              <a:rPr b="0" baseline="0" i="0" lang="en-US" sz="1600" u="none" cap="none" strike="noStrike">
                <a:solidFill>
                  <a:schemeClr val="dk1"/>
                </a:solidFill>
                <a:latin typeface="Arial"/>
                <a:ea typeface="Arial"/>
                <a:cs typeface="Arial"/>
                <a:sym typeface="Arial"/>
              </a:rPr>
              <a:t>or </a:t>
            </a:r>
            <a:r>
              <a:rPr b="0" baseline="0" i="0" lang="en-US" sz="1600" u="sng" cap="none" strike="noStrike">
                <a:solidFill>
                  <a:schemeClr val="dk1"/>
                </a:solidFill>
                <a:latin typeface="Arial"/>
                <a:ea typeface="Arial"/>
                <a:cs typeface="Arial"/>
                <a:sym typeface="Arial"/>
              </a:rPr>
              <a:t>Accounting Line Level</a:t>
            </a:r>
          </a:p>
          <a:p>
            <a:pPr indent="-139700" lvl="1" marL="568325" marR="0" rtl="0" algn="l">
              <a:spcBef>
                <a:spcPts val="9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1240" name="Shape 124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241" name="Shape 124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6" name="Shape 1246"/>
        <p:cNvGrpSpPr/>
        <p:nvPr/>
      </p:nvGrpSpPr>
      <p:grpSpPr>
        <a:xfrm>
          <a:off x="0" y="0"/>
          <a:ext cx="0" cy="0"/>
          <a:chOff x="0" y="0"/>
          <a:chExt cx="0" cy="0"/>
        </a:xfrm>
      </p:grpSpPr>
      <p:sp>
        <p:nvSpPr>
          <p:cNvPr id="1247" name="Shape 124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Agreement Query</a:t>
            </a:r>
          </a:p>
        </p:txBody>
      </p:sp>
      <p:sp>
        <p:nvSpPr>
          <p:cNvPr id="1248" name="Shape 1248"/>
          <p:cNvSpPr txBox="1"/>
          <p:nvPr>
            <p:ph idx="1" type="body"/>
          </p:nvPr>
        </p:nvSpPr>
        <p:spPr>
          <a:xfrm>
            <a:off x="381000" y="1181100"/>
            <a:ext cx="8763000" cy="48342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Agreement Query provides:</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Summary of the </a:t>
            </a:r>
            <a:r>
              <a:rPr b="0" baseline="0" i="0" lang="en-US" sz="1800" u="sng" cap="none" strike="noStrike">
                <a:solidFill>
                  <a:schemeClr val="dk1"/>
                </a:solidFill>
                <a:latin typeface="Arial"/>
                <a:ea typeface="Arial"/>
                <a:cs typeface="Arial"/>
                <a:sym typeface="Arial"/>
              </a:rPr>
              <a:t>Agreement Entity</a:t>
            </a:r>
            <a:r>
              <a:rPr b="0" baseline="0" i="0" lang="en-US" sz="1800" u="none" cap="none" strike="noStrike">
                <a:solidFill>
                  <a:schemeClr val="dk1"/>
                </a:solidFill>
                <a:latin typeface="Arial"/>
                <a:ea typeface="Arial"/>
                <a:cs typeface="Arial"/>
                <a:sym typeface="Arial"/>
              </a:rPr>
              <a:t> itself</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View </a:t>
            </a:r>
            <a:r>
              <a:rPr b="1" baseline="0" i="0" lang="en-US" sz="1600" u="none" cap="none" strike="noStrike">
                <a:solidFill>
                  <a:schemeClr val="dk1"/>
                </a:solidFill>
                <a:latin typeface="Arial"/>
                <a:ea typeface="Arial"/>
                <a:cs typeface="Arial"/>
                <a:sym typeface="Arial"/>
              </a:rPr>
              <a:t>Agreement Documents </a:t>
            </a:r>
            <a:r>
              <a:rPr b="0" baseline="0" i="0" lang="en-US" sz="1600" u="none" cap="none" strike="noStrike">
                <a:solidFill>
                  <a:schemeClr val="dk1"/>
                </a:solidFill>
                <a:latin typeface="Arial"/>
                <a:ea typeface="Arial"/>
                <a:cs typeface="Arial"/>
                <a:sym typeface="Arial"/>
              </a:rPr>
              <a:t>used to: </a:t>
            </a:r>
          </a:p>
          <a:p>
            <a:pPr indent="-342900" lvl="3" marL="1371600" marR="0" rtl="0" algn="l">
              <a:spcBef>
                <a:spcPts val="120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Generate the Agreement Entity (the original Agreement document)</a:t>
            </a:r>
          </a:p>
          <a:p>
            <a:pPr indent="-342900" lvl="3" marL="1371600" marR="0" rtl="0" algn="l">
              <a:spcBef>
                <a:spcPts val="120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Update the Agreement Entity after original Agreement document processed</a:t>
            </a:r>
          </a:p>
          <a:p>
            <a:pPr indent="-165100" lvl="2" marL="914400" marR="0" rtl="0" algn="l">
              <a:spcBef>
                <a:spcPts val="12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Summary of </a:t>
            </a:r>
            <a:r>
              <a:rPr b="0" baseline="0" i="0" lang="en-US" sz="1800" u="sng" cap="none" strike="noStrike">
                <a:solidFill>
                  <a:schemeClr val="dk1"/>
                </a:solidFill>
                <a:latin typeface="Arial"/>
                <a:ea typeface="Arial"/>
                <a:cs typeface="Arial"/>
                <a:sym typeface="Arial"/>
              </a:rPr>
              <a:t>all spending/billing/collection activity</a:t>
            </a:r>
            <a:r>
              <a:rPr b="0" baseline="0" i="0" lang="en-US" sz="1800" u="none" cap="none" strike="noStrike">
                <a:solidFill>
                  <a:schemeClr val="dk1"/>
                </a:solidFill>
                <a:latin typeface="Arial"/>
                <a:ea typeface="Arial"/>
                <a:cs typeface="Arial"/>
                <a:sym typeface="Arial"/>
              </a:rPr>
              <a:t> processed against the Agreement </a:t>
            </a:r>
          </a:p>
          <a:p>
            <a:pPr indent="-241300" lvl="2" marL="914400"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View summarized</a:t>
            </a:r>
            <a:r>
              <a:rPr b="0" baseline="0" i="0" lang="en-US" sz="1600" u="none" cap="none" strike="noStrike">
                <a:solidFill>
                  <a:schemeClr val="dk1"/>
                </a:solidFill>
                <a:latin typeface="Arial"/>
                <a:ea typeface="Arial"/>
                <a:cs typeface="Arial"/>
                <a:sym typeface="Arial"/>
              </a:rPr>
              <a:t> spending/billing/collection </a:t>
            </a:r>
            <a:r>
              <a:rPr b="1" baseline="0" i="0" lang="en-US" sz="1600" u="none" cap="none" strike="noStrike">
                <a:solidFill>
                  <a:schemeClr val="dk1"/>
                </a:solidFill>
                <a:latin typeface="Arial"/>
                <a:ea typeface="Arial"/>
                <a:cs typeface="Arial"/>
                <a:sym typeface="Arial"/>
              </a:rPr>
              <a:t>amounts</a:t>
            </a:r>
            <a:r>
              <a:rPr b="0" baseline="0" i="0" lang="en-US" sz="1600" u="none" cap="none" strike="noStrike">
                <a:solidFill>
                  <a:schemeClr val="dk1"/>
                </a:solidFill>
                <a:latin typeface="Arial"/>
                <a:ea typeface="Arial"/>
                <a:cs typeface="Arial"/>
                <a:sym typeface="Arial"/>
              </a:rPr>
              <a:t> </a:t>
            </a:r>
            <a:r>
              <a:rPr b="0" baseline="0" i="0" lang="en-US" sz="1600" u="sng" cap="none" strike="noStrike">
                <a:solidFill>
                  <a:schemeClr val="dk1"/>
                </a:solidFill>
                <a:latin typeface="Arial"/>
                <a:ea typeface="Arial"/>
                <a:cs typeface="Arial"/>
                <a:sym typeface="Arial"/>
              </a:rPr>
              <a:t>referencing</a:t>
            </a:r>
            <a:r>
              <a:rPr b="0" baseline="0" i="0" lang="en-US" sz="1600" u="none" cap="none" strike="noStrike">
                <a:solidFill>
                  <a:schemeClr val="dk1"/>
                </a:solidFill>
                <a:latin typeface="Arial"/>
                <a:ea typeface="Arial"/>
                <a:cs typeface="Arial"/>
                <a:sym typeface="Arial"/>
              </a:rPr>
              <a:t> the Agreement</a:t>
            </a:r>
          </a:p>
          <a:p>
            <a:pPr indent="-241300" lvl="2" marL="914400"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View individual</a:t>
            </a:r>
            <a:r>
              <a:rPr b="0" baseline="0" i="0" lang="en-US" sz="1600" u="none" cap="none" strike="noStrike">
                <a:solidFill>
                  <a:schemeClr val="dk1"/>
                </a:solidFill>
                <a:latin typeface="Arial"/>
                <a:ea typeface="Arial"/>
                <a:cs typeface="Arial"/>
                <a:sym typeface="Arial"/>
              </a:rPr>
              <a:t> spending/billing/collection </a:t>
            </a:r>
            <a:r>
              <a:rPr b="1" baseline="0" i="0" lang="en-US" sz="1600" u="none" cap="none" strike="noStrike">
                <a:solidFill>
                  <a:schemeClr val="dk1"/>
                </a:solidFill>
                <a:latin typeface="Arial"/>
                <a:ea typeface="Arial"/>
                <a:cs typeface="Arial"/>
                <a:sym typeface="Arial"/>
              </a:rPr>
              <a:t>transactions</a:t>
            </a:r>
            <a:r>
              <a:rPr b="0" baseline="0" i="0" lang="en-US" sz="1600" u="none" cap="none" strike="noStrike">
                <a:solidFill>
                  <a:schemeClr val="dk1"/>
                </a:solidFill>
                <a:latin typeface="Arial"/>
                <a:ea typeface="Arial"/>
                <a:cs typeface="Arial"/>
                <a:sym typeface="Arial"/>
              </a:rPr>
              <a:t> </a:t>
            </a:r>
            <a:r>
              <a:rPr b="0" baseline="0" i="0" lang="en-US" sz="1600" u="sng" cap="none" strike="noStrike">
                <a:solidFill>
                  <a:schemeClr val="dk1"/>
                </a:solidFill>
                <a:latin typeface="Arial"/>
                <a:ea typeface="Arial"/>
                <a:cs typeface="Arial"/>
                <a:sym typeface="Arial"/>
              </a:rPr>
              <a:t>referencing</a:t>
            </a:r>
            <a:r>
              <a:rPr b="0" baseline="0" i="0" lang="en-US" sz="1600" u="none" cap="none" strike="noStrike">
                <a:solidFill>
                  <a:schemeClr val="dk1"/>
                </a:solidFill>
                <a:latin typeface="Arial"/>
                <a:ea typeface="Arial"/>
                <a:cs typeface="Arial"/>
                <a:sym typeface="Arial"/>
              </a:rPr>
              <a:t> the Agreement</a:t>
            </a:r>
          </a:p>
          <a:p>
            <a:pPr indent="-136525" lvl="0" marL="23177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1249" name="Shape 124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250" name="Shape 125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5" name="Shape 1255"/>
        <p:cNvGrpSpPr/>
        <p:nvPr/>
      </p:nvGrpSpPr>
      <p:grpSpPr>
        <a:xfrm>
          <a:off x="0" y="0"/>
          <a:ext cx="0" cy="0"/>
          <a:chOff x="0" y="0"/>
          <a:chExt cx="0" cy="0"/>
        </a:xfrm>
      </p:grpSpPr>
      <p:sp>
        <p:nvSpPr>
          <p:cNvPr id="1256" name="Shape 125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Agreement Query - Search</a:t>
            </a:r>
          </a:p>
        </p:txBody>
      </p:sp>
      <p:sp>
        <p:nvSpPr>
          <p:cNvPr id="1257" name="Shape 125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258" name="Shape 125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1259" name="Shape 1259"/>
          <p:cNvPicPr preferRelativeResize="0"/>
          <p:nvPr/>
        </p:nvPicPr>
        <p:blipFill rotWithShape="1">
          <a:blip r:embed="rId3">
            <a:alphaModFix/>
          </a:blip>
          <a:srcRect b="0" l="0" r="0" t="0"/>
          <a:stretch/>
        </p:blipFill>
        <p:spPr>
          <a:xfrm>
            <a:off x="1022784" y="1227090"/>
            <a:ext cx="6831403" cy="5227989"/>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4" name="Shape 1264"/>
        <p:cNvGrpSpPr/>
        <p:nvPr/>
      </p:nvGrpSpPr>
      <p:grpSpPr>
        <a:xfrm>
          <a:off x="0" y="0"/>
          <a:ext cx="0" cy="0"/>
          <a:chOff x="0" y="0"/>
          <a:chExt cx="0" cy="0"/>
        </a:xfrm>
      </p:grpSpPr>
      <p:sp>
        <p:nvSpPr>
          <p:cNvPr id="1265" name="Shape 1265"/>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Agreement Query - General</a:t>
            </a:r>
          </a:p>
        </p:txBody>
      </p:sp>
      <p:sp>
        <p:nvSpPr>
          <p:cNvPr id="1266" name="Shape 126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267" name="Shape 1267"/>
          <p:cNvSpPr txBox="1"/>
          <p:nvPr/>
        </p:nvSpPr>
        <p:spPr>
          <a:xfrm>
            <a:off x="333373" y="5269832"/>
            <a:ext cx="8810625" cy="252068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Activity Log </a:t>
            </a:r>
            <a:r>
              <a:rPr b="0" baseline="0" i="0" lang="en-US" sz="1600" u="none" cap="none" strike="noStrike">
                <a:solidFill>
                  <a:schemeClr val="dk1"/>
                </a:solidFill>
                <a:latin typeface="Arial"/>
                <a:ea typeface="Arial"/>
                <a:cs typeface="Arial"/>
                <a:sym typeface="Arial"/>
              </a:rPr>
              <a:t>- Lists billing, collection  and spending transactions referencing the Agreement</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Surcharges</a:t>
            </a:r>
            <a:r>
              <a:rPr b="0" baseline="0" i="0" lang="en-US" sz="1600" u="none" cap="none" strike="noStrike">
                <a:solidFill>
                  <a:schemeClr val="dk1"/>
                </a:solidFill>
                <a:latin typeface="Arial"/>
                <a:ea typeface="Arial"/>
                <a:cs typeface="Arial"/>
                <a:sym typeface="Arial"/>
              </a:rPr>
              <a:t> - Lists all surcharge transactions referencing with the Agreement</a:t>
            </a:r>
          </a:p>
          <a:p>
            <a:pPr indent="-231775" lvl="0" marL="231775" marR="0" rtl="0" algn="l">
              <a:spcBef>
                <a:spcPts val="9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History</a:t>
            </a:r>
            <a:r>
              <a:rPr b="0" baseline="0" i="0" lang="en-US" sz="1600" u="none" cap="none" strike="noStrike">
                <a:solidFill>
                  <a:schemeClr val="dk1"/>
                </a:solidFill>
                <a:latin typeface="Arial"/>
                <a:ea typeface="Arial"/>
                <a:cs typeface="Arial"/>
                <a:sym typeface="Arial"/>
              </a:rPr>
              <a:t> - Displays the history of the Agreement, including Agreement documents </a:t>
            </a:r>
            <a:br>
              <a:rPr b="0" baseline="0" i="0" lang="en-US" sz="1600" u="none" cap="none" strike="noStrike">
                <a:solidFill>
                  <a:schemeClr val="dk1"/>
                </a:solidFill>
                <a:latin typeface="Arial"/>
                <a:ea typeface="Arial"/>
                <a:cs typeface="Arial"/>
                <a:sym typeface="Arial"/>
              </a:rPr>
            </a:br>
            <a:r>
              <a:rPr b="0" baseline="0" i="0" lang="en-US" sz="1600" u="none" cap="none" strike="noStrike">
                <a:solidFill>
                  <a:schemeClr val="dk1"/>
                </a:solidFill>
                <a:latin typeface="Arial"/>
                <a:ea typeface="Arial"/>
                <a:cs typeface="Arial"/>
                <a:sym typeface="Arial"/>
              </a:rPr>
              <a:t>processed to increase/decrease the Agreement amount or make other changes</a:t>
            </a:r>
          </a:p>
          <a:p>
            <a:pPr indent="-231775" lvl="0" marL="231775" marR="0" rtl="0" algn="l">
              <a:spcBef>
                <a:spcPts val="240"/>
              </a:spcBef>
              <a:spcAft>
                <a:spcPts val="0"/>
              </a:spcAft>
              <a:buNone/>
            </a:pPr>
            <a:r>
              <a:t/>
            </a:r>
            <a:endParaRPr b="0" baseline="0" i="0" sz="1200" u="none" cap="none" strike="noStrike">
              <a:solidFill>
                <a:schemeClr val="dk1"/>
              </a:solidFill>
              <a:latin typeface="Arial"/>
              <a:ea typeface="Arial"/>
              <a:cs typeface="Arial"/>
              <a:sym typeface="Arial"/>
            </a:endParaRPr>
          </a:p>
          <a:p>
            <a:pPr indent="-231775" lvl="0" marL="231775" marR="0" rtl="0" algn="l">
              <a:spcBef>
                <a:spcPts val="360"/>
              </a:spcBef>
              <a:spcAft>
                <a:spcPts val="0"/>
              </a:spcAft>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360"/>
              </a:spcBef>
              <a:spcAft>
                <a:spcPts val="0"/>
              </a:spcAft>
              <a:buNone/>
            </a:pPr>
            <a:r>
              <a:t/>
            </a:r>
            <a:endParaRPr b="0" baseline="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pic>
        <p:nvPicPr>
          <p:cNvPr id="1268" name="Shape 1268"/>
          <p:cNvPicPr preferRelativeResize="0"/>
          <p:nvPr/>
        </p:nvPicPr>
        <p:blipFill rotWithShape="1">
          <a:blip r:embed="rId3">
            <a:alphaModFix/>
          </a:blip>
          <a:srcRect b="0" l="0" r="0" t="0"/>
          <a:stretch/>
        </p:blipFill>
        <p:spPr>
          <a:xfrm>
            <a:off x="599322" y="1216441"/>
            <a:ext cx="8258174" cy="3895725"/>
          </a:xfrm>
          <a:prstGeom prst="rect">
            <a:avLst/>
          </a:prstGeom>
          <a:noFill/>
          <a:ln cap="flat" cmpd="sng" w="19050">
            <a:solidFill>
              <a:schemeClr val="dk1"/>
            </a:solidFill>
            <a:prstDash val="solid"/>
            <a:miter/>
            <a:headEnd len="med" w="med" type="none"/>
            <a:tailEnd len="med" w="med" type="none"/>
          </a:ln>
        </p:spPr>
      </p:pic>
      <p:sp>
        <p:nvSpPr>
          <p:cNvPr id="1269" name="Shape 1269"/>
          <p:cNvSpPr/>
          <p:nvPr/>
        </p:nvSpPr>
        <p:spPr>
          <a:xfrm>
            <a:off x="1411979" y="1565269"/>
            <a:ext cx="2377966" cy="528224"/>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270" name="Shape 127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5" name="Shape 1275"/>
        <p:cNvGrpSpPr/>
        <p:nvPr/>
      </p:nvGrpSpPr>
      <p:grpSpPr>
        <a:xfrm>
          <a:off x="0" y="0"/>
          <a:ext cx="0" cy="0"/>
          <a:chOff x="0" y="0"/>
          <a:chExt cx="0" cy="0"/>
        </a:xfrm>
      </p:grpSpPr>
      <p:pic>
        <p:nvPicPr>
          <p:cNvPr id="1276" name="Shape 1276"/>
          <p:cNvPicPr preferRelativeResize="0"/>
          <p:nvPr/>
        </p:nvPicPr>
        <p:blipFill rotWithShape="1">
          <a:blip r:embed="rId3">
            <a:alphaModFix/>
          </a:blip>
          <a:srcRect b="0" l="0" r="0" t="0"/>
          <a:stretch/>
        </p:blipFill>
        <p:spPr>
          <a:xfrm>
            <a:off x="620833" y="1360017"/>
            <a:ext cx="7051430" cy="4885207"/>
          </a:xfrm>
          <a:prstGeom prst="rect">
            <a:avLst/>
          </a:prstGeom>
          <a:noFill/>
          <a:ln cap="flat" cmpd="sng" w="19050">
            <a:solidFill>
              <a:schemeClr val="dk1"/>
            </a:solidFill>
            <a:prstDash val="solid"/>
            <a:miter/>
            <a:headEnd len="med" w="med" type="none"/>
            <a:tailEnd len="med" w="med" type="none"/>
          </a:ln>
        </p:spPr>
      </p:pic>
      <p:sp>
        <p:nvSpPr>
          <p:cNvPr id="1277" name="Shape 127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Agreement Query – Amount Summary</a:t>
            </a:r>
          </a:p>
        </p:txBody>
      </p:sp>
      <p:sp>
        <p:nvSpPr>
          <p:cNvPr id="1278" name="Shape 127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279" name="Shape 127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1280" name="Shape 1280"/>
          <p:cNvPicPr preferRelativeResize="0"/>
          <p:nvPr/>
        </p:nvPicPr>
        <p:blipFill rotWithShape="1">
          <a:blip r:embed="rId4">
            <a:alphaModFix/>
          </a:blip>
          <a:srcRect b="0" l="0" r="0" t="0"/>
          <a:stretch/>
        </p:blipFill>
        <p:spPr>
          <a:xfrm>
            <a:off x="777266" y="2035740"/>
            <a:ext cx="2045172" cy="4105275"/>
          </a:xfrm>
          <a:prstGeom prst="rect">
            <a:avLst/>
          </a:prstGeom>
          <a:noFill/>
          <a:ln>
            <a:noFill/>
          </a:ln>
        </p:spPr>
      </p:pic>
    </p:spTree>
  </p:cSld>
  <p:clrMapOvr>
    <a:masterClrMapping/>
  </p:clrMapOvr>
  <p:transition spd="slow">
    <p:cut/>
  </p:transition>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5" name="Shape 1285"/>
        <p:cNvGrpSpPr/>
        <p:nvPr/>
      </p:nvGrpSpPr>
      <p:grpSpPr>
        <a:xfrm>
          <a:off x="0" y="0"/>
          <a:ext cx="0" cy="0"/>
          <a:chOff x="0" y="0"/>
          <a:chExt cx="0" cy="0"/>
        </a:xfrm>
      </p:grpSpPr>
      <p:sp>
        <p:nvSpPr>
          <p:cNvPr id="1286" name="Shape 128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Query – Activity Log</a:t>
            </a:r>
          </a:p>
        </p:txBody>
      </p:sp>
      <p:sp>
        <p:nvSpPr>
          <p:cNvPr id="1287" name="Shape 128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1288" name="Shape 1288"/>
          <p:cNvPicPr preferRelativeResize="0"/>
          <p:nvPr/>
        </p:nvPicPr>
        <p:blipFill rotWithShape="1">
          <a:blip r:embed="rId3">
            <a:alphaModFix/>
          </a:blip>
          <a:srcRect b="0" l="0" r="0" t="0"/>
          <a:stretch/>
        </p:blipFill>
        <p:spPr>
          <a:xfrm>
            <a:off x="601158" y="1146654"/>
            <a:ext cx="3984381" cy="1417208"/>
          </a:xfrm>
          <a:prstGeom prst="rect">
            <a:avLst/>
          </a:prstGeom>
          <a:noFill/>
          <a:ln cap="flat" cmpd="sng" w="19050">
            <a:solidFill>
              <a:schemeClr val="dk1"/>
            </a:solidFill>
            <a:prstDash val="solid"/>
            <a:miter/>
            <a:headEnd len="med" w="med" type="none"/>
            <a:tailEnd len="med" w="med" type="none"/>
          </a:ln>
        </p:spPr>
      </p:pic>
      <p:sp>
        <p:nvSpPr>
          <p:cNvPr id="1289" name="Shape 1289"/>
          <p:cNvSpPr txBox="1"/>
          <p:nvPr/>
        </p:nvSpPr>
        <p:spPr>
          <a:xfrm>
            <a:off x="419100" y="3676221"/>
            <a:ext cx="2457449" cy="1600437"/>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800" u="none" cap="none" strike="noStrike">
                <a:solidFill>
                  <a:schemeClr val="dk1"/>
                </a:solidFill>
                <a:latin typeface="Arial"/>
                <a:ea typeface="Arial"/>
                <a:cs typeface="Arial"/>
                <a:sym typeface="Arial"/>
              </a:rPr>
              <a:t>Activity Log button</a:t>
            </a:r>
            <a:r>
              <a:rPr b="0" baseline="0" i="0" lang="en-US" sz="1800" u="none" cap="none" strike="noStrike">
                <a:solidFill>
                  <a:schemeClr val="dk1"/>
                </a:solidFill>
                <a:latin typeface="Arial"/>
                <a:ea typeface="Arial"/>
                <a:cs typeface="Arial"/>
                <a:sym typeface="Arial"/>
              </a:rPr>
              <a:t> – </a:t>
            </a:r>
            <a:r>
              <a:rPr b="0" baseline="0" i="0" lang="en-US" sz="1600" u="none" cap="none" strike="noStrike">
                <a:solidFill>
                  <a:schemeClr val="dk1"/>
                </a:solidFill>
                <a:latin typeface="Arial"/>
                <a:ea typeface="Arial"/>
                <a:cs typeface="Arial"/>
                <a:sym typeface="Arial"/>
              </a:rPr>
              <a:t>Allows users to search for and view all spending/billing-related transactions referencing the Agreement </a:t>
            </a:r>
          </a:p>
        </p:txBody>
      </p:sp>
      <p:sp>
        <p:nvSpPr>
          <p:cNvPr id="1290" name="Shape 1290"/>
          <p:cNvSpPr/>
          <p:nvPr/>
        </p:nvSpPr>
        <p:spPr>
          <a:xfrm>
            <a:off x="1371495" y="2181128"/>
            <a:ext cx="726830" cy="33996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291" name="Shape 1291"/>
          <p:cNvSpPr/>
          <p:nvPr/>
        </p:nvSpPr>
        <p:spPr>
          <a:xfrm>
            <a:off x="8005010" y="5951621"/>
            <a:ext cx="1010651" cy="906379"/>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292" name="Shape 1292"/>
          <p:cNvSpPr/>
          <p:nvPr/>
        </p:nvSpPr>
        <p:spPr>
          <a:xfrm rot="5400000">
            <a:off x="1957857" y="2340566"/>
            <a:ext cx="736212" cy="1307832"/>
          </a:xfrm>
          <a:prstGeom prst="bentUpArrow">
            <a:avLst>
              <a:gd fmla="val 25000" name="adj1"/>
              <a:gd fmla="val 25000" name="adj2"/>
              <a:gd fmla="val 25000" name="adj3"/>
            </a:avLst>
          </a:prstGeom>
          <a:noFill/>
          <a:ln cap="flat" cmpd="sng" w="127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1293" name="Shape 1293"/>
          <p:cNvPicPr preferRelativeResize="0"/>
          <p:nvPr/>
        </p:nvPicPr>
        <p:blipFill rotWithShape="1">
          <a:blip r:embed="rId4">
            <a:alphaModFix/>
          </a:blip>
          <a:srcRect b="0" l="0" r="0" t="0"/>
          <a:stretch/>
        </p:blipFill>
        <p:spPr>
          <a:xfrm>
            <a:off x="3097931" y="2815167"/>
            <a:ext cx="4907079" cy="2234907"/>
          </a:xfrm>
          <a:prstGeom prst="rect">
            <a:avLst/>
          </a:prstGeom>
          <a:noFill/>
          <a:ln cap="flat" cmpd="sng" w="19050">
            <a:solidFill>
              <a:schemeClr val="dk1"/>
            </a:solidFill>
            <a:prstDash val="solid"/>
            <a:miter/>
            <a:headEnd len="med" w="med" type="none"/>
            <a:tailEnd len="med" w="med" type="none"/>
          </a:ln>
        </p:spPr>
      </p:pic>
      <p:pic>
        <p:nvPicPr>
          <p:cNvPr id="1294" name="Shape 1294"/>
          <p:cNvPicPr preferRelativeResize="0"/>
          <p:nvPr/>
        </p:nvPicPr>
        <p:blipFill rotWithShape="1">
          <a:blip r:embed="rId5">
            <a:alphaModFix/>
          </a:blip>
          <a:srcRect b="0" l="0" r="0" t="0"/>
          <a:stretch/>
        </p:blipFill>
        <p:spPr>
          <a:xfrm>
            <a:off x="3097931" y="5110194"/>
            <a:ext cx="4907079" cy="1682852"/>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PCAS Agreement Overview</a:t>
            </a:r>
          </a:p>
        </p:txBody>
      </p:sp>
      <p:sp>
        <p:nvSpPr>
          <p:cNvPr id="241" name="Shape 24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42" name="Shape 24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43" name="Shape 243"/>
          <p:cNvSpPr txBox="1"/>
          <p:nvPr/>
        </p:nvSpPr>
        <p:spPr>
          <a:xfrm>
            <a:off x="381000" y="1106424"/>
            <a:ext cx="8763000" cy="487679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PCAS Agreement – constitutes a written </a:t>
            </a:r>
            <a:r>
              <a:rPr b="0" baseline="0" i="0" lang="en-US" sz="1800" u="sng" cap="none" strike="noStrike">
                <a:solidFill>
                  <a:schemeClr val="dk1"/>
                </a:solidFill>
                <a:latin typeface="Arial"/>
                <a:ea typeface="Arial"/>
                <a:cs typeface="Arial"/>
                <a:sym typeface="Arial"/>
              </a:rPr>
              <a:t>order from the customer</a:t>
            </a:r>
            <a:r>
              <a:rPr b="0" baseline="0" i="0" lang="en-US" sz="1800" u="none" cap="none" strike="noStrike">
                <a:solidFill>
                  <a:schemeClr val="dk1"/>
                </a:solidFill>
                <a:latin typeface="Arial"/>
                <a:ea typeface="Arial"/>
                <a:cs typeface="Arial"/>
                <a:sym typeface="Arial"/>
              </a:rPr>
              <a:t> requesting </a:t>
            </a:r>
            <a:r>
              <a:rPr b="0" baseline="0" i="0" lang="en-US" sz="1800" u="sng" cap="none" strike="noStrike">
                <a:solidFill>
                  <a:schemeClr val="dk1"/>
                </a:solidFill>
                <a:latin typeface="Arial"/>
                <a:ea typeface="Arial"/>
                <a:cs typeface="Arial"/>
                <a:sym typeface="Arial"/>
              </a:rPr>
              <a:t>GSA to procure goods and services</a:t>
            </a:r>
            <a:r>
              <a:rPr b="0" baseline="0" i="0" lang="en-US" sz="1800" u="none" cap="none" strike="noStrike">
                <a:solidFill>
                  <a:schemeClr val="dk1"/>
                </a:solidFill>
                <a:latin typeface="Arial"/>
                <a:ea typeface="Arial"/>
                <a:cs typeface="Arial"/>
                <a:sym typeface="Arial"/>
              </a:rPr>
              <a:t> on its behalf</a:t>
            </a:r>
          </a:p>
          <a:p>
            <a:pPr indent="-146050" lvl="0" marL="231775" marR="0" rtl="0" algn="l">
              <a:spcBef>
                <a:spcPts val="1200"/>
              </a:spcBef>
              <a:spcAft>
                <a:spcPts val="0"/>
              </a:spcAft>
              <a:buClr>
                <a:srgbClr val="AF242B"/>
              </a:buClr>
              <a:buFont typeface="Noto Sans Symbols"/>
              <a:buNone/>
            </a:pPr>
            <a:r>
              <a:t/>
            </a:r>
            <a:endParaRPr b="1" baseline="0" i="0" sz="1800" u="sng"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Pegasys Agreement Entity</a:t>
            </a:r>
            <a:r>
              <a:rPr b="1" baseline="0" i="0" lang="en-US" sz="1800" u="none" cap="none" strike="noStrike">
                <a:solidFill>
                  <a:schemeClr val="dk1"/>
                </a:solidFill>
                <a:latin typeface="Arial"/>
                <a:ea typeface="Arial"/>
                <a:cs typeface="Arial"/>
                <a:sym typeface="Arial"/>
              </a:rPr>
              <a:t>:</a:t>
            </a:r>
          </a:p>
          <a:p>
            <a:pPr indent="-225425" lvl="1" marL="56832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Tracks</a:t>
            </a:r>
            <a:r>
              <a:rPr b="0" baseline="0" i="0" lang="en-US" sz="1800" u="none" cap="none" strike="noStrike">
                <a:solidFill>
                  <a:schemeClr val="dk1"/>
                </a:solidFill>
                <a:latin typeface="Arial"/>
                <a:ea typeface="Arial"/>
                <a:cs typeface="Arial"/>
                <a:sym typeface="Arial"/>
              </a:rPr>
              <a:t> all Pegasys transaction </a:t>
            </a:r>
            <a:r>
              <a:rPr b="0" baseline="0" i="0" lang="en-US" sz="1800" u="sng" cap="none" strike="noStrike">
                <a:solidFill>
                  <a:schemeClr val="dk1"/>
                </a:solidFill>
                <a:latin typeface="Arial"/>
                <a:ea typeface="Arial"/>
                <a:cs typeface="Arial"/>
                <a:sym typeface="Arial"/>
              </a:rPr>
              <a:t>referencing the Agreement</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Provides </a:t>
            </a:r>
            <a:r>
              <a:rPr b="0" baseline="0" i="0" lang="en-US" sz="1800" u="sng" cap="none" strike="noStrike">
                <a:solidFill>
                  <a:schemeClr val="dk1"/>
                </a:solidFill>
                <a:latin typeface="Arial"/>
                <a:ea typeface="Arial"/>
                <a:cs typeface="Arial"/>
                <a:sym typeface="Arial"/>
              </a:rPr>
              <a:t>detailed information for each transaction</a:t>
            </a:r>
            <a:r>
              <a:rPr b="0" baseline="0" i="0" lang="en-US" sz="1800" u="none" cap="none" strike="noStrike">
                <a:solidFill>
                  <a:schemeClr val="dk1"/>
                </a:solidFill>
                <a:latin typeface="Arial"/>
                <a:ea typeface="Arial"/>
                <a:cs typeface="Arial"/>
                <a:sym typeface="Arial"/>
              </a:rPr>
              <a:t>, including: </a:t>
            </a:r>
          </a:p>
          <a:p>
            <a:pPr indent="-225425" lvl="2" marL="10255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Advances, spending (i.e. costs incurred to fill customer order), surcharges, receivables, and collections</a:t>
            </a:r>
          </a:p>
          <a:p>
            <a:pPr indent="-231775" lvl="1" marL="6889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Established by </a:t>
            </a:r>
            <a:r>
              <a:rPr b="0" baseline="0" i="0" lang="en-US" sz="1800" u="sng" cap="none" strike="noStrike">
                <a:solidFill>
                  <a:schemeClr val="dk1"/>
                </a:solidFill>
                <a:latin typeface="Arial"/>
                <a:ea typeface="Arial"/>
                <a:cs typeface="Arial"/>
                <a:sym typeface="Arial"/>
              </a:rPr>
              <a:t>processing a Pegasys Agreement Document</a:t>
            </a:r>
          </a:p>
          <a:p>
            <a:pPr indent="-231775" lvl="2" marL="11461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Pegasys Document Categories:</a:t>
            </a:r>
          </a:p>
          <a:p>
            <a:pPr indent="-231775" lvl="3" marL="16033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ED – </a:t>
            </a:r>
            <a:r>
              <a:rPr b="0" baseline="0" i="0" lang="en-US" sz="1800" u="sng" cap="none" strike="noStrike">
                <a:solidFill>
                  <a:schemeClr val="dk1"/>
                </a:solidFill>
                <a:latin typeface="Arial"/>
                <a:ea typeface="Arial"/>
                <a:cs typeface="Arial"/>
                <a:sym typeface="Arial"/>
              </a:rPr>
              <a:t>External</a:t>
            </a:r>
            <a:r>
              <a:rPr b="0" baseline="0" i="0" lang="en-US" sz="1800" u="none" cap="none" strike="noStrike">
                <a:solidFill>
                  <a:schemeClr val="dk1"/>
                </a:solidFill>
                <a:latin typeface="Arial"/>
                <a:ea typeface="Arial"/>
                <a:cs typeface="Arial"/>
                <a:sym typeface="Arial"/>
              </a:rPr>
              <a:t> Direct Agreement for </a:t>
            </a:r>
            <a:r>
              <a:rPr b="0" baseline="0" i="0" lang="en-US" sz="1800" u="sng" cap="none" strike="noStrike">
                <a:solidFill>
                  <a:schemeClr val="dk1"/>
                </a:solidFill>
                <a:latin typeface="Arial"/>
                <a:ea typeface="Arial"/>
                <a:cs typeface="Arial"/>
                <a:sym typeface="Arial"/>
              </a:rPr>
              <a:t>external customers</a:t>
            </a:r>
          </a:p>
          <a:p>
            <a:pPr indent="-231775" lvl="3" marL="16033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ID – </a:t>
            </a:r>
            <a:r>
              <a:rPr b="0" baseline="0" i="0" lang="en-US" sz="1800" u="sng" cap="none" strike="noStrike">
                <a:solidFill>
                  <a:schemeClr val="dk1"/>
                </a:solidFill>
                <a:latin typeface="Arial"/>
                <a:ea typeface="Arial"/>
                <a:cs typeface="Arial"/>
                <a:sym typeface="Arial"/>
              </a:rPr>
              <a:t>Internal</a:t>
            </a:r>
            <a:r>
              <a:rPr b="0" baseline="0" i="0" lang="en-US" sz="1800" u="none" cap="none" strike="noStrike">
                <a:solidFill>
                  <a:schemeClr val="dk1"/>
                </a:solidFill>
                <a:latin typeface="Arial"/>
                <a:ea typeface="Arial"/>
                <a:cs typeface="Arial"/>
                <a:sym typeface="Arial"/>
              </a:rPr>
              <a:t> Direct Agreement for </a:t>
            </a:r>
            <a:r>
              <a:rPr b="0" baseline="0" i="0" lang="en-US" sz="1800" u="sng" cap="none" strike="noStrike">
                <a:solidFill>
                  <a:schemeClr val="dk1"/>
                </a:solidFill>
                <a:latin typeface="Arial"/>
                <a:ea typeface="Arial"/>
                <a:cs typeface="Arial"/>
                <a:sym typeface="Arial"/>
              </a:rPr>
              <a:t>internal customers</a:t>
            </a:r>
          </a:p>
          <a:p>
            <a:pPr indent="0" lvl="0" marL="0" marR="0" rtl="0" algn="l">
              <a:spcBef>
                <a:spcPts val="760"/>
              </a:spcBef>
              <a:spcAft>
                <a:spcPts val="0"/>
              </a:spcAft>
              <a:buNone/>
            </a:pPr>
            <a:r>
              <a:t/>
            </a:r>
            <a:endParaRPr b="0" baseline="0" i="0" sz="800" u="none" cap="none" strike="noStrike">
              <a:solidFill>
                <a:schemeClr val="dk1"/>
              </a:solidFill>
              <a:latin typeface="Arial"/>
              <a:ea typeface="Arial"/>
              <a:cs typeface="Arial"/>
              <a:sym typeface="Arial"/>
            </a:endParaRPr>
          </a:p>
          <a:p>
            <a:pPr indent="0" lvl="3" marL="1028700" marR="0" rtl="0" algn="l">
              <a:lnSpc>
                <a:spcPct val="100000"/>
              </a:lnSpc>
              <a:spcBef>
                <a:spcPts val="160"/>
              </a:spcBef>
              <a:spcAft>
                <a:spcPts val="0"/>
              </a:spcAft>
              <a:buNone/>
            </a:pPr>
            <a:r>
              <a:t/>
            </a:r>
            <a:endParaRPr b="0" baseline="0" i="0" sz="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9" name="Shape 1299"/>
        <p:cNvGrpSpPr/>
        <p:nvPr/>
      </p:nvGrpSpPr>
      <p:grpSpPr>
        <a:xfrm>
          <a:off x="0" y="0"/>
          <a:ext cx="0" cy="0"/>
          <a:chOff x="0" y="0"/>
          <a:chExt cx="0" cy="0"/>
        </a:xfrm>
      </p:grpSpPr>
      <p:sp>
        <p:nvSpPr>
          <p:cNvPr id="1300" name="Shape 1300"/>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Query – Surcharge</a:t>
            </a:r>
          </a:p>
        </p:txBody>
      </p:sp>
      <p:sp>
        <p:nvSpPr>
          <p:cNvPr id="1301" name="Shape 130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302" name="Shape 130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1303" name="Shape 1303"/>
          <p:cNvPicPr preferRelativeResize="0"/>
          <p:nvPr/>
        </p:nvPicPr>
        <p:blipFill rotWithShape="1">
          <a:blip r:embed="rId3">
            <a:alphaModFix/>
          </a:blip>
          <a:srcRect b="0" l="0" r="0" t="0"/>
          <a:stretch/>
        </p:blipFill>
        <p:spPr>
          <a:xfrm>
            <a:off x="601158" y="1146654"/>
            <a:ext cx="3984381" cy="1417208"/>
          </a:xfrm>
          <a:prstGeom prst="rect">
            <a:avLst/>
          </a:prstGeom>
          <a:noFill/>
          <a:ln cap="flat" cmpd="sng" w="19050">
            <a:solidFill>
              <a:schemeClr val="dk1"/>
            </a:solidFill>
            <a:prstDash val="solid"/>
            <a:miter/>
            <a:headEnd len="med" w="med" type="none"/>
            <a:tailEnd len="med" w="med" type="none"/>
          </a:ln>
        </p:spPr>
      </p:pic>
      <p:sp>
        <p:nvSpPr>
          <p:cNvPr id="1304" name="Shape 1304"/>
          <p:cNvSpPr txBox="1"/>
          <p:nvPr/>
        </p:nvSpPr>
        <p:spPr>
          <a:xfrm>
            <a:off x="419100" y="3676221"/>
            <a:ext cx="2457449" cy="163121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800" u="none" cap="none" strike="noStrike">
                <a:solidFill>
                  <a:schemeClr val="dk1"/>
                </a:solidFill>
                <a:latin typeface="Arial"/>
                <a:ea typeface="Arial"/>
                <a:cs typeface="Arial"/>
                <a:sym typeface="Arial"/>
              </a:rPr>
              <a:t>Surcharges button</a:t>
            </a:r>
            <a:r>
              <a:rPr b="0" baseline="0" i="0" lang="en-US" sz="1800" u="none" cap="none" strike="noStrike">
                <a:solidFill>
                  <a:schemeClr val="dk1"/>
                </a:solidFill>
                <a:latin typeface="Arial"/>
                <a:ea typeface="Arial"/>
                <a:cs typeface="Arial"/>
                <a:sym typeface="Arial"/>
              </a:rPr>
              <a:t> – </a:t>
            </a:r>
            <a:r>
              <a:rPr b="0" baseline="0" i="0" lang="en-US" sz="1600" u="none" cap="none" strike="noStrike">
                <a:solidFill>
                  <a:schemeClr val="dk1"/>
                </a:solidFill>
                <a:latin typeface="Arial"/>
                <a:ea typeface="Arial"/>
                <a:cs typeface="Arial"/>
                <a:sym typeface="Arial"/>
              </a:rPr>
              <a:t>Opens the Surcharges Query and displays all surcharge documents associated with the Agreement</a:t>
            </a:r>
          </a:p>
        </p:txBody>
      </p:sp>
      <p:sp>
        <p:nvSpPr>
          <p:cNvPr id="1305" name="Shape 1305"/>
          <p:cNvSpPr/>
          <p:nvPr/>
        </p:nvSpPr>
        <p:spPr>
          <a:xfrm>
            <a:off x="2028092" y="2215661"/>
            <a:ext cx="726830" cy="33996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306" name="Shape 1306"/>
          <p:cNvSpPr/>
          <p:nvPr/>
        </p:nvSpPr>
        <p:spPr>
          <a:xfrm>
            <a:off x="8005010" y="5951621"/>
            <a:ext cx="1010651" cy="906379"/>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1307" name="Shape 1307"/>
          <p:cNvPicPr preferRelativeResize="0"/>
          <p:nvPr/>
        </p:nvPicPr>
        <p:blipFill rotWithShape="1">
          <a:blip r:embed="rId4">
            <a:alphaModFix/>
          </a:blip>
          <a:srcRect b="0" l="0" r="0" t="0"/>
          <a:stretch/>
        </p:blipFill>
        <p:spPr>
          <a:xfrm>
            <a:off x="2979878" y="2818300"/>
            <a:ext cx="5827237" cy="3598916"/>
          </a:xfrm>
          <a:prstGeom prst="rect">
            <a:avLst/>
          </a:prstGeom>
          <a:noFill/>
          <a:ln cap="flat" cmpd="sng" w="19050">
            <a:solidFill>
              <a:schemeClr val="dk1"/>
            </a:solidFill>
            <a:prstDash val="solid"/>
            <a:miter/>
            <a:headEnd len="med" w="med" type="none"/>
            <a:tailEnd len="med" w="med" type="none"/>
          </a:ln>
        </p:spPr>
      </p:pic>
      <p:sp>
        <p:nvSpPr>
          <p:cNvPr id="1308" name="Shape 1308"/>
          <p:cNvSpPr/>
          <p:nvPr/>
        </p:nvSpPr>
        <p:spPr>
          <a:xfrm rot="5400000">
            <a:off x="2225242" y="2607952"/>
            <a:ext cx="736212" cy="773060"/>
          </a:xfrm>
          <a:prstGeom prst="bentUpArrow">
            <a:avLst>
              <a:gd fmla="val 25000" name="adj1"/>
              <a:gd fmla="val 25000" name="adj2"/>
              <a:gd fmla="val 25000" name="adj3"/>
            </a:avLst>
          </a:prstGeom>
          <a:noFill/>
          <a:ln cap="flat" cmpd="sng" w="127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3" name="Shape 1313"/>
        <p:cNvGrpSpPr/>
        <p:nvPr/>
      </p:nvGrpSpPr>
      <p:grpSpPr>
        <a:xfrm>
          <a:off x="0" y="0"/>
          <a:ext cx="0" cy="0"/>
          <a:chOff x="0" y="0"/>
          <a:chExt cx="0" cy="0"/>
        </a:xfrm>
      </p:grpSpPr>
      <p:sp>
        <p:nvSpPr>
          <p:cNvPr id="1314" name="Shape 1314"/>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Agreement Query – History</a:t>
            </a:r>
          </a:p>
        </p:txBody>
      </p:sp>
      <p:sp>
        <p:nvSpPr>
          <p:cNvPr id="1315" name="Shape 1315"/>
          <p:cNvSpPr txBox="1"/>
          <p:nvPr>
            <p:ph idx="1" type="body"/>
          </p:nvPr>
        </p:nvSpPr>
        <p:spPr>
          <a:xfrm>
            <a:off x="681008" y="2564926"/>
            <a:ext cx="3533356" cy="369112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History button:</a:t>
            </a:r>
          </a:p>
          <a:p>
            <a:pPr indent="0" lvl="0" marL="228600" marR="0" rtl="0" algn="l">
              <a:spcBef>
                <a:spcPts val="360"/>
              </a:spcBef>
              <a:spcAft>
                <a:spcPts val="0"/>
              </a:spcAft>
              <a:buClr>
                <a:srgbClr val="AF242B"/>
              </a:buClr>
              <a:buSzPct val="25000"/>
              <a:buFont typeface="Noto Sans Symbols"/>
              <a:buNone/>
            </a:pPr>
            <a:r>
              <a:rPr b="0" baseline="0" i="0" lang="en-US" sz="1800" u="none" cap="none" strike="noStrike">
                <a:solidFill>
                  <a:schemeClr val="dk1"/>
                </a:solidFill>
                <a:latin typeface="Arial"/>
                <a:ea typeface="Arial"/>
                <a:cs typeface="Arial"/>
                <a:sym typeface="Arial"/>
              </a:rPr>
              <a:t>Displays the original ED/ID document that established the Agreement as well as any subsequent ED/IDs that have updated the Agreement entity</a:t>
            </a:r>
          </a:p>
          <a:p>
            <a:pPr indent="-146050" lvl="0" marL="231775" marR="0" rtl="0" algn="l">
              <a:spcBef>
                <a:spcPts val="360"/>
              </a:spcBef>
              <a:spcAft>
                <a:spcPts val="0"/>
              </a:spcAft>
              <a:buClr>
                <a:srgbClr val="AF242B"/>
              </a:buClr>
              <a:buFont typeface="Noto Sans Symbols"/>
              <a:buNone/>
            </a:pPr>
            <a:r>
              <a:t/>
            </a:r>
            <a:endParaRPr b="1" baseline="0" i="0" sz="1800" u="none" cap="none" strike="noStrike">
              <a:solidFill>
                <a:schemeClr val="dk1"/>
              </a:solidFill>
              <a:latin typeface="Arial"/>
              <a:ea typeface="Arial"/>
              <a:cs typeface="Arial"/>
              <a:sym typeface="Arial"/>
            </a:endParaRPr>
          </a:p>
          <a:p>
            <a:pPr indent="-231775" lvl="0" marL="231775" marR="0" rtl="0" algn="l">
              <a:spcBef>
                <a:spcPts val="36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Refresh button:</a:t>
            </a:r>
          </a:p>
          <a:p>
            <a:pPr indent="0" lvl="0" marL="228600" marR="0" rtl="0" algn="l">
              <a:spcBef>
                <a:spcPts val="360"/>
              </a:spcBef>
              <a:spcAft>
                <a:spcPts val="0"/>
              </a:spcAft>
              <a:buClr>
                <a:srgbClr val="AF242B"/>
              </a:buClr>
              <a:buSzPct val="25000"/>
              <a:buFont typeface="Noto Sans Symbols"/>
              <a:buNone/>
            </a:pPr>
            <a:r>
              <a:rPr b="0" baseline="0" i="0" lang="en-US" sz="1800" u="none" cap="none" strike="noStrike">
                <a:solidFill>
                  <a:schemeClr val="dk1"/>
                </a:solidFill>
                <a:latin typeface="Arial"/>
                <a:ea typeface="Arial"/>
                <a:cs typeface="Arial"/>
                <a:sym typeface="Arial"/>
              </a:rPr>
              <a:t>Refresh amounts displayed on Agreement since the last time the Agreement entity was opened or refreshed</a:t>
            </a:r>
          </a:p>
        </p:txBody>
      </p:sp>
      <p:sp>
        <p:nvSpPr>
          <p:cNvPr id="1316" name="Shape 131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317" name="Shape 131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1318" name="Shape 1318"/>
          <p:cNvPicPr preferRelativeResize="0"/>
          <p:nvPr/>
        </p:nvPicPr>
        <p:blipFill rotWithShape="1">
          <a:blip r:embed="rId3">
            <a:alphaModFix/>
          </a:blip>
          <a:srcRect b="0" l="0" r="0" t="0"/>
          <a:stretch/>
        </p:blipFill>
        <p:spPr>
          <a:xfrm>
            <a:off x="4466330" y="1955258"/>
            <a:ext cx="4533899" cy="3819525"/>
          </a:xfrm>
          <a:prstGeom prst="rect">
            <a:avLst/>
          </a:prstGeom>
          <a:noFill/>
          <a:ln cap="flat" cmpd="sng" w="19050">
            <a:solidFill>
              <a:schemeClr val="dk1"/>
            </a:solidFill>
            <a:prstDash val="solid"/>
            <a:miter/>
            <a:headEnd len="med" w="med" type="none"/>
            <a:tailEnd len="med" w="med" type="none"/>
          </a:ln>
        </p:spPr>
      </p:pic>
      <p:pic>
        <p:nvPicPr>
          <p:cNvPr id="1319" name="Shape 1319"/>
          <p:cNvPicPr preferRelativeResize="0"/>
          <p:nvPr/>
        </p:nvPicPr>
        <p:blipFill rotWithShape="1">
          <a:blip r:embed="rId4">
            <a:alphaModFix/>
          </a:blip>
          <a:srcRect b="0" l="0" r="0" t="0"/>
          <a:stretch/>
        </p:blipFill>
        <p:spPr>
          <a:xfrm>
            <a:off x="740945" y="1292516"/>
            <a:ext cx="3505200" cy="971550"/>
          </a:xfrm>
          <a:prstGeom prst="rect">
            <a:avLst/>
          </a:prstGeom>
          <a:noFill/>
          <a:ln cap="flat" cmpd="sng" w="19050">
            <a:solidFill>
              <a:schemeClr val="dk1"/>
            </a:solidFill>
            <a:prstDash val="solid"/>
            <a:miter/>
            <a:headEnd len="med" w="med" type="none"/>
            <a:tailEnd len="med" w="med" type="none"/>
          </a:ln>
        </p:spPr>
      </p:pic>
      <p:sp>
        <p:nvSpPr>
          <p:cNvPr id="1320" name="Shape 1320"/>
          <p:cNvSpPr/>
          <p:nvPr/>
        </p:nvSpPr>
        <p:spPr>
          <a:xfrm>
            <a:off x="3228081" y="1735841"/>
            <a:ext cx="685525" cy="438835"/>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cxnSp>
        <p:nvCxnSpPr>
          <p:cNvPr id="1321" name="Shape 1321"/>
          <p:cNvCxnSpPr/>
          <p:nvPr/>
        </p:nvCxnSpPr>
        <p:spPr>
          <a:xfrm>
            <a:off x="3913605" y="1735841"/>
            <a:ext cx="562140" cy="219416"/>
          </a:xfrm>
          <a:prstGeom prst="straightConnector1">
            <a:avLst/>
          </a:prstGeom>
          <a:solidFill>
            <a:srgbClr val="ED171F"/>
          </a:solidFill>
          <a:ln>
            <a:noFill/>
          </a:ln>
        </p:spPr>
      </p:cxnSp>
      <p:cxnSp>
        <p:nvCxnSpPr>
          <p:cNvPr id="1322" name="Shape 1322"/>
          <p:cNvCxnSpPr/>
          <p:nvPr/>
        </p:nvCxnSpPr>
        <p:spPr>
          <a:xfrm rot="10800000">
            <a:off x="3962399" y="3614565"/>
            <a:ext cx="503931" cy="2160218"/>
          </a:xfrm>
          <a:prstGeom prst="straightConnector1">
            <a:avLst/>
          </a:prstGeom>
          <a:solidFill>
            <a:srgbClr val="ED171F"/>
          </a:solidFill>
          <a:ln>
            <a:noFill/>
          </a:ln>
        </p:spPr>
      </p:cxnSp>
      <p:cxnSp>
        <p:nvCxnSpPr>
          <p:cNvPr id="1323" name="Shape 1323"/>
          <p:cNvCxnSpPr/>
          <p:nvPr/>
        </p:nvCxnSpPr>
        <p:spPr>
          <a:xfrm>
            <a:off x="1311441" y="3865021"/>
            <a:ext cx="1419726" cy="1628270"/>
          </a:xfrm>
          <a:prstGeom prst="straightConnector1">
            <a:avLst/>
          </a:prstGeom>
          <a:solidFill>
            <a:srgbClr val="ED171F"/>
          </a:solidFill>
          <a:ln>
            <a:noFill/>
          </a:ln>
        </p:spPr>
      </p:cxnSp>
      <p:sp>
        <p:nvSpPr>
          <p:cNvPr id="1324" name="Shape 1324"/>
          <p:cNvSpPr/>
          <p:nvPr/>
        </p:nvSpPr>
        <p:spPr>
          <a:xfrm rot="5400000">
            <a:off x="3570842" y="2174677"/>
            <a:ext cx="675301" cy="773060"/>
          </a:xfrm>
          <a:prstGeom prst="bentUpArrow">
            <a:avLst>
              <a:gd fmla="val 25000" name="adj1"/>
              <a:gd fmla="val 25000" name="adj2"/>
              <a:gd fmla="val 25000" name="adj3"/>
            </a:avLst>
          </a:prstGeom>
          <a:noFill/>
          <a:ln cap="flat" cmpd="sng" w="127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9" name="Shape 1329"/>
        <p:cNvGrpSpPr/>
        <p:nvPr/>
      </p:nvGrpSpPr>
      <p:grpSpPr>
        <a:xfrm>
          <a:off x="0" y="0"/>
          <a:ext cx="0" cy="0"/>
          <a:chOff x="0" y="0"/>
          <a:chExt cx="0" cy="0"/>
        </a:xfrm>
      </p:grpSpPr>
      <p:pic>
        <p:nvPicPr>
          <p:cNvPr id="1330" name="Shape 1330"/>
          <p:cNvPicPr preferRelativeResize="0"/>
          <p:nvPr/>
        </p:nvPicPr>
        <p:blipFill rotWithShape="1">
          <a:blip r:embed="rId3">
            <a:alphaModFix/>
          </a:blip>
          <a:srcRect b="0" l="0" r="0" t="0"/>
          <a:stretch/>
        </p:blipFill>
        <p:spPr>
          <a:xfrm>
            <a:off x="573754" y="1166641"/>
            <a:ext cx="4314824" cy="4629150"/>
          </a:xfrm>
          <a:prstGeom prst="rect">
            <a:avLst/>
          </a:prstGeom>
          <a:noFill/>
          <a:ln cap="flat" cmpd="sng" w="19050">
            <a:solidFill>
              <a:schemeClr val="dk1"/>
            </a:solidFill>
            <a:prstDash val="solid"/>
            <a:miter/>
            <a:headEnd len="med" w="med" type="none"/>
            <a:tailEnd len="med" w="med" type="none"/>
          </a:ln>
        </p:spPr>
      </p:pic>
      <p:sp>
        <p:nvSpPr>
          <p:cNvPr id="1331" name="Shape 1331"/>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Agreement Query – Attachments</a:t>
            </a:r>
          </a:p>
        </p:txBody>
      </p:sp>
      <p:sp>
        <p:nvSpPr>
          <p:cNvPr id="1332" name="Shape 1332"/>
          <p:cNvSpPr txBox="1"/>
          <p:nvPr>
            <p:ph idx="1" type="body"/>
          </p:nvPr>
        </p:nvSpPr>
        <p:spPr>
          <a:xfrm>
            <a:off x="5050830" y="1166641"/>
            <a:ext cx="3533356" cy="369112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Attachments</a:t>
            </a:r>
          </a:p>
          <a:p>
            <a:pPr indent="0" lvl="0" marL="228600" marR="0" rtl="0" algn="l">
              <a:spcBef>
                <a:spcPts val="360"/>
              </a:spcBef>
              <a:spcAft>
                <a:spcPts val="0"/>
              </a:spcAft>
              <a:buClr>
                <a:srgbClr val="AF242B"/>
              </a:buClr>
              <a:buSzPct val="25000"/>
              <a:buFont typeface="Noto Sans Symbols"/>
              <a:buNone/>
            </a:pPr>
            <a:r>
              <a:rPr b="0" baseline="0" i="0" lang="en-US" sz="1800" u="none" cap="none" strike="noStrike">
                <a:solidFill>
                  <a:schemeClr val="dk1"/>
                </a:solidFill>
                <a:latin typeface="Arial"/>
                <a:ea typeface="Arial"/>
                <a:cs typeface="Arial"/>
                <a:sym typeface="Arial"/>
              </a:rPr>
              <a:t>Attachments can be added directly to the Agreement entity via the Agreement Query</a:t>
            </a:r>
            <a:br>
              <a:rPr b="0" baseline="0" i="0" lang="en-US" sz="1800" u="none" cap="none" strike="noStrike">
                <a:solidFill>
                  <a:schemeClr val="dk1"/>
                </a:solidFill>
                <a:latin typeface="Arial"/>
                <a:ea typeface="Arial"/>
                <a:cs typeface="Arial"/>
                <a:sym typeface="Arial"/>
              </a:rPr>
            </a:br>
          </a:p>
        </p:txBody>
      </p:sp>
      <p:sp>
        <p:nvSpPr>
          <p:cNvPr id="1333" name="Shape 133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334" name="Shape 1334"/>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335" name="Shape 1335"/>
          <p:cNvSpPr/>
          <p:nvPr/>
        </p:nvSpPr>
        <p:spPr>
          <a:xfrm>
            <a:off x="1488558" y="1516424"/>
            <a:ext cx="829340" cy="285741"/>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cxnSp>
        <p:nvCxnSpPr>
          <p:cNvPr id="1336" name="Shape 1336"/>
          <p:cNvCxnSpPr/>
          <p:nvPr/>
        </p:nvCxnSpPr>
        <p:spPr>
          <a:xfrm>
            <a:off x="3913605" y="1735841"/>
            <a:ext cx="562140" cy="219416"/>
          </a:xfrm>
          <a:prstGeom prst="straightConnector1">
            <a:avLst/>
          </a:prstGeom>
          <a:solidFill>
            <a:srgbClr val="ED171F"/>
          </a:solidFill>
          <a:ln>
            <a:noFill/>
          </a:ln>
        </p:spPr>
      </p:cxnSp>
      <p:cxnSp>
        <p:nvCxnSpPr>
          <p:cNvPr id="1337" name="Shape 1337"/>
          <p:cNvCxnSpPr/>
          <p:nvPr/>
        </p:nvCxnSpPr>
        <p:spPr>
          <a:xfrm rot="10800000">
            <a:off x="3962399" y="3614565"/>
            <a:ext cx="503931" cy="2160218"/>
          </a:xfrm>
          <a:prstGeom prst="straightConnector1">
            <a:avLst/>
          </a:prstGeom>
          <a:solidFill>
            <a:srgbClr val="ED171F"/>
          </a:solidFill>
          <a:ln>
            <a:noFill/>
          </a:ln>
        </p:spPr>
      </p:cxnSp>
      <p:cxnSp>
        <p:nvCxnSpPr>
          <p:cNvPr id="1338" name="Shape 1338"/>
          <p:cNvCxnSpPr/>
          <p:nvPr/>
        </p:nvCxnSpPr>
        <p:spPr>
          <a:xfrm>
            <a:off x="1311441" y="3865021"/>
            <a:ext cx="1419726" cy="1628270"/>
          </a:xfrm>
          <a:prstGeom prst="straightConnector1">
            <a:avLst/>
          </a:prstGeom>
          <a:solidFill>
            <a:srgbClr val="ED171F"/>
          </a:solidFill>
          <a:ln>
            <a:noFill/>
          </a:ln>
        </p:spPr>
      </p:cxnSp>
    </p:spTree>
  </p:cSld>
  <p:clrMapOvr>
    <a:masterClrMapping/>
  </p:clrMapOvr>
  <p:transition spd="slow">
    <p:cut/>
  </p:transition>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3" name="Shape 1343"/>
        <p:cNvGrpSpPr/>
        <p:nvPr/>
      </p:nvGrpSpPr>
      <p:grpSpPr>
        <a:xfrm>
          <a:off x="0" y="0"/>
          <a:ext cx="0" cy="0"/>
          <a:chOff x="0" y="0"/>
          <a:chExt cx="0" cy="0"/>
        </a:xfrm>
      </p:grpSpPr>
      <p:sp>
        <p:nvSpPr>
          <p:cNvPr id="1344" name="Shape 1344"/>
          <p:cNvSpPr txBox="1"/>
          <p:nvPr>
            <p:ph type="title"/>
          </p:nvPr>
        </p:nvSpPr>
        <p:spPr>
          <a:xfrm>
            <a:off x="455612" y="331787"/>
            <a:ext cx="8399629"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Add Attachments within the Agreement Query</a:t>
            </a:r>
          </a:p>
        </p:txBody>
      </p:sp>
      <p:sp>
        <p:nvSpPr>
          <p:cNvPr id="1345" name="Shape 1345"/>
          <p:cNvSpPr txBox="1"/>
          <p:nvPr>
            <p:ph idx="1" type="body"/>
          </p:nvPr>
        </p:nvSpPr>
        <p:spPr>
          <a:xfrm>
            <a:off x="697902" y="5149516"/>
            <a:ext cx="3544183" cy="1588167"/>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Select </a:t>
            </a:r>
            <a:r>
              <a:rPr b="1" baseline="0" i="0" lang="en-US" sz="1800" u="none" cap="none" strike="noStrike">
                <a:solidFill>
                  <a:schemeClr val="dk1"/>
                </a:solidFill>
                <a:latin typeface="Arial"/>
                <a:ea typeface="Arial"/>
                <a:cs typeface="Arial"/>
                <a:sym typeface="Arial"/>
              </a:rPr>
              <a:t>Attachments</a:t>
            </a:r>
            <a:r>
              <a:rPr b="0" baseline="0" i="0" lang="en-US" sz="1800" u="none" cap="none" strike="noStrike">
                <a:solidFill>
                  <a:schemeClr val="dk1"/>
                </a:solidFill>
                <a:latin typeface="Arial"/>
                <a:ea typeface="Arial"/>
                <a:cs typeface="Arial"/>
                <a:sym typeface="Arial"/>
              </a:rPr>
              <a:t> Button</a:t>
            </a:r>
          </a:p>
          <a:p>
            <a:pPr indent="-342900" lvl="0" marL="342900" marR="0" rtl="0" algn="l">
              <a:spcBef>
                <a:spcPts val="36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Select ‘</a:t>
            </a:r>
            <a:r>
              <a:rPr b="1" baseline="0" i="0" lang="en-US" sz="1800" u="none" cap="none" strike="noStrike">
                <a:solidFill>
                  <a:schemeClr val="dk1"/>
                </a:solidFill>
                <a:latin typeface="Arial"/>
                <a:ea typeface="Arial"/>
                <a:cs typeface="Arial"/>
                <a:sym typeface="Arial"/>
              </a:rPr>
              <a:t>Import Local File</a:t>
            </a:r>
            <a:r>
              <a:rPr b="0" baseline="0" i="0" lang="en-US" sz="1800" u="none" cap="none" strike="noStrike">
                <a:solidFill>
                  <a:schemeClr val="dk1"/>
                </a:solidFill>
                <a:latin typeface="Arial"/>
                <a:ea typeface="Arial"/>
                <a:cs typeface="Arial"/>
                <a:sym typeface="Arial"/>
              </a:rPr>
              <a:t>’</a:t>
            </a:r>
          </a:p>
          <a:p>
            <a:pPr indent="-342900" lvl="0" marL="342900" marR="0" rtl="0" algn="l">
              <a:spcBef>
                <a:spcPts val="36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Enter Required and relevant fields</a:t>
            </a:r>
          </a:p>
          <a:p>
            <a:pPr indent="-146050" lvl="0" marL="23177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1346" name="Shape 134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347" name="Shape 134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1348" name="Shape 1348"/>
          <p:cNvPicPr preferRelativeResize="0"/>
          <p:nvPr/>
        </p:nvPicPr>
        <p:blipFill rotWithShape="1">
          <a:blip r:embed="rId3">
            <a:alphaModFix/>
          </a:blip>
          <a:srcRect b="0" l="0" r="0" t="0"/>
          <a:stretch/>
        </p:blipFill>
        <p:spPr>
          <a:xfrm>
            <a:off x="697902" y="1248987"/>
            <a:ext cx="7598206" cy="3746441"/>
          </a:xfrm>
          <a:prstGeom prst="rect">
            <a:avLst/>
          </a:prstGeom>
          <a:noFill/>
          <a:ln cap="flat" cmpd="sng" w="19050">
            <a:solidFill>
              <a:schemeClr val="dk1"/>
            </a:solidFill>
            <a:prstDash val="solid"/>
            <a:miter/>
            <a:headEnd len="med" w="med" type="none"/>
            <a:tailEnd len="med" w="med" type="none"/>
          </a:ln>
        </p:spPr>
      </p:pic>
      <p:sp>
        <p:nvSpPr>
          <p:cNvPr id="1349" name="Shape 1349"/>
          <p:cNvSpPr/>
          <p:nvPr/>
        </p:nvSpPr>
        <p:spPr>
          <a:xfrm>
            <a:off x="1286116" y="1531363"/>
            <a:ext cx="829340" cy="285741"/>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350" name="Shape 1350"/>
          <p:cNvSpPr txBox="1"/>
          <p:nvPr/>
        </p:nvSpPr>
        <p:spPr>
          <a:xfrm>
            <a:off x="4765907" y="5153653"/>
            <a:ext cx="3544183" cy="1588167"/>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AF242B"/>
              </a:buClr>
              <a:buSzPct val="75000"/>
              <a:buFont typeface="Arial"/>
              <a:buAutoNum type="arabicPeriod" startAt="4"/>
            </a:pPr>
            <a:r>
              <a:rPr b="0" baseline="0" i="0" lang="en-US" sz="1800" u="none" cap="none" strike="noStrike">
                <a:solidFill>
                  <a:schemeClr val="dk1"/>
                </a:solidFill>
                <a:latin typeface="Arial"/>
                <a:ea typeface="Arial"/>
                <a:cs typeface="Arial"/>
                <a:sym typeface="Arial"/>
              </a:rPr>
              <a:t>Select ‘</a:t>
            </a:r>
            <a:r>
              <a:rPr b="1" baseline="0" i="0" lang="en-US" sz="1800" u="none" cap="none" strike="noStrike">
                <a:solidFill>
                  <a:schemeClr val="dk1"/>
                </a:solidFill>
                <a:latin typeface="Arial"/>
                <a:ea typeface="Arial"/>
                <a:cs typeface="Arial"/>
                <a:sym typeface="Arial"/>
              </a:rPr>
              <a:t>Browse</a:t>
            </a:r>
            <a:r>
              <a:rPr b="0" baseline="0" i="0" lang="en-US" sz="1800" u="none" cap="none" strike="noStrike">
                <a:solidFill>
                  <a:schemeClr val="dk1"/>
                </a:solidFill>
                <a:latin typeface="Arial"/>
                <a:ea typeface="Arial"/>
                <a:cs typeface="Arial"/>
                <a:sym typeface="Arial"/>
              </a:rPr>
              <a:t>’ and choose file</a:t>
            </a:r>
          </a:p>
          <a:p>
            <a:pPr indent="-342900" lvl="0" marL="342900" marR="0" rtl="0" algn="l">
              <a:spcBef>
                <a:spcPts val="360"/>
              </a:spcBef>
              <a:spcAft>
                <a:spcPts val="0"/>
              </a:spcAft>
              <a:buClr>
                <a:srgbClr val="AF242B"/>
              </a:buClr>
              <a:buSzPct val="75000"/>
              <a:buFont typeface="Arial"/>
              <a:buAutoNum type="arabicPeriod" startAt="4"/>
            </a:pPr>
            <a:r>
              <a:rPr b="0" baseline="0" i="0" lang="en-US" sz="1800" u="none" cap="none" strike="noStrike">
                <a:solidFill>
                  <a:schemeClr val="dk1"/>
                </a:solidFill>
                <a:latin typeface="Arial"/>
                <a:ea typeface="Arial"/>
                <a:cs typeface="Arial"/>
                <a:sym typeface="Arial"/>
              </a:rPr>
              <a:t>Select ‘</a:t>
            </a:r>
            <a:r>
              <a:rPr b="1" baseline="0" i="0" lang="en-US" sz="1800" u="none" cap="none" strike="noStrike">
                <a:solidFill>
                  <a:schemeClr val="dk1"/>
                </a:solidFill>
                <a:latin typeface="Arial"/>
                <a:ea typeface="Arial"/>
                <a:cs typeface="Arial"/>
                <a:sym typeface="Arial"/>
              </a:rPr>
              <a:t>Upload</a:t>
            </a:r>
            <a:r>
              <a:rPr b="0" baseline="0" i="0" lang="en-US" sz="1800" u="none" cap="none" strike="noStrike">
                <a:solidFill>
                  <a:schemeClr val="dk1"/>
                </a:solidFill>
                <a:latin typeface="Arial"/>
                <a:ea typeface="Arial"/>
                <a:cs typeface="Arial"/>
                <a:sym typeface="Arial"/>
              </a:rPr>
              <a:t>’</a:t>
            </a:r>
          </a:p>
          <a:p>
            <a:pPr indent="-342900" lvl="0" marL="342900" marR="0" rtl="0" algn="l">
              <a:spcBef>
                <a:spcPts val="360"/>
              </a:spcBef>
              <a:spcAft>
                <a:spcPts val="0"/>
              </a:spcAft>
              <a:buClr>
                <a:srgbClr val="AF242B"/>
              </a:buClr>
              <a:buSzPct val="75000"/>
              <a:buFont typeface="Arial"/>
              <a:buAutoNum type="arabicPeriod" startAt="4"/>
            </a:pPr>
            <a:r>
              <a:rPr b="0" baseline="0" i="0" lang="en-US" sz="1800" u="none" cap="none" strike="noStrike">
                <a:solidFill>
                  <a:schemeClr val="dk1"/>
                </a:solidFill>
                <a:latin typeface="Arial"/>
                <a:ea typeface="Arial"/>
                <a:cs typeface="Arial"/>
                <a:sym typeface="Arial"/>
              </a:rPr>
              <a:t>Select ‘</a:t>
            </a:r>
            <a:r>
              <a:rPr b="1" baseline="0" i="0" lang="en-US" sz="1800" u="none" cap="none" strike="noStrike">
                <a:solidFill>
                  <a:schemeClr val="dk1"/>
                </a:solidFill>
                <a:latin typeface="Arial"/>
                <a:ea typeface="Arial"/>
                <a:cs typeface="Arial"/>
                <a:sym typeface="Arial"/>
              </a:rPr>
              <a:t>Return</a:t>
            </a:r>
            <a:r>
              <a:rPr b="0" baseline="0" i="0" lang="en-US" sz="1800" u="none" cap="none" strike="noStrike">
                <a:solidFill>
                  <a:schemeClr val="dk1"/>
                </a:solidFill>
                <a:latin typeface="Arial"/>
                <a:ea typeface="Arial"/>
                <a:cs typeface="Arial"/>
                <a:sym typeface="Arial"/>
              </a:rPr>
              <a:t>’</a:t>
            </a:r>
          </a:p>
          <a:p>
            <a:pPr indent="-146050" lvl="0" marL="23177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5" name="Shape 1355"/>
        <p:cNvGrpSpPr/>
        <p:nvPr/>
      </p:nvGrpSpPr>
      <p:grpSpPr>
        <a:xfrm>
          <a:off x="0" y="0"/>
          <a:ext cx="0" cy="0"/>
          <a:chOff x="0" y="0"/>
          <a:chExt cx="0" cy="0"/>
        </a:xfrm>
      </p:grpSpPr>
      <p:sp>
        <p:nvSpPr>
          <p:cNvPr id="1356" name="Shape 135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Add Attachments</a:t>
            </a:r>
          </a:p>
        </p:txBody>
      </p:sp>
      <p:sp>
        <p:nvSpPr>
          <p:cNvPr id="1357" name="Shape 135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358" name="Shape 1358"/>
          <p:cNvSpPr txBox="1"/>
          <p:nvPr>
            <p:ph idx="12" type="sldNum"/>
          </p:nvPr>
        </p:nvSpPr>
        <p:spPr>
          <a:xfrm>
            <a:off x="-50800" y="6245225"/>
            <a:ext cx="457200"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1359" name="Shape 1359"/>
          <p:cNvPicPr preferRelativeResize="0"/>
          <p:nvPr/>
        </p:nvPicPr>
        <p:blipFill rotWithShape="1">
          <a:blip r:embed="rId3">
            <a:alphaModFix/>
          </a:blip>
          <a:srcRect b="0" l="0" r="0" t="0"/>
          <a:stretch/>
        </p:blipFill>
        <p:spPr>
          <a:xfrm>
            <a:off x="729602" y="1287679"/>
            <a:ext cx="6688628" cy="5241328"/>
          </a:xfrm>
          <a:prstGeom prst="rect">
            <a:avLst/>
          </a:prstGeom>
          <a:noFill/>
          <a:ln cap="flat" cmpd="sng" w="19050">
            <a:solidFill>
              <a:schemeClr val="dk1"/>
            </a:solidFill>
            <a:prstDash val="solid"/>
            <a:miter/>
            <a:headEnd len="med" w="med" type="none"/>
            <a:tailEnd len="med" w="med" type="none"/>
          </a:ln>
        </p:spPr>
      </p:pic>
      <p:sp>
        <p:nvSpPr>
          <p:cNvPr id="1360" name="Shape 1360"/>
          <p:cNvSpPr/>
          <p:nvPr/>
        </p:nvSpPr>
        <p:spPr>
          <a:xfrm>
            <a:off x="849387" y="2910772"/>
            <a:ext cx="5114683" cy="24186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361" name="Shape 1361"/>
          <p:cNvSpPr/>
          <p:nvPr/>
        </p:nvSpPr>
        <p:spPr>
          <a:xfrm>
            <a:off x="1354355" y="4070830"/>
            <a:ext cx="501740" cy="310101"/>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6" name="Shape 1366"/>
        <p:cNvGrpSpPr/>
        <p:nvPr/>
      </p:nvGrpSpPr>
      <p:grpSpPr>
        <a:xfrm>
          <a:off x="0" y="0"/>
          <a:ext cx="0" cy="0"/>
          <a:chOff x="0" y="0"/>
          <a:chExt cx="0" cy="0"/>
        </a:xfrm>
      </p:grpSpPr>
      <p:sp>
        <p:nvSpPr>
          <p:cNvPr id="1367" name="Shape 136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Exercise</a:t>
            </a:r>
          </a:p>
        </p:txBody>
      </p:sp>
      <p:sp>
        <p:nvSpPr>
          <p:cNvPr id="1368" name="Shape 1368"/>
          <p:cNvSpPr txBox="1"/>
          <p:nvPr>
            <p:ph idx="1" type="body"/>
          </p:nvPr>
        </p:nvSpPr>
        <p:spPr>
          <a:xfrm>
            <a:off x="689037" y="1572512"/>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Exercise 4 – View Newly Created Agreement Entity from Agreement Query </a:t>
            </a:r>
          </a:p>
          <a:p>
            <a:pPr indent="-231775"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a:p>
            <a:pPr indent="-231775"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1369" name="Shape 136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370" name="Shape 137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5" name="Shape 1375"/>
        <p:cNvGrpSpPr/>
        <p:nvPr/>
      </p:nvGrpSpPr>
      <p:grpSpPr>
        <a:xfrm>
          <a:off x="0" y="0"/>
          <a:ext cx="0" cy="0"/>
          <a:chOff x="0" y="0"/>
          <a:chExt cx="0" cy="0"/>
        </a:xfrm>
      </p:grpSpPr>
      <p:sp>
        <p:nvSpPr>
          <p:cNvPr id="1376" name="Shape 1376"/>
          <p:cNvSpPr txBox="1"/>
          <p:nvPr>
            <p:ph idx="1" type="body"/>
          </p:nvPr>
        </p:nvSpPr>
        <p:spPr>
          <a:xfrm>
            <a:off x="582162" y="1168757"/>
            <a:ext cx="8229600" cy="4525961"/>
          </a:xfrm>
          <a:prstGeom prst="rect">
            <a:avLst/>
          </a:prstGeom>
          <a:noFill/>
          <a:ln>
            <a:noFill/>
          </a:ln>
        </p:spPr>
        <p:txBody>
          <a:bodyPr anchorCtr="0" anchor="ctr"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1" baseline="0" i="0" lang="en-US" sz="3600" u="none" cap="none" strike="noStrike">
                <a:solidFill>
                  <a:schemeClr val="dk1"/>
                </a:solidFill>
                <a:latin typeface="Arial"/>
                <a:ea typeface="Arial"/>
                <a:cs typeface="Arial"/>
                <a:sym typeface="Arial"/>
              </a:rPr>
              <a:t>Segment 3:</a:t>
            </a:r>
            <a:br>
              <a:rPr b="0" baseline="0" i="0" lang="en-US" sz="3600" u="none" cap="none" strike="noStrike">
                <a:solidFill>
                  <a:schemeClr val="dk1"/>
                </a:solidFill>
                <a:latin typeface="Arial"/>
                <a:ea typeface="Arial"/>
                <a:cs typeface="Arial"/>
                <a:sym typeface="Arial"/>
              </a:rPr>
            </a:br>
            <a:r>
              <a:rPr b="0" baseline="0" i="0" lang="en-US" sz="3600" u="none" cap="none" strike="noStrike">
                <a:solidFill>
                  <a:schemeClr val="dk1"/>
                </a:solidFill>
                <a:latin typeface="Arial"/>
                <a:ea typeface="Arial"/>
                <a:cs typeface="Arial"/>
                <a:sym typeface="Arial"/>
              </a:rPr>
              <a:t>PCAS Pre-Billing </a:t>
            </a:r>
          </a:p>
          <a:p>
            <a:pPr indent="-231775" lvl="0" marL="231775"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Transactions and Agreement </a:t>
            </a:r>
          </a:p>
          <a:p>
            <a:pPr indent="-231775" lvl="0" marL="231775"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Entity Updates</a:t>
            </a:r>
          </a:p>
        </p:txBody>
      </p:sp>
      <p:sp>
        <p:nvSpPr>
          <p:cNvPr id="1377" name="Shape 137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378" name="Shape 137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3" name="Shape 1383"/>
        <p:cNvGrpSpPr/>
        <p:nvPr/>
      </p:nvGrpSpPr>
      <p:grpSpPr>
        <a:xfrm>
          <a:off x="0" y="0"/>
          <a:ext cx="0" cy="0"/>
          <a:chOff x="0" y="0"/>
          <a:chExt cx="0" cy="0"/>
        </a:xfrm>
      </p:grpSpPr>
      <p:sp>
        <p:nvSpPr>
          <p:cNvPr id="1384" name="Shape 1384"/>
          <p:cNvSpPr/>
          <p:nvPr/>
        </p:nvSpPr>
        <p:spPr>
          <a:xfrm>
            <a:off x="377570" y="1937658"/>
            <a:ext cx="8766429" cy="2225268"/>
          </a:xfrm>
          <a:prstGeom prst="rect">
            <a:avLst/>
          </a:prstGeom>
          <a:solidFill>
            <a:srgbClr val="FFFF00"/>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385" name="Shape 1385"/>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1386" name="Shape 1386"/>
          <p:cNvSpPr txBox="1"/>
          <p:nvPr>
            <p:ph idx="1" type="body"/>
          </p:nvPr>
        </p:nvSpPr>
        <p:spPr>
          <a:xfrm>
            <a:off x="712787" y="1156887"/>
            <a:ext cx="8229600" cy="452596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  </a:t>
            </a:r>
            <a:r>
              <a:rPr b="0" baseline="0" i="0" lang="en-US" sz="1600" u="none" cap="none" strike="noStrike">
                <a:solidFill>
                  <a:schemeClr val="dk1"/>
                </a:solidFill>
                <a:latin typeface="Arial"/>
                <a:ea typeface="Arial"/>
                <a:cs typeface="Arial"/>
                <a:sym typeface="Arial"/>
              </a:rPr>
              <a:t>Project Cost Accounting System (PCAS) Overview</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2:</a:t>
            </a:r>
            <a:r>
              <a:rPr b="0" baseline="0" i="0" lang="en-US" sz="1600" u="none" cap="none" strike="noStrike">
                <a:solidFill>
                  <a:schemeClr val="dk1"/>
                </a:solidFill>
                <a:latin typeface="Arial"/>
                <a:ea typeface="Arial"/>
                <a:cs typeface="Arial"/>
                <a:sym typeface="Arial"/>
              </a:rPr>
              <a:t>  PCAS Agreements and Agreement Creation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3:  PCAS Pre-Billing Transactions and Agreement Entity Updates</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Pre-Billing Transaction Overview</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Pre-Billing Collections</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Pegasys Spending Documents</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PCAS Agreement Charges</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PCAS Surcharges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4:  </a:t>
            </a:r>
            <a:r>
              <a:rPr b="0" baseline="0" i="0" lang="en-US" sz="1600" u="none" cap="none" strike="noStrike">
                <a:solidFill>
                  <a:schemeClr val="dk1"/>
                </a:solidFill>
                <a:latin typeface="Arial"/>
                <a:ea typeface="Arial"/>
                <a:cs typeface="Arial"/>
                <a:sym typeface="Arial"/>
              </a:rPr>
              <a:t>PCAS Unbilled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5:  </a:t>
            </a:r>
            <a:r>
              <a:rPr b="0" baseline="0" i="0" lang="en-US" sz="1600" u="none" cap="none" strike="noStrike">
                <a:solidFill>
                  <a:schemeClr val="dk1"/>
                </a:solidFill>
                <a:latin typeface="Arial"/>
                <a:ea typeface="Arial"/>
                <a:cs typeface="Arial"/>
                <a:sym typeface="Arial"/>
              </a:rPr>
              <a:t>PCAS 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6:  </a:t>
            </a:r>
            <a:r>
              <a:rPr b="0" baseline="0" i="0" lang="en-US" sz="1600" u="none" cap="none" strike="noStrike">
                <a:solidFill>
                  <a:schemeClr val="dk1"/>
                </a:solidFill>
                <a:latin typeface="Arial"/>
                <a:ea typeface="Arial"/>
                <a:cs typeface="Arial"/>
                <a:sym typeface="Arial"/>
              </a:rPr>
              <a:t>PCAS Accruals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7:  </a:t>
            </a:r>
            <a:r>
              <a:rPr b="0" baseline="0" i="0" lang="en-US" sz="1600" u="none" cap="none" strike="noStrike">
                <a:solidFill>
                  <a:schemeClr val="dk1"/>
                </a:solidFill>
                <a:latin typeface="Arial"/>
                <a:ea typeface="Arial"/>
                <a:cs typeface="Arial"/>
                <a:sym typeface="Arial"/>
              </a:rPr>
              <a:t>Manual Credit Management</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8:  </a:t>
            </a:r>
            <a:r>
              <a:rPr b="0" baseline="0" i="0" lang="en-US" sz="1600" u="none" cap="none" strike="noStrike">
                <a:solidFill>
                  <a:schemeClr val="dk1"/>
                </a:solidFill>
                <a:latin typeface="Arial"/>
                <a:ea typeface="Arial"/>
                <a:cs typeface="Arial"/>
                <a:sym typeface="Arial"/>
              </a:rPr>
              <a:t>Billing-Related Collections</a:t>
            </a:r>
          </a:p>
          <a:p>
            <a:pPr indent="-288925" lvl="0" marL="288925" marR="0" rtl="0" algn="l">
              <a:spcBef>
                <a:spcPts val="1200"/>
              </a:spcBef>
              <a:spcAft>
                <a:spcPts val="60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9:  </a:t>
            </a:r>
            <a:r>
              <a:rPr b="0" baseline="0" i="0" lang="en-US" sz="1600" u="none" cap="none" strike="noStrike">
                <a:solidFill>
                  <a:schemeClr val="dk1"/>
                </a:solidFill>
                <a:latin typeface="Arial"/>
                <a:ea typeface="Arial"/>
                <a:cs typeface="Arial"/>
                <a:sym typeface="Arial"/>
              </a:rPr>
              <a:t>Receivable Management </a:t>
            </a:r>
          </a:p>
        </p:txBody>
      </p:sp>
      <p:sp>
        <p:nvSpPr>
          <p:cNvPr id="1387" name="Shape 138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388" name="Shape 138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2" name="Shape 1392"/>
        <p:cNvGrpSpPr/>
        <p:nvPr/>
      </p:nvGrpSpPr>
      <p:grpSpPr>
        <a:xfrm>
          <a:off x="0" y="0"/>
          <a:ext cx="0" cy="0"/>
          <a:chOff x="0" y="0"/>
          <a:chExt cx="0" cy="0"/>
        </a:xfrm>
      </p:grpSpPr>
      <p:sp>
        <p:nvSpPr>
          <p:cNvPr id="1393" name="Shape 1393"/>
          <p:cNvSpPr txBox="1"/>
          <p:nvPr>
            <p:ph idx="1" type="body"/>
          </p:nvPr>
        </p:nvSpPr>
        <p:spPr>
          <a:xfrm>
            <a:off x="678550" y="3396448"/>
            <a:ext cx="8229600" cy="754636"/>
          </a:xfrm>
          <a:prstGeom prst="rect">
            <a:avLst/>
          </a:prstGeom>
          <a:noFill/>
          <a:ln>
            <a:noFill/>
          </a:ln>
        </p:spPr>
        <p:txBody>
          <a:bodyPr anchorCtr="0" anchor="t"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Pre-Billing Transaction Overview</a:t>
            </a:r>
          </a:p>
        </p:txBody>
      </p:sp>
      <p:sp>
        <p:nvSpPr>
          <p:cNvPr id="1394" name="Shape 139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395" name="Shape 139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0" name="Shape 1400"/>
        <p:cNvGrpSpPr/>
        <p:nvPr/>
      </p:nvGrpSpPr>
      <p:grpSpPr>
        <a:xfrm>
          <a:off x="0" y="0"/>
          <a:ext cx="0" cy="0"/>
          <a:chOff x="0" y="0"/>
          <a:chExt cx="0" cy="0"/>
        </a:xfrm>
      </p:grpSpPr>
      <p:sp>
        <p:nvSpPr>
          <p:cNvPr id="1401" name="Shape 1401"/>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Pre-Billing Transactions</a:t>
            </a:r>
          </a:p>
        </p:txBody>
      </p:sp>
      <p:sp>
        <p:nvSpPr>
          <p:cNvPr id="1402" name="Shape 140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403" name="Shape 140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404" name="Shape 1404"/>
          <p:cNvSpPr txBox="1"/>
          <p:nvPr/>
        </p:nvSpPr>
        <p:spPr>
          <a:xfrm>
            <a:off x="381000" y="1106424"/>
            <a:ext cx="8763000" cy="30301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sng" cap="none" strike="noStrike">
                <a:solidFill>
                  <a:schemeClr val="dk1"/>
                </a:solidFill>
                <a:latin typeface="Arial"/>
                <a:ea typeface="Arial"/>
                <a:cs typeface="Arial"/>
                <a:sym typeface="Arial"/>
              </a:rPr>
              <a:t>After</a:t>
            </a:r>
            <a:r>
              <a:rPr b="0" baseline="0" i="0" lang="en-US" sz="2000" u="none" cap="none" strike="noStrike">
                <a:solidFill>
                  <a:schemeClr val="dk1"/>
                </a:solidFill>
                <a:latin typeface="Arial"/>
                <a:ea typeface="Arial"/>
                <a:cs typeface="Arial"/>
                <a:sym typeface="Arial"/>
              </a:rPr>
              <a:t> an Agreement is established, </a:t>
            </a:r>
            <a:r>
              <a:rPr b="1" baseline="0" i="0" lang="en-US" sz="2000" u="none" cap="none" strike="noStrike">
                <a:solidFill>
                  <a:schemeClr val="dk1"/>
                </a:solidFill>
                <a:latin typeface="Arial"/>
                <a:ea typeface="Arial"/>
                <a:cs typeface="Arial"/>
                <a:sym typeface="Arial"/>
              </a:rPr>
              <a:t>pre-billing transactions</a:t>
            </a:r>
            <a:r>
              <a:rPr b="0" baseline="0" i="0" lang="en-US" sz="2000" u="none" cap="none" strike="noStrike">
                <a:solidFill>
                  <a:schemeClr val="dk1"/>
                </a:solidFill>
                <a:latin typeface="Arial"/>
                <a:ea typeface="Arial"/>
                <a:cs typeface="Arial"/>
                <a:sym typeface="Arial"/>
              </a:rPr>
              <a:t> can be processed </a:t>
            </a:r>
            <a:r>
              <a:rPr b="0" baseline="0" i="0" lang="en-US" sz="2000" u="sng" cap="none" strike="noStrike">
                <a:solidFill>
                  <a:schemeClr val="dk1"/>
                </a:solidFill>
                <a:latin typeface="Arial"/>
                <a:ea typeface="Arial"/>
                <a:cs typeface="Arial"/>
                <a:sym typeface="Arial"/>
              </a:rPr>
              <a:t>against/referencing the Agreement</a:t>
            </a:r>
            <a:r>
              <a:rPr b="0" baseline="0" i="0" lang="en-US" sz="2000" u="none" cap="none" strike="noStrike">
                <a:solidFill>
                  <a:schemeClr val="dk1"/>
                </a:solidFill>
                <a:latin typeface="Arial"/>
                <a:ea typeface="Arial"/>
                <a:cs typeface="Arial"/>
                <a:sym typeface="Arial"/>
              </a:rPr>
              <a:t>…</a:t>
            </a:r>
          </a:p>
          <a:p>
            <a:pPr indent="-231775" lvl="1" marL="688975" marR="0" rtl="0" algn="l">
              <a:spcBef>
                <a:spcPts val="1200"/>
              </a:spcBef>
              <a:spcAft>
                <a:spcPts val="0"/>
              </a:spcAft>
              <a:buClr>
                <a:srgbClr val="AF242B"/>
              </a:buClr>
              <a:buSzPct val="75000"/>
              <a:buFont typeface="Noto Sans Symbols"/>
              <a:buChar char="•"/>
            </a:pPr>
            <a:r>
              <a:rPr b="0" baseline="0" i="0" lang="en-US" sz="2000" u="sng" cap="none" strike="noStrike">
                <a:solidFill>
                  <a:schemeClr val="dk1"/>
                </a:solidFill>
                <a:latin typeface="Arial"/>
                <a:ea typeface="Arial"/>
                <a:cs typeface="Arial"/>
                <a:sym typeface="Arial"/>
              </a:rPr>
              <a:t>Prior</a:t>
            </a:r>
            <a:r>
              <a:rPr b="0" baseline="0" i="0" lang="en-US" sz="2000" u="none" cap="none" strike="noStrike">
                <a:solidFill>
                  <a:schemeClr val="dk1"/>
                </a:solidFill>
                <a:latin typeface="Arial"/>
                <a:ea typeface="Arial"/>
                <a:cs typeface="Arial"/>
                <a:sym typeface="Arial"/>
              </a:rPr>
              <a:t> to </a:t>
            </a:r>
            <a:r>
              <a:rPr b="1" baseline="0" i="0" lang="en-US" sz="2000" u="none" cap="none" strike="noStrike">
                <a:solidFill>
                  <a:schemeClr val="dk1"/>
                </a:solidFill>
                <a:latin typeface="Arial"/>
                <a:ea typeface="Arial"/>
                <a:cs typeface="Arial"/>
                <a:sym typeface="Arial"/>
              </a:rPr>
              <a:t>recognizing revenue/generating a customer bill</a:t>
            </a:r>
          </a:p>
          <a:p>
            <a:pPr indent="-193675" lvl="0" marL="231775" marR="0" rtl="0" algn="l">
              <a:spcBef>
                <a:spcPts val="1200"/>
              </a:spcBef>
              <a:spcAft>
                <a:spcPts val="0"/>
              </a:spcAft>
              <a:buClr>
                <a:srgbClr val="AF242B"/>
              </a:buClr>
              <a:buFont typeface="Noto Sans Symbols"/>
              <a:buNone/>
            </a:pPr>
            <a:r>
              <a:t/>
            </a:r>
            <a:endParaRPr b="0" baseline="0" i="0" sz="800" u="none" cap="none" strike="noStrike">
              <a:solidFill>
                <a:schemeClr val="dk1"/>
              </a:solidFill>
              <a:latin typeface="Arial"/>
              <a:ea typeface="Arial"/>
              <a:cs typeface="Arial"/>
              <a:sym typeface="Arial"/>
            </a:endParaRPr>
          </a:p>
          <a:p>
            <a:pPr indent="-231775" lvl="1" marL="6889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Pre-Billing transactions include:</a:t>
            </a:r>
          </a:p>
          <a:p>
            <a:pPr indent="-231775" lvl="2" marL="1146175" marR="0" rtl="0" algn="l">
              <a:spcBef>
                <a:spcPts val="9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Advance Collections</a:t>
            </a:r>
          </a:p>
          <a:p>
            <a:pPr indent="-231775" lvl="2" marL="114617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Pegasys Spending Documents</a:t>
            </a:r>
          </a:p>
          <a:p>
            <a:pPr indent="-231775" lvl="2" marL="114617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PCAS Agreement Charges</a:t>
            </a:r>
          </a:p>
          <a:p>
            <a:pPr indent="-231775" lvl="2" marL="114617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PCAS Surcharges</a:t>
            </a:r>
          </a:p>
          <a:p>
            <a:pPr indent="-193675" lvl="1" marL="688975" marR="0" rtl="0" algn="l">
              <a:spcBef>
                <a:spcPts val="900"/>
              </a:spcBef>
              <a:spcAft>
                <a:spcPts val="0"/>
              </a:spcAft>
              <a:buClr>
                <a:srgbClr val="AF242B"/>
              </a:buClr>
              <a:buFont typeface="Noto Sans Symbols"/>
              <a:buNone/>
            </a:pPr>
            <a:r>
              <a:t/>
            </a:r>
            <a:endParaRPr b="0" baseline="0" i="0" sz="800" u="none" cap="none" strike="noStrike">
              <a:solidFill>
                <a:schemeClr val="dk1"/>
              </a:solidFill>
              <a:latin typeface="Arial"/>
              <a:ea typeface="Arial"/>
              <a:cs typeface="Arial"/>
              <a:sym typeface="Arial"/>
            </a:endParaRPr>
          </a:p>
          <a:p>
            <a:pPr indent="-231775" lvl="1" marL="6889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Pre-Billing transactions are </a:t>
            </a:r>
            <a:r>
              <a:rPr b="0" baseline="0" i="0" lang="en-US" sz="2000" u="sng" cap="none" strike="noStrike">
                <a:solidFill>
                  <a:schemeClr val="dk1"/>
                </a:solidFill>
                <a:latin typeface="Arial"/>
                <a:ea typeface="Arial"/>
                <a:cs typeface="Arial"/>
                <a:sym typeface="Arial"/>
              </a:rPr>
              <a:t>tracked against a PCAS Agreement</a:t>
            </a:r>
            <a:r>
              <a:rPr b="0" baseline="0" i="0" lang="en-US" sz="2000" u="none" cap="none" strike="noStrike">
                <a:solidFill>
                  <a:schemeClr val="dk1"/>
                </a:solidFill>
                <a:latin typeface="Arial"/>
                <a:ea typeface="Arial"/>
                <a:cs typeface="Arial"/>
                <a:sym typeface="Arial"/>
              </a:rPr>
              <a:t> by referencing the </a:t>
            </a:r>
            <a:r>
              <a:rPr b="1" baseline="0" i="0" lang="en-US" sz="2000" u="none" cap="none" strike="noStrike">
                <a:solidFill>
                  <a:schemeClr val="dk1"/>
                </a:solidFill>
                <a:latin typeface="Arial"/>
                <a:ea typeface="Arial"/>
                <a:cs typeface="Arial"/>
                <a:sym typeface="Arial"/>
              </a:rPr>
              <a:t>Agreement Number </a:t>
            </a:r>
            <a:r>
              <a:rPr b="0" baseline="0" i="0" lang="en-US" sz="2000" u="none" cap="none" strike="noStrike">
                <a:solidFill>
                  <a:schemeClr val="dk1"/>
                </a:solidFill>
                <a:latin typeface="Arial"/>
                <a:ea typeface="Arial"/>
                <a:cs typeface="Arial"/>
                <a:sym typeface="Arial"/>
              </a:rPr>
              <a:t>and </a:t>
            </a:r>
            <a:r>
              <a:rPr b="1" baseline="0" i="0" lang="en-US" sz="2000" u="none" cap="none" strike="noStrike">
                <a:solidFill>
                  <a:schemeClr val="dk1"/>
                </a:solidFill>
                <a:latin typeface="Arial"/>
                <a:ea typeface="Arial"/>
                <a:cs typeface="Arial"/>
                <a:sym typeface="Arial"/>
              </a:rPr>
              <a:t>Agreement Line Number</a:t>
            </a:r>
          </a:p>
          <a:p>
            <a:pPr indent="-136525" lvl="2" marL="114617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3175" lvl="1" marL="346075" marR="0" rtl="0" algn="l">
              <a:spcBef>
                <a:spcPts val="180"/>
              </a:spcBef>
              <a:spcAft>
                <a:spcPts val="0"/>
              </a:spcAft>
              <a:buNone/>
            </a:pPr>
            <a:r>
              <a:t/>
            </a:r>
            <a:endParaRPr b="0" baseline="0" i="0" sz="900" u="none" cap="none" strike="noStrike">
              <a:solidFill>
                <a:schemeClr val="dk1"/>
              </a:solidFill>
              <a:latin typeface="Arial"/>
              <a:ea typeface="Arial"/>
              <a:cs typeface="Arial"/>
              <a:sym typeface="Arial"/>
            </a:endParaRPr>
          </a:p>
          <a:p>
            <a:pPr indent="-188912" lvl="0" marL="231775" marR="0" rtl="0" algn="l">
              <a:spcBef>
                <a:spcPts val="180"/>
              </a:spcBef>
              <a:spcAft>
                <a:spcPts val="0"/>
              </a:spcAft>
              <a:buClr>
                <a:srgbClr val="AF242B"/>
              </a:buClr>
              <a:buFont typeface="Noto Sans Symbols"/>
              <a:buNone/>
            </a:pPr>
            <a:r>
              <a:t/>
            </a:r>
            <a:endParaRPr b="0" baseline="0" i="0" sz="900" u="none" cap="none" strike="noStrike">
              <a:solidFill>
                <a:schemeClr val="dk1"/>
              </a:solidFill>
              <a:latin typeface="Arial"/>
              <a:ea typeface="Arial"/>
              <a:cs typeface="Arial"/>
              <a:sym typeface="Arial"/>
            </a:endParaRPr>
          </a:p>
          <a:p>
            <a:pPr indent="0" lvl="0" marL="0" marR="0" rtl="0" algn="l">
              <a:spcBef>
                <a:spcPts val="160"/>
              </a:spcBef>
              <a:spcAft>
                <a:spcPts val="0"/>
              </a:spcAft>
              <a:buNone/>
            </a:pPr>
            <a:r>
              <a:t/>
            </a:r>
            <a:endParaRPr b="0" baseline="0" i="0" sz="800" u="none" cap="none" strike="noStrike">
              <a:solidFill>
                <a:schemeClr val="dk1"/>
              </a:solidFill>
              <a:latin typeface="Arial"/>
              <a:ea typeface="Arial"/>
              <a:cs typeface="Arial"/>
              <a:sym typeface="Arial"/>
            </a:endParaRPr>
          </a:p>
          <a:p>
            <a:pPr indent="0" lvl="3" marL="1028700" marR="0" rtl="0" algn="l">
              <a:lnSpc>
                <a:spcPct val="100000"/>
              </a:lnSpc>
              <a:spcBef>
                <a:spcPts val="160"/>
              </a:spcBef>
              <a:spcAft>
                <a:spcPts val="0"/>
              </a:spcAft>
              <a:buNone/>
            </a:pPr>
            <a:r>
              <a:t/>
            </a:r>
            <a:endParaRPr b="0" baseline="0" i="0" sz="800" u="none" cap="none" strike="noStrike">
              <a:solidFill>
                <a:schemeClr val="dk1"/>
              </a:solidFill>
              <a:latin typeface="Arial"/>
              <a:ea typeface="Arial"/>
              <a:cs typeface="Arial"/>
              <a:sym typeface="Arial"/>
            </a:endParaRPr>
          </a:p>
        </p:txBody>
      </p:sp>
      <p:pic>
        <p:nvPicPr>
          <p:cNvPr id="1405" name="Shape 1405"/>
          <p:cNvPicPr preferRelativeResize="0"/>
          <p:nvPr/>
        </p:nvPicPr>
        <p:blipFill rotWithShape="1">
          <a:blip r:embed="rId3">
            <a:alphaModFix/>
          </a:blip>
          <a:srcRect b="0" l="0" r="0" t="0"/>
          <a:stretch/>
        </p:blipFill>
        <p:spPr>
          <a:xfrm>
            <a:off x="1862583" y="5502578"/>
            <a:ext cx="5495924" cy="752474"/>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idx="1" type="body"/>
          </p:nvPr>
        </p:nvSpPr>
        <p:spPr>
          <a:xfrm>
            <a:off x="678550" y="3396448"/>
            <a:ext cx="8229600" cy="754636"/>
          </a:xfrm>
          <a:prstGeom prst="rect">
            <a:avLst/>
          </a:prstGeom>
          <a:noFill/>
          <a:ln>
            <a:noFill/>
          </a:ln>
        </p:spPr>
        <p:txBody>
          <a:bodyPr anchorCtr="0" anchor="t"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PCAS Billing Process Overview </a:t>
            </a:r>
          </a:p>
        </p:txBody>
      </p:sp>
      <p:sp>
        <p:nvSpPr>
          <p:cNvPr id="250" name="Shape 25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51" name="Shape 25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0" name="Shape 1410"/>
        <p:cNvGrpSpPr/>
        <p:nvPr/>
      </p:nvGrpSpPr>
      <p:grpSpPr>
        <a:xfrm>
          <a:off x="0" y="0"/>
          <a:ext cx="0" cy="0"/>
          <a:chOff x="0" y="0"/>
          <a:chExt cx="0" cy="0"/>
        </a:xfrm>
      </p:grpSpPr>
      <p:sp>
        <p:nvSpPr>
          <p:cNvPr id="1411" name="Shape 1411"/>
          <p:cNvSpPr/>
          <p:nvPr/>
        </p:nvSpPr>
        <p:spPr>
          <a:xfrm>
            <a:off x="7885215" y="5866410"/>
            <a:ext cx="1163780" cy="991589"/>
          </a:xfrm>
          <a:prstGeom prst="rect">
            <a:avLst/>
          </a:prstGeom>
          <a:solidFill>
            <a:schemeClr val="lt1"/>
          </a:solid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1412" name="Shape 1412"/>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Project Cost Accounting System Lifecycle</a:t>
            </a:r>
          </a:p>
        </p:txBody>
      </p:sp>
      <p:grpSp>
        <p:nvGrpSpPr>
          <p:cNvPr id="1413" name="Shape 1413"/>
          <p:cNvGrpSpPr/>
          <p:nvPr/>
        </p:nvGrpSpPr>
        <p:grpSpPr>
          <a:xfrm>
            <a:off x="1095169" y="1140214"/>
            <a:ext cx="1364338" cy="1140037"/>
            <a:chOff x="3669476" y="-212057"/>
            <a:chExt cx="1364338" cy="1140037"/>
          </a:xfrm>
        </p:grpSpPr>
        <p:sp>
          <p:nvSpPr>
            <p:cNvPr id="1414" name="Shape 1414"/>
            <p:cNvSpPr/>
            <p:nvPr/>
          </p:nvSpPr>
          <p:spPr>
            <a:xfrm>
              <a:off x="3669476" y="-212057"/>
              <a:ext cx="1364338" cy="1140037"/>
            </a:xfrm>
            <a:prstGeom prst="ellipse">
              <a:avLst/>
            </a:prstGeom>
            <a:solidFill>
              <a:srgbClr val="CC0000"/>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15" name="Shape 1415"/>
            <p:cNvSpPr/>
            <p:nvPr/>
          </p:nvSpPr>
          <p:spPr>
            <a:xfrm>
              <a:off x="3857403" y="-33227"/>
              <a:ext cx="964733" cy="806128"/>
            </a:xfrm>
            <a:prstGeom prst="rect">
              <a:avLst/>
            </a:prstGeom>
            <a:noFill/>
            <a:ln>
              <a:noFill/>
            </a:ln>
          </p:spPr>
          <p:txBody>
            <a:bodyPr anchorCtr="0" anchor="ctr" bIns="15225" lIns="15225" rIns="15225" tIns="15225">
              <a:noAutofit/>
            </a:bodyPr>
            <a:lstStyle/>
            <a:p>
              <a:pPr indent="0" lvl="0" marL="0" marR="0" rtl="0" algn="ctr">
                <a:lnSpc>
                  <a:spcPct val="90000"/>
                </a:lnSpc>
                <a:spcBef>
                  <a:spcPts val="0"/>
                </a:spcBef>
                <a:spcAft>
                  <a:spcPts val="420"/>
                </a:spcAft>
                <a:buSzPct val="25000"/>
                <a:buNone/>
              </a:pPr>
              <a:r>
                <a:rPr b="1" baseline="0" i="0" lang="en-US" sz="1200" u="none" cap="none" strike="noStrike">
                  <a:solidFill>
                    <a:schemeClr val="lt1"/>
                  </a:solidFill>
                  <a:latin typeface="Arial"/>
                  <a:ea typeface="Arial"/>
                  <a:cs typeface="Arial"/>
                  <a:sym typeface="Arial"/>
                </a:rPr>
                <a:t>Establish Agreement</a:t>
              </a:r>
            </a:p>
          </p:txBody>
        </p:sp>
      </p:grpSp>
      <p:grpSp>
        <p:nvGrpSpPr>
          <p:cNvPr id="1416" name="Shape 1416"/>
          <p:cNvGrpSpPr/>
          <p:nvPr/>
        </p:nvGrpSpPr>
        <p:grpSpPr>
          <a:xfrm>
            <a:off x="4437116" y="1085935"/>
            <a:ext cx="1419209" cy="1140037"/>
            <a:chOff x="5940225" y="606062"/>
            <a:chExt cx="1419209" cy="1140037"/>
          </a:xfrm>
        </p:grpSpPr>
        <p:sp>
          <p:nvSpPr>
            <p:cNvPr id="1417" name="Shape 1417"/>
            <p:cNvSpPr/>
            <p:nvPr/>
          </p:nvSpPr>
          <p:spPr>
            <a:xfrm>
              <a:off x="5940225" y="606062"/>
              <a:ext cx="1419209" cy="1140037"/>
            </a:xfrm>
            <a:prstGeom prst="ellipse">
              <a:avLst/>
            </a:prstGeom>
            <a:solidFill>
              <a:srgbClr val="CC0000"/>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18" name="Shape 1418"/>
            <p:cNvSpPr/>
            <p:nvPr/>
          </p:nvSpPr>
          <p:spPr>
            <a:xfrm>
              <a:off x="6127435" y="764418"/>
              <a:ext cx="1003533" cy="806128"/>
            </a:xfrm>
            <a:prstGeom prst="rect">
              <a:avLst/>
            </a:prstGeom>
            <a:noFill/>
            <a:ln>
              <a:noFill/>
            </a:ln>
          </p:spPr>
          <p:txBody>
            <a:bodyPr anchorCtr="0" anchor="ctr" bIns="15225" lIns="15225" rIns="15225" tIns="15225">
              <a:noAutofit/>
            </a:bodyPr>
            <a:lstStyle/>
            <a:p>
              <a:pPr indent="0" lvl="0" marL="0" marR="0" rtl="0" algn="ctr">
                <a:lnSpc>
                  <a:spcPct val="90000"/>
                </a:lnSpc>
                <a:spcBef>
                  <a:spcPts val="0"/>
                </a:spcBef>
                <a:spcAft>
                  <a:spcPts val="420"/>
                </a:spcAft>
                <a:buSzPct val="25000"/>
                <a:buNone/>
              </a:pPr>
              <a:r>
                <a:rPr b="1" baseline="0" i="0" lang="en-US" sz="1200" u="none" cap="none" strike="noStrike">
                  <a:solidFill>
                    <a:schemeClr val="lt1"/>
                  </a:solidFill>
                  <a:latin typeface="Arial"/>
                  <a:ea typeface="Arial"/>
                  <a:cs typeface="Arial"/>
                  <a:sym typeface="Arial"/>
                </a:rPr>
                <a:t>Spend Against Agreement</a:t>
              </a:r>
            </a:p>
          </p:txBody>
        </p:sp>
      </p:grpSp>
      <p:grpSp>
        <p:nvGrpSpPr>
          <p:cNvPr id="1419" name="Shape 1419"/>
          <p:cNvGrpSpPr/>
          <p:nvPr/>
        </p:nvGrpSpPr>
        <p:grpSpPr>
          <a:xfrm rot="-4093858">
            <a:off x="6301187" y="1471690"/>
            <a:ext cx="492099" cy="477085"/>
            <a:chOff x="5999839" y="1771645"/>
            <a:chExt cx="492099" cy="477085"/>
          </a:xfrm>
        </p:grpSpPr>
        <p:sp>
          <p:nvSpPr>
            <p:cNvPr id="1420" name="Shape 1420"/>
            <p:cNvSpPr/>
            <p:nvPr/>
          </p:nvSpPr>
          <p:spPr>
            <a:xfrm rot="4050000">
              <a:off x="6067378" y="1817807"/>
              <a:ext cx="357019" cy="384762"/>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sp>
          <p:nvSpPr>
            <p:cNvPr id="1421" name="Shape 1421"/>
            <p:cNvSpPr/>
            <p:nvPr/>
          </p:nvSpPr>
          <p:spPr>
            <a:xfrm rot="4050000">
              <a:off x="6100437" y="1845281"/>
              <a:ext cx="249914" cy="230858"/>
            </a:xfrm>
            <a:prstGeom prst="rect">
              <a:avLst/>
            </a:prstGeom>
            <a:solidFill>
              <a:schemeClr val="accent6"/>
            </a:solidFill>
            <a:ln>
              <a:noFill/>
            </a:ln>
          </p:spPr>
          <p:txBody>
            <a:bodyPr anchorCtr="0" anchor="ctr" bIns="0" lIns="0" rIns="0" tIns="0">
              <a:noAutofit/>
            </a:bodyPr>
            <a:lstStyle/>
            <a:p>
              <a:pPr indent="0" lvl="0" marL="0" marR="0" rtl="0" algn="ctr">
                <a:lnSpc>
                  <a:spcPct val="90000"/>
                </a:lnSpc>
                <a:spcBef>
                  <a:spcPts val="0"/>
                </a:spcBef>
                <a:spcAft>
                  <a:spcPts val="420"/>
                </a:spcAft>
                <a:buNone/>
              </a:pPr>
              <a:r>
                <a:t/>
              </a:r>
              <a:endParaRPr b="1" baseline="0" i="0" sz="1200" u="none" cap="none" strike="noStrike">
                <a:solidFill>
                  <a:schemeClr val="dk1"/>
                </a:solidFill>
                <a:latin typeface="Arial"/>
                <a:ea typeface="Arial"/>
                <a:cs typeface="Arial"/>
                <a:sym typeface="Arial"/>
              </a:endParaRPr>
            </a:p>
          </p:txBody>
        </p:sp>
      </p:grpSp>
      <p:grpSp>
        <p:nvGrpSpPr>
          <p:cNvPr id="1422" name="Shape 1422"/>
          <p:cNvGrpSpPr/>
          <p:nvPr/>
        </p:nvGrpSpPr>
        <p:grpSpPr>
          <a:xfrm>
            <a:off x="7203720" y="1094715"/>
            <a:ext cx="1419209" cy="1140037"/>
            <a:chOff x="5855087" y="1989113"/>
            <a:chExt cx="1419209" cy="1140037"/>
          </a:xfrm>
        </p:grpSpPr>
        <p:sp>
          <p:nvSpPr>
            <p:cNvPr id="1423" name="Shape 1423"/>
            <p:cNvSpPr/>
            <p:nvPr/>
          </p:nvSpPr>
          <p:spPr>
            <a:xfrm>
              <a:off x="5855087" y="1989113"/>
              <a:ext cx="1419209" cy="1140037"/>
            </a:xfrm>
            <a:prstGeom prst="ellipse">
              <a:avLst/>
            </a:prstGeom>
            <a:solidFill>
              <a:srgbClr val="CC0000"/>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4" name="Shape 1424"/>
            <p:cNvSpPr/>
            <p:nvPr/>
          </p:nvSpPr>
          <p:spPr>
            <a:xfrm>
              <a:off x="6074800" y="2167941"/>
              <a:ext cx="1003533" cy="806128"/>
            </a:xfrm>
            <a:prstGeom prst="rect">
              <a:avLst/>
            </a:prstGeom>
            <a:noFill/>
            <a:ln>
              <a:noFill/>
            </a:ln>
          </p:spPr>
          <p:txBody>
            <a:bodyPr anchorCtr="0" anchor="ctr" bIns="15225" lIns="15225" rIns="15225" tIns="15225">
              <a:noAutofit/>
            </a:bodyPr>
            <a:lstStyle/>
            <a:p>
              <a:pPr indent="0" lvl="0" marL="0" marR="0" rtl="0" algn="ctr">
                <a:lnSpc>
                  <a:spcPct val="90000"/>
                </a:lnSpc>
                <a:spcBef>
                  <a:spcPts val="0"/>
                </a:spcBef>
                <a:spcAft>
                  <a:spcPts val="420"/>
                </a:spcAft>
                <a:buSzPct val="25000"/>
                <a:buNone/>
              </a:pPr>
              <a:r>
                <a:rPr b="1" baseline="0" i="0" lang="en-US" sz="1200" u="none" cap="none" strike="noStrike">
                  <a:solidFill>
                    <a:schemeClr val="lt1"/>
                  </a:solidFill>
                  <a:latin typeface="Arial"/>
                  <a:ea typeface="Arial"/>
                  <a:cs typeface="Arial"/>
                  <a:sym typeface="Arial"/>
                </a:rPr>
                <a:t>Generate Receivable and/or Earned Revenue</a:t>
              </a:r>
            </a:p>
          </p:txBody>
        </p:sp>
      </p:grpSp>
      <p:graphicFrame>
        <p:nvGraphicFramePr>
          <p:cNvPr id="1425" name="Shape 1425"/>
          <p:cNvGraphicFramePr/>
          <p:nvPr/>
        </p:nvGraphicFramePr>
        <p:xfrm>
          <a:off x="478972" y="2295233"/>
          <a:ext cx="3000000" cy="3000000"/>
        </p:xfrm>
        <a:graphic>
          <a:graphicData uri="http://schemas.openxmlformats.org/drawingml/2006/table">
            <a:tbl>
              <a:tblPr bandRow="1" firstRow="1">
                <a:noFill/>
                <a:tableStyleId>{0BC1459F-CD44-4DA9-A02A-3A222E3D3BF5}</a:tableStyleId>
              </a:tblPr>
              <a:tblGrid>
                <a:gridCol w="966000"/>
                <a:gridCol w="858300"/>
                <a:gridCol w="829700"/>
              </a:tblGrid>
              <a:tr h="550125">
                <a:tc gridSpan="3">
                  <a:txBody>
                    <a:bodyPr>
                      <a:noAutofit/>
                    </a:bodyPr>
                    <a:lstStyle/>
                    <a:p>
                      <a:pPr indent="0" lvl="0" marL="0" marR="0" rtl="0" algn="ctr">
                        <a:spcBef>
                          <a:spcPts val="0"/>
                        </a:spcBef>
                        <a:buSzPct val="25000"/>
                        <a:buNone/>
                      </a:pPr>
                      <a:r>
                        <a:rPr baseline="0" lang="en-US" sz="1600" u="none" cap="none" strike="noStrike"/>
                        <a:t>Agreement is Created (Interface or Manually)</a:t>
                      </a:r>
                    </a:p>
                  </a:txBody>
                  <a:tcPr marT="45725" marB="45725" marR="91450" marL="91450"/>
                </a:tc>
                <a:tc hMerge="1"/>
                <a:tc hMerge="1"/>
              </a:tr>
              <a:tr h="482050">
                <a:tc>
                  <a:txBody>
                    <a:bodyPr>
                      <a:noAutofit/>
                    </a:bodyPr>
                    <a:lstStyle/>
                    <a:p>
                      <a:pPr indent="0" lvl="0" marL="0" marR="0" rtl="0" algn="l">
                        <a:spcBef>
                          <a:spcPts val="0"/>
                        </a:spcBef>
                        <a:buSzPct val="25000"/>
                        <a:buNone/>
                      </a:pPr>
                      <a:r>
                        <a:rPr baseline="0" lang="en-US" sz="1400" u="none" cap="none" strike="noStrike"/>
                        <a:t>Recurring</a:t>
                      </a:r>
                    </a:p>
                  </a:txBody>
                  <a:tcPr marT="45725" marB="45725" marR="91450" marL="91450"/>
                </a:tc>
                <a:tc gridSpan="2">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t>Spending Based</a:t>
                      </a:r>
                    </a:p>
                  </a:txBody>
                  <a:tcPr marT="45725" marB="45725" marR="91450" marL="91450"/>
                </a:tc>
                <a:tc hMerge="1"/>
              </a:tr>
              <a:tr h="347450">
                <a:tc gridSpan="3">
                  <a:txBody>
                    <a:bodyPr>
                      <a:noAutofit/>
                    </a:bodyPr>
                    <a:lstStyle/>
                    <a:p>
                      <a:pPr indent="0" lvl="0" marL="0" marR="0" rtl="0" algn="l">
                        <a:spcBef>
                          <a:spcPts val="0"/>
                        </a:spcBef>
                        <a:buSzPct val="25000"/>
                        <a:buNone/>
                      </a:pPr>
                      <a:r>
                        <a:rPr baseline="0" lang="en-US" sz="1800" u="none" cap="none" strike="noStrike"/>
                        <a:t>       Bills by</a:t>
                      </a:r>
                    </a:p>
                  </a:txBody>
                  <a:tcPr marT="45725" marB="45725" marR="91450" marL="91450"/>
                </a:tc>
                <a:tc hMerge="1"/>
                <a:tc hMerge="1"/>
              </a:tr>
              <a:tr h="705900">
                <a:tc>
                  <a:txBody>
                    <a:bodyPr>
                      <a:noAutofit/>
                    </a:bodyPr>
                    <a:lstStyle/>
                    <a:p>
                      <a:pPr indent="0" lvl="0" marL="0" marR="0" rtl="0" algn="l">
                        <a:spcBef>
                          <a:spcPts val="0"/>
                        </a:spcBef>
                        <a:buSzPct val="25000"/>
                        <a:buNone/>
                      </a:pPr>
                      <a:r>
                        <a:rPr b="0" baseline="0" lang="en-US" sz="1050" u="none" cap="none" strike="noStrike"/>
                        <a:t>Flat Rate</a:t>
                      </a:r>
                    </a:p>
                  </a:txBody>
                  <a:tcPr marT="45725" marB="45725" marR="91450" marL="91450"/>
                </a:tc>
                <a:tc>
                  <a:txBody>
                    <a:bodyPr>
                      <a:noAutofit/>
                    </a:bodyPr>
                    <a:lstStyle/>
                    <a:p>
                      <a:pPr indent="0" lvl="0" marL="0" marR="0" rtl="0" algn="l">
                        <a:spcBef>
                          <a:spcPts val="0"/>
                        </a:spcBef>
                        <a:buSzPct val="25000"/>
                        <a:buNone/>
                      </a:pPr>
                      <a:r>
                        <a:rPr b="0" baseline="0" lang="en-US" sz="1050" u="none" cap="none" strike="noStrike"/>
                        <a:t>Agreement Charge (AG)</a:t>
                      </a:r>
                    </a:p>
                  </a:txBody>
                  <a:tcPr marT="45725" marB="45725" marR="91450" marL="91450"/>
                </a:tc>
                <a:tc>
                  <a:txBody>
                    <a:bodyPr>
                      <a:noAutofit/>
                    </a:bodyPr>
                    <a:lstStyle/>
                    <a:p>
                      <a:pPr indent="0" lvl="0" marL="0" marR="0" rtl="0" algn="l">
                        <a:spcBef>
                          <a:spcPts val="0"/>
                        </a:spcBef>
                        <a:buSzPct val="25000"/>
                        <a:buNone/>
                      </a:pPr>
                      <a:r>
                        <a:rPr b="0" baseline="0" lang="en-US" sz="1050" u="none" cap="none" strike="noStrike"/>
                        <a:t>Actual Cost</a:t>
                      </a:r>
                    </a:p>
                    <a:p>
                      <a:pPr indent="0" lvl="0" marL="0" marR="0" rtl="0" algn="l">
                        <a:spcBef>
                          <a:spcPts val="0"/>
                        </a:spcBef>
                        <a:buNone/>
                      </a:pPr>
                      <a:r>
                        <a:t/>
                      </a:r>
                      <a:endParaRPr baseline="0" sz="1050" u="none" cap="none" strike="noStrike"/>
                    </a:p>
                  </a:txBody>
                  <a:tcPr marT="45725" marB="45725" marR="91450" marL="91450"/>
                </a:tc>
              </a:tr>
              <a:tr h="347450">
                <a:tc gridSpan="3">
                  <a:txBody>
                    <a:bodyPr>
                      <a:noAutofit/>
                    </a:bodyPr>
                    <a:lstStyle/>
                    <a:p>
                      <a:pPr indent="0" lvl="0" marL="0" marR="0" rtl="0" algn="ctr">
                        <a:spcBef>
                          <a:spcPts val="0"/>
                        </a:spcBef>
                        <a:buSzPct val="25000"/>
                        <a:buNone/>
                      </a:pPr>
                      <a:r>
                        <a:rPr baseline="0" lang="en-US" sz="1800" u="none" cap="none" strike="noStrike"/>
                        <a:t>            Optional</a:t>
                      </a:r>
                    </a:p>
                  </a:txBody>
                  <a:tcPr marT="45725" marB="45725" marR="91450" marL="91450"/>
                </a:tc>
                <a:tc hMerge="1"/>
                <a:tc hMerge="1"/>
              </a:tr>
              <a:tr h="498475">
                <a:tc>
                  <a:txBody>
                    <a:bodyPr>
                      <a:noAutofit/>
                    </a:bodyPr>
                    <a:lstStyle/>
                    <a:p>
                      <a:pPr indent="0" lvl="0" marL="0" marR="0" rtl="0" algn="l">
                        <a:spcBef>
                          <a:spcPts val="0"/>
                        </a:spcBef>
                        <a:buNone/>
                      </a:pPr>
                      <a:r>
                        <a:t/>
                      </a:r>
                      <a:endParaRPr baseline="0" sz="1400" u="none" cap="none" strike="noStrike"/>
                    </a:p>
                  </a:txBody>
                  <a:tcPr marT="45725" marB="45725" marR="91450" marL="91450"/>
                </a:tc>
                <a:tc gridSpan="2">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t>Agreement Controls</a:t>
                      </a:r>
                    </a:p>
                    <a:p>
                      <a:pPr indent="0" lvl="0" marL="0" marR="0" rtl="0" algn="l">
                        <a:lnSpc>
                          <a:spcPct val="100000"/>
                        </a:lnSpc>
                        <a:spcBef>
                          <a:spcPts val="0"/>
                        </a:spcBef>
                        <a:spcAft>
                          <a:spcPts val="0"/>
                        </a:spcAft>
                        <a:buClr>
                          <a:schemeClr val="dk1"/>
                        </a:buClr>
                        <a:buFont typeface="Arial"/>
                        <a:buNone/>
                      </a:pPr>
                      <a:r>
                        <a:t/>
                      </a:r>
                      <a:endParaRPr baseline="0" sz="1400" u="none" cap="none" strike="noStrike"/>
                    </a:p>
                    <a:p>
                      <a:pPr indent="0" lvl="0" marL="0" marR="0" rtl="0" algn="l">
                        <a:lnSpc>
                          <a:spcPct val="100000"/>
                        </a:lnSpc>
                        <a:spcBef>
                          <a:spcPts val="0"/>
                        </a:spcBef>
                        <a:spcAft>
                          <a:spcPts val="0"/>
                        </a:spcAft>
                        <a:buClr>
                          <a:schemeClr val="dk1"/>
                        </a:buClr>
                        <a:buFont typeface="Arial"/>
                        <a:buNone/>
                      </a:pPr>
                      <a:r>
                        <a:t/>
                      </a:r>
                      <a:endParaRPr baseline="0" sz="1400" u="none" cap="none" strike="noStrike"/>
                    </a:p>
                    <a:p>
                      <a:pPr indent="0" lvl="0" marL="0" marR="0" rtl="0" algn="l">
                        <a:lnSpc>
                          <a:spcPct val="100000"/>
                        </a:lnSpc>
                        <a:spcBef>
                          <a:spcPts val="0"/>
                        </a:spcBef>
                        <a:spcAft>
                          <a:spcPts val="0"/>
                        </a:spcAft>
                        <a:buClr>
                          <a:schemeClr val="dk1"/>
                        </a:buClr>
                        <a:buFont typeface="Arial"/>
                        <a:buNone/>
                      </a:pPr>
                      <a:r>
                        <a:t/>
                      </a:r>
                      <a:endParaRPr baseline="0" sz="1400" u="none" cap="none" strike="noStrike"/>
                    </a:p>
                  </a:txBody>
                  <a:tcPr marT="45725" marB="45725" marR="91450" marL="91450"/>
                </a:tc>
                <a:tc hMerge="1"/>
              </a:tr>
              <a:tr h="315575">
                <a:tc gridSpan="3">
                  <a:txBody>
                    <a:bodyPr>
                      <a:noAutofit/>
                    </a:bodyPr>
                    <a:lstStyle/>
                    <a:p>
                      <a:pPr indent="0" lvl="0" marL="0" marR="0" rtl="0" algn="ctr">
                        <a:spcBef>
                          <a:spcPts val="0"/>
                        </a:spcBef>
                        <a:buSzPct val="25000"/>
                        <a:buNone/>
                      </a:pPr>
                      <a:r>
                        <a:rPr baseline="0" lang="en-US" sz="1400" u="none" cap="none" strike="noStrike"/>
                        <a:t>Surcharges</a:t>
                      </a:r>
                    </a:p>
                    <a:p>
                      <a:pPr indent="0" lvl="0" marL="0" marR="0" rtl="0" algn="ctr">
                        <a:spcBef>
                          <a:spcPts val="0"/>
                        </a:spcBef>
                        <a:buNone/>
                      </a:pPr>
                      <a:r>
                        <a:t/>
                      </a:r>
                      <a:endParaRPr baseline="0" sz="1400" u="none" cap="none" strike="noStrike"/>
                    </a:p>
                  </a:txBody>
                  <a:tcPr marT="45725" marB="45725" marR="91450" marL="91450"/>
                </a:tc>
                <a:tc hMerge="1"/>
                <a:tc hMerge="1"/>
              </a:tr>
            </a:tbl>
          </a:graphicData>
        </a:graphic>
      </p:graphicFrame>
      <p:sp>
        <p:nvSpPr>
          <p:cNvPr id="1426" name="Shape 1426"/>
          <p:cNvSpPr/>
          <p:nvPr/>
        </p:nvSpPr>
        <p:spPr>
          <a:xfrm rot="5395975">
            <a:off x="2773754" y="4414479"/>
            <a:ext cx="357019" cy="384761"/>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sp>
        <p:nvSpPr>
          <p:cNvPr id="1427" name="Shape 1427"/>
          <p:cNvSpPr/>
          <p:nvPr/>
        </p:nvSpPr>
        <p:spPr>
          <a:xfrm rot="5395975">
            <a:off x="-24765" y="4994162"/>
            <a:ext cx="1540264" cy="377720"/>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graphicFrame>
        <p:nvGraphicFramePr>
          <p:cNvPr id="1428" name="Shape 1428"/>
          <p:cNvGraphicFramePr/>
          <p:nvPr/>
        </p:nvGraphicFramePr>
        <p:xfrm>
          <a:off x="3275083" y="2297183"/>
          <a:ext cx="3000000" cy="3000000"/>
        </p:xfrm>
        <a:graphic>
          <a:graphicData uri="http://schemas.openxmlformats.org/drawingml/2006/table">
            <a:tbl>
              <a:tblPr bandRow="1" firstRow="1">
                <a:noFill/>
                <a:tableStyleId>{FFC22AF4-E258-4FD2-839E-9BF56411CC8F}</a:tableStyleId>
              </a:tblPr>
              <a:tblGrid>
                <a:gridCol w="932850"/>
                <a:gridCol w="902750"/>
              </a:tblGrid>
              <a:tr h="564550">
                <a:tc gridSpan="2">
                  <a:txBody>
                    <a:bodyPr>
                      <a:noAutofit/>
                    </a:bodyPr>
                    <a:lstStyle/>
                    <a:p>
                      <a:pPr indent="0" lvl="0" marL="0" marR="0" rtl="0" algn="ctr">
                        <a:spcBef>
                          <a:spcPts val="0"/>
                        </a:spcBef>
                        <a:buSzPct val="25000"/>
                        <a:buNone/>
                      </a:pPr>
                      <a:r>
                        <a:rPr baseline="0" lang="en-US" sz="1600" u="none" cap="none" strike="noStrike"/>
                        <a:t>AG/Spending Processed</a:t>
                      </a:r>
                    </a:p>
                  </a:txBody>
                  <a:tcPr marT="45725" marB="45725" marR="91450" marL="91450"/>
                </a:tc>
                <a:tc hMerge="1"/>
              </a:tr>
              <a:tr h="476500">
                <a:tc gridSpan="2">
                  <a:txBody>
                    <a:bodyPr>
                      <a:noAutofit/>
                    </a:bodyPr>
                    <a:lstStyle/>
                    <a:p>
                      <a:pPr indent="0" lvl="0" marL="0" marR="0" rtl="0" algn="l">
                        <a:spcBef>
                          <a:spcPts val="0"/>
                        </a:spcBef>
                        <a:buSzPct val="25000"/>
                        <a:buNone/>
                      </a:pPr>
                      <a:r>
                        <a:rPr baseline="0" lang="en-US" sz="1400" u="none" cap="none" strike="noStrike"/>
                        <a:t>Spending Based</a:t>
                      </a:r>
                    </a:p>
                  </a:txBody>
                  <a:tcPr marT="45725" marB="45725" marR="91450" marL="91450"/>
                </a:tc>
                <a:tc hMerge="1"/>
              </a:tr>
              <a:tr h="364075">
                <a:tc gridSpan="2">
                  <a:txBody>
                    <a:bodyPr>
                      <a:noAutofit/>
                    </a:bodyPr>
                    <a:lstStyle/>
                    <a:p>
                      <a:pPr indent="0" lvl="0" marL="0" marR="0" rtl="0" algn="l">
                        <a:spcBef>
                          <a:spcPts val="0"/>
                        </a:spcBef>
                        <a:buSzPct val="25000"/>
                        <a:buNone/>
                      </a:pPr>
                      <a:r>
                        <a:rPr baseline="0" lang="en-US" sz="1800" u="none" cap="none" strike="noStrike"/>
                        <a:t>Cost tracked by</a:t>
                      </a:r>
                    </a:p>
                  </a:txBody>
                  <a:tcPr marT="45725" marB="45725" marR="91450" marL="91450"/>
                </a:tc>
                <a:tc hMerge="1"/>
              </a:tr>
              <a:tr h="658700">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000" u="none" cap="none" strike="noStrike"/>
                        <a:t>Agreement Charge Document</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000" u="none" cap="none" strike="noStrike"/>
                        <a:t>Spending Docs </a:t>
                      </a:r>
                    </a:p>
                    <a:p>
                      <a:pPr indent="0" lvl="0" marL="0" marR="0" rtl="0" algn="l">
                        <a:lnSpc>
                          <a:spcPct val="100000"/>
                        </a:lnSpc>
                        <a:spcBef>
                          <a:spcPts val="0"/>
                        </a:spcBef>
                        <a:spcAft>
                          <a:spcPts val="0"/>
                        </a:spcAft>
                        <a:buClr>
                          <a:schemeClr val="dk1"/>
                        </a:buClr>
                        <a:buSzPct val="25000"/>
                        <a:buFont typeface="Arial"/>
                        <a:buNone/>
                      </a:pPr>
                      <a:r>
                        <a:rPr baseline="0" lang="en-US" sz="1000" u="none" cap="none" strike="noStrike"/>
                        <a:t>(Order &gt; Receipt)</a:t>
                      </a:r>
                    </a:p>
                  </a:txBody>
                  <a:tcPr marT="45725" marB="45725" marR="91450" marL="91450"/>
                </a:tc>
              </a:tr>
              <a:tr h="376550">
                <a:tc gridSpan="2">
                  <a:txBody>
                    <a:bodyPr>
                      <a:noAutofit/>
                    </a:bodyPr>
                    <a:lstStyle/>
                    <a:p>
                      <a:pPr indent="0" lvl="0" marL="0" marR="0" rtl="0" algn="ctr">
                        <a:spcBef>
                          <a:spcPts val="0"/>
                        </a:spcBef>
                        <a:buSzPct val="25000"/>
                        <a:buNone/>
                      </a:pPr>
                      <a:r>
                        <a:rPr baseline="0" lang="en-US" sz="1800" u="none" cap="none" strike="noStrike"/>
                        <a:t>From</a:t>
                      </a:r>
                    </a:p>
                  </a:txBody>
                  <a:tcPr marT="45725" marB="45725" marR="91450" marL="91450"/>
                </a:tc>
                <a:tc hMerge="1"/>
              </a:tr>
              <a:tr h="1571200">
                <a:tc gridSpan="2">
                  <a:txBody>
                    <a:bodyPr>
                      <a:noAutofit/>
                    </a:bodyPr>
                    <a:lstStyle/>
                    <a:p>
                      <a:pPr indent="0" lvl="0" marL="0" marR="0" rtl="0" algn="ctr">
                        <a:spcBef>
                          <a:spcPts val="0"/>
                        </a:spcBef>
                        <a:buSzPct val="25000"/>
                        <a:buNone/>
                      </a:pPr>
                      <a:r>
                        <a:rPr baseline="0" lang="en-US" sz="1200" u="none" cap="none" strike="noStrike"/>
                        <a:t>Manual Entry</a:t>
                      </a:r>
                    </a:p>
                    <a:p>
                      <a:pPr indent="0" lvl="0" marL="0" marR="0" rtl="0" algn="ctr">
                        <a:spcBef>
                          <a:spcPts val="0"/>
                        </a:spcBef>
                        <a:buNone/>
                      </a:pPr>
                      <a:r>
                        <a:t/>
                      </a:r>
                      <a:endParaRPr baseline="0" sz="1200" u="none" cap="none" strike="noStrike"/>
                    </a:p>
                    <a:p>
                      <a:pPr indent="0" lvl="0" marL="0" marR="0" rtl="0" algn="ctr">
                        <a:spcBef>
                          <a:spcPts val="0"/>
                        </a:spcBef>
                        <a:buNone/>
                      </a:pPr>
                      <a:r>
                        <a:t/>
                      </a:r>
                      <a:endParaRPr baseline="0" sz="1200" u="none" cap="none" strike="noStrike"/>
                    </a:p>
                    <a:p>
                      <a:pPr indent="0" lvl="0" marL="0" marR="0" rtl="0" algn="ctr">
                        <a:spcBef>
                          <a:spcPts val="0"/>
                        </a:spcBef>
                        <a:buNone/>
                      </a:pPr>
                      <a:r>
                        <a:t/>
                      </a:r>
                      <a:endParaRPr baseline="0" sz="1200" u="none" cap="none" strike="noStrike"/>
                    </a:p>
                    <a:p>
                      <a:pPr indent="0" lvl="0" marL="0" marR="0" rtl="0" algn="ctr">
                        <a:spcBef>
                          <a:spcPts val="0"/>
                        </a:spcBef>
                        <a:buNone/>
                      </a:pPr>
                      <a:r>
                        <a:t/>
                      </a:r>
                      <a:endParaRPr baseline="0" sz="1200" u="none" cap="none" strike="noStrike"/>
                    </a:p>
                    <a:p>
                      <a:pPr indent="0" lvl="0" marL="0" marR="0" rtl="0" algn="ctr">
                        <a:spcBef>
                          <a:spcPts val="0"/>
                        </a:spcBef>
                        <a:buNone/>
                      </a:pPr>
                      <a:r>
                        <a:t/>
                      </a:r>
                      <a:endParaRPr baseline="0" sz="1200" u="none" cap="none" strike="noStrike"/>
                    </a:p>
                    <a:p>
                      <a:pPr indent="0" lvl="0" marL="0" marR="0" rtl="0" algn="ctr">
                        <a:spcBef>
                          <a:spcPts val="0"/>
                        </a:spcBef>
                        <a:buNone/>
                      </a:pPr>
                      <a:r>
                        <a:t/>
                      </a:r>
                      <a:endParaRPr baseline="0" sz="1200" u="none" cap="none" strike="noStrike"/>
                    </a:p>
                    <a:p>
                      <a:pPr indent="0" lvl="0" marL="0" marR="0" rtl="0" algn="ctr">
                        <a:spcBef>
                          <a:spcPts val="0"/>
                        </a:spcBef>
                        <a:buNone/>
                      </a:pPr>
                      <a:r>
                        <a:t/>
                      </a:r>
                      <a:endParaRPr baseline="0" sz="1200" u="none" cap="none" strike="noStrike"/>
                    </a:p>
                  </a:txBody>
                  <a:tcPr marT="45725" marB="45725" marR="91450" marL="91450"/>
                </a:tc>
                <a:tc hMerge="1"/>
              </a:tr>
            </a:tbl>
          </a:graphicData>
        </a:graphic>
      </p:graphicFrame>
      <p:graphicFrame>
        <p:nvGraphicFramePr>
          <p:cNvPr id="1429" name="Shape 1429"/>
          <p:cNvGraphicFramePr/>
          <p:nvPr/>
        </p:nvGraphicFramePr>
        <p:xfrm>
          <a:off x="5181464" y="2283213"/>
          <a:ext cx="3000000" cy="3000000"/>
        </p:xfrm>
        <a:graphic>
          <a:graphicData uri="http://schemas.openxmlformats.org/drawingml/2006/table">
            <a:tbl>
              <a:tblPr bandRow="1" firstRow="1">
                <a:noFill/>
                <a:tableStyleId>{C7D51299-D1E1-4621-A0BB-0A6C7D2D1749}</a:tableStyleId>
              </a:tblPr>
              <a:tblGrid>
                <a:gridCol w="1524000"/>
              </a:tblGrid>
              <a:tr h="594100">
                <a:tc>
                  <a:txBody>
                    <a:bodyPr>
                      <a:noAutofit/>
                    </a:bodyPr>
                    <a:lstStyle/>
                    <a:p>
                      <a:pPr indent="0" lvl="0" marL="0" marR="0" rtl="0" algn="ctr">
                        <a:spcBef>
                          <a:spcPts val="0"/>
                        </a:spcBef>
                        <a:buSzPct val="25000"/>
                        <a:buNone/>
                      </a:pPr>
                      <a:r>
                        <a:rPr baseline="0" lang="en-US" sz="1600" u="none" cap="none" strike="noStrike"/>
                        <a:t>Surcharges Processed</a:t>
                      </a:r>
                    </a:p>
                  </a:txBody>
                  <a:tcPr marT="45725" marB="45725" marR="91450" marL="91450"/>
                </a:tc>
              </a:tr>
              <a:tr h="492425">
                <a:tc>
                  <a:txBody>
                    <a:bodyPr>
                      <a:noAutofit/>
                    </a:bodyPr>
                    <a:lstStyle/>
                    <a:p>
                      <a:pPr indent="0" lvl="0" marL="0" marR="0" rtl="0" algn="l">
                        <a:spcBef>
                          <a:spcPts val="0"/>
                        </a:spcBef>
                        <a:buSzPct val="25000"/>
                        <a:buNone/>
                      </a:pPr>
                      <a:r>
                        <a:rPr baseline="0" lang="en-US" sz="1400" u="none" cap="none" strike="noStrike"/>
                        <a:t>Spending Based</a:t>
                      </a:r>
                    </a:p>
                  </a:txBody>
                  <a:tcPr marT="45725" marB="45725" marR="91450" marL="91450"/>
                </a:tc>
              </a:tr>
              <a:tr h="381000">
                <a:tc>
                  <a:txBody>
                    <a:bodyPr>
                      <a:noAutofit/>
                    </a:bodyPr>
                    <a:lstStyle/>
                    <a:p>
                      <a:pPr indent="0" lvl="0" marL="0" marR="0" rtl="0" algn="l">
                        <a:spcBef>
                          <a:spcPts val="0"/>
                        </a:spcBef>
                        <a:buSzPct val="25000"/>
                        <a:buNone/>
                      </a:pPr>
                      <a:r>
                        <a:rPr baseline="0" lang="en-US" sz="1700" u="none" cap="none" strike="noStrike"/>
                        <a:t>Processed by</a:t>
                      </a:r>
                    </a:p>
                  </a:txBody>
                  <a:tcPr marT="45725" marB="45725" marR="91450" marL="91450"/>
                </a:tc>
              </a:tr>
              <a:tr h="677325">
                <a:tc>
                  <a:txBody>
                    <a:bodyPr>
                      <a:noAutofit/>
                    </a:bodyPr>
                    <a:lstStyle/>
                    <a:p>
                      <a:pPr indent="0" lvl="0" marL="0" marR="0" rtl="0" algn="l">
                        <a:spcBef>
                          <a:spcPts val="0"/>
                        </a:spcBef>
                        <a:buSzPct val="25000"/>
                        <a:buNone/>
                      </a:pPr>
                      <a:r>
                        <a:rPr baseline="0" lang="en-US" sz="1050" u="none" cap="none" strike="noStrike"/>
                        <a:t>PCAS Surcharge Generation</a:t>
                      </a:r>
                    </a:p>
                  </a:txBody>
                  <a:tcPr marT="45725" marB="45725" marR="91450" marL="91450"/>
                </a:tc>
              </a:tr>
              <a:tr h="381000">
                <a:tc>
                  <a:txBody>
                    <a:bodyPr>
                      <a:noAutofit/>
                    </a:bodyPr>
                    <a:lstStyle/>
                    <a:p>
                      <a:pPr indent="0" lvl="0" marL="0" marR="0" rtl="0" algn="l">
                        <a:spcBef>
                          <a:spcPts val="0"/>
                        </a:spcBef>
                        <a:buSzPct val="25000"/>
                        <a:buNone/>
                      </a:pPr>
                      <a:r>
                        <a:rPr baseline="0" lang="en-US" sz="1800" u="none" cap="none" strike="noStrike">
                          <a:solidFill>
                            <a:schemeClr val="dk1"/>
                          </a:solidFill>
                          <a:latin typeface="Arial"/>
                          <a:ea typeface="Arial"/>
                          <a:cs typeface="Arial"/>
                          <a:sym typeface="Arial"/>
                        </a:rPr>
                        <a:t>Creating</a:t>
                      </a:r>
                    </a:p>
                  </a:txBody>
                  <a:tcPr marT="45725" marB="45725" marR="91450" marL="91450"/>
                </a:tc>
              </a:tr>
              <a:tr h="1032925">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200" u="none" cap="none" strike="noStrike"/>
                        <a:t>SV Docs created according to values listed on Surcharge tab referencing Agreement </a:t>
                      </a:r>
                    </a:p>
                    <a:p>
                      <a:pPr indent="0" lvl="0" marL="0" marR="0" rtl="0" algn="l">
                        <a:lnSpc>
                          <a:spcPct val="100000"/>
                        </a:lnSpc>
                        <a:spcBef>
                          <a:spcPts val="0"/>
                        </a:spcBef>
                        <a:spcAft>
                          <a:spcPts val="0"/>
                        </a:spcAft>
                        <a:buClr>
                          <a:schemeClr val="dk1"/>
                        </a:buClr>
                        <a:buFont typeface="Arial"/>
                        <a:buNone/>
                      </a:pPr>
                      <a:r>
                        <a:t/>
                      </a:r>
                      <a:endParaRPr baseline="0" sz="1200" u="none" cap="none" strike="noStrike"/>
                    </a:p>
                    <a:p>
                      <a:pPr indent="0" lvl="0" marL="0" marR="0" rtl="0" algn="l">
                        <a:lnSpc>
                          <a:spcPct val="100000"/>
                        </a:lnSpc>
                        <a:spcBef>
                          <a:spcPts val="0"/>
                        </a:spcBef>
                        <a:spcAft>
                          <a:spcPts val="0"/>
                        </a:spcAft>
                        <a:buClr>
                          <a:schemeClr val="dk1"/>
                        </a:buClr>
                        <a:buFont typeface="Arial"/>
                        <a:buNone/>
                      </a:pPr>
                      <a:r>
                        <a:t/>
                      </a:r>
                      <a:endParaRPr baseline="0" sz="1200" u="none" cap="none" strike="noStrike"/>
                    </a:p>
                    <a:p>
                      <a:pPr indent="0" lvl="0" marL="0" marR="0" rtl="0" algn="l">
                        <a:lnSpc>
                          <a:spcPct val="100000"/>
                        </a:lnSpc>
                        <a:spcBef>
                          <a:spcPts val="0"/>
                        </a:spcBef>
                        <a:spcAft>
                          <a:spcPts val="0"/>
                        </a:spcAft>
                        <a:buClr>
                          <a:schemeClr val="dk1"/>
                        </a:buClr>
                        <a:buFont typeface="Arial"/>
                        <a:buNone/>
                      </a:pPr>
                      <a:r>
                        <a:t/>
                      </a:r>
                      <a:endParaRPr baseline="0" sz="1200" u="none" cap="none" strike="noStrike"/>
                    </a:p>
                  </a:txBody>
                  <a:tcPr marT="45725" marB="45725" marR="91450" marL="91450"/>
                </a:tc>
              </a:tr>
            </a:tbl>
          </a:graphicData>
        </a:graphic>
      </p:graphicFrame>
      <p:graphicFrame>
        <p:nvGraphicFramePr>
          <p:cNvPr id="1430" name="Shape 1430"/>
          <p:cNvGraphicFramePr/>
          <p:nvPr/>
        </p:nvGraphicFramePr>
        <p:xfrm>
          <a:off x="6803186" y="2280252"/>
          <a:ext cx="3000000" cy="3000000"/>
        </p:xfrm>
        <a:graphic>
          <a:graphicData uri="http://schemas.openxmlformats.org/drawingml/2006/table">
            <a:tbl>
              <a:tblPr bandRow="1" firstRow="1">
                <a:noFill/>
                <a:tableStyleId>{F9E03195-929D-44F7-B7D1-7783DCE4B064}</a:tableStyleId>
              </a:tblPr>
              <a:tblGrid>
                <a:gridCol w="1086300"/>
                <a:gridCol w="1086300"/>
              </a:tblGrid>
              <a:tr h="589950">
                <a:tc gridSpan="2">
                  <a:txBody>
                    <a:bodyPr>
                      <a:noAutofit/>
                    </a:bodyPr>
                    <a:lstStyle/>
                    <a:p>
                      <a:pPr indent="0" lvl="0" marL="0" marR="0" rtl="0" algn="ctr">
                        <a:lnSpc>
                          <a:spcPct val="100000"/>
                        </a:lnSpc>
                        <a:spcBef>
                          <a:spcPts val="0"/>
                        </a:spcBef>
                        <a:spcAft>
                          <a:spcPts val="0"/>
                        </a:spcAft>
                        <a:buClr>
                          <a:schemeClr val="dk1"/>
                        </a:buClr>
                        <a:buSzPct val="25000"/>
                        <a:buFont typeface="Arial"/>
                        <a:buNone/>
                      </a:pPr>
                      <a:r>
                        <a:rPr baseline="0" lang="en-US" sz="1800" u="none" cap="none" strike="noStrike"/>
                        <a:t>BD/NV/CR Offset Created</a:t>
                      </a:r>
                    </a:p>
                  </a:txBody>
                  <a:tcPr marT="45725" marB="45725" marR="91450" marL="91450"/>
                </a:tc>
                <a:tc hMerge="1"/>
              </a:tr>
              <a:tr h="499525">
                <a:tc>
                  <a:txBody>
                    <a:bodyPr>
                      <a:noAutofit/>
                    </a:bodyPr>
                    <a:lstStyle/>
                    <a:p>
                      <a:pPr indent="0" lvl="0" marL="0" marR="0" rtl="0" algn="l">
                        <a:spcBef>
                          <a:spcPts val="0"/>
                        </a:spcBef>
                        <a:buSzPct val="25000"/>
                        <a:buNone/>
                      </a:pPr>
                      <a:r>
                        <a:rPr baseline="0" lang="en-US" sz="1400" u="none" cap="none" strike="noStrike"/>
                        <a:t>Recurring</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200" u="none" cap="none" strike="noStrike"/>
                        <a:t>Spending Based</a:t>
                      </a:r>
                    </a:p>
                  </a:txBody>
                  <a:tcPr marT="45725" marB="45725" marR="91450" marL="91450"/>
                </a:tc>
              </a:tr>
              <a:tr h="389475">
                <a:tc gridSpan="2">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700" u="none" cap="none" strike="noStrike"/>
                        <a:t>Processed by</a:t>
                      </a:r>
                    </a:p>
                  </a:txBody>
                  <a:tcPr marT="45725" marB="45725" marR="91450" marL="91450"/>
                </a:tc>
                <a:tc hMerge="1"/>
              </a:tr>
              <a:tr h="677325">
                <a:tc gridSpan="2">
                  <a:txBody>
                    <a:bodyPr>
                      <a:noAutofit/>
                    </a:bodyPr>
                    <a:lstStyle/>
                    <a:p>
                      <a:pPr indent="0" lvl="0" marL="0" marR="0" rtl="0" algn="l">
                        <a:spcBef>
                          <a:spcPts val="0"/>
                        </a:spcBef>
                        <a:buSzPct val="25000"/>
                        <a:buNone/>
                      </a:pPr>
                      <a:r>
                        <a:rPr baseline="0" lang="en-US" sz="1050" u="none" cap="none" strike="noStrike"/>
                        <a:t>PCPROJBILL</a:t>
                      </a:r>
                    </a:p>
                    <a:p>
                      <a:pPr indent="0" lvl="0" marL="0" marR="0" rtl="0" algn="l">
                        <a:spcBef>
                          <a:spcPts val="0"/>
                        </a:spcBef>
                        <a:buSzPct val="25000"/>
                        <a:buNone/>
                      </a:pPr>
                      <a:r>
                        <a:rPr baseline="0" lang="en-US" sz="1050" u="none" cap="none" strike="noStrike"/>
                        <a:t>Refers to Agreement setup</a:t>
                      </a:r>
                    </a:p>
                  </a:txBody>
                  <a:tcPr marT="45725" marB="45725" marR="91450" marL="91450"/>
                </a:tc>
                <a:tc hMerge="1"/>
              </a:tr>
              <a:tr h="348425">
                <a:tc gridSpan="2">
                  <a:txBody>
                    <a:bodyPr>
                      <a:noAutofit/>
                    </a:bodyPr>
                    <a:lstStyle/>
                    <a:p>
                      <a:pPr indent="0" lvl="0" marL="0" marR="0" rtl="0" algn="l">
                        <a:spcBef>
                          <a:spcPts val="0"/>
                        </a:spcBef>
                        <a:buSzPct val="25000"/>
                        <a:buNone/>
                      </a:pPr>
                      <a:r>
                        <a:rPr baseline="0" lang="en-US" sz="1800" u="none" cap="none" strike="noStrike"/>
                        <a:t>Creating</a:t>
                      </a:r>
                    </a:p>
                  </a:txBody>
                  <a:tcPr marT="45725" marB="45725" marR="91450" marL="91450"/>
                </a:tc>
                <a:tc hMerge="1"/>
              </a:tr>
              <a:tr h="1257900">
                <a:tc gridSpan="2">
                  <a:txBody>
                    <a:bodyPr>
                      <a:noAutofit/>
                    </a:bodyPr>
                    <a:lstStyle/>
                    <a:p>
                      <a:pPr indent="0" lvl="0" marL="0" marR="0" rtl="0" algn="l">
                        <a:spcBef>
                          <a:spcPts val="0"/>
                        </a:spcBef>
                        <a:buSzPct val="25000"/>
                        <a:buNone/>
                      </a:pPr>
                      <a:r>
                        <a:rPr baseline="0" lang="en-US" sz="1200" u="none" cap="none" strike="noStrike"/>
                        <a:t>Receivables Document for Agreement Amount, Spending Amount or Agreement Charge amount, + any Surcharge Amounts</a:t>
                      </a:r>
                    </a:p>
                  </a:txBody>
                  <a:tcPr marT="45725" marB="45725" marR="91450" marL="91450"/>
                </a:tc>
                <a:tc hMerge="1"/>
              </a:tr>
            </a:tbl>
          </a:graphicData>
        </a:graphic>
      </p:graphicFrame>
      <p:sp>
        <p:nvSpPr>
          <p:cNvPr id="1431" name="Shape 1431"/>
          <p:cNvSpPr/>
          <p:nvPr/>
        </p:nvSpPr>
        <p:spPr>
          <a:xfrm rot="5395975">
            <a:off x="1473522" y="4414340"/>
            <a:ext cx="357019" cy="384761"/>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sp>
        <p:nvSpPr>
          <p:cNvPr id="1432" name="Shape 1432"/>
          <p:cNvSpPr/>
          <p:nvPr/>
        </p:nvSpPr>
        <p:spPr>
          <a:xfrm rot="5395975">
            <a:off x="2750862" y="3335240"/>
            <a:ext cx="357019" cy="384761"/>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grpSp>
        <p:nvGrpSpPr>
          <p:cNvPr id="1433" name="Shape 1433"/>
          <p:cNvGrpSpPr/>
          <p:nvPr/>
        </p:nvGrpSpPr>
        <p:grpSpPr>
          <a:xfrm rot="1345975">
            <a:off x="503051" y="3289078"/>
            <a:ext cx="492099" cy="477085"/>
            <a:chOff x="5999839" y="1771645"/>
            <a:chExt cx="492099" cy="477085"/>
          </a:xfrm>
        </p:grpSpPr>
        <p:sp>
          <p:nvSpPr>
            <p:cNvPr id="1434" name="Shape 1434"/>
            <p:cNvSpPr/>
            <p:nvPr/>
          </p:nvSpPr>
          <p:spPr>
            <a:xfrm rot="4050000">
              <a:off x="6067378" y="1817807"/>
              <a:ext cx="357019" cy="384762"/>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sp>
          <p:nvSpPr>
            <p:cNvPr id="1435" name="Shape 1435"/>
            <p:cNvSpPr/>
            <p:nvPr/>
          </p:nvSpPr>
          <p:spPr>
            <a:xfrm rot="4050000">
              <a:off x="6100437" y="1845281"/>
              <a:ext cx="249914" cy="230858"/>
            </a:xfrm>
            <a:prstGeom prst="rect">
              <a:avLst/>
            </a:prstGeom>
            <a:solidFill>
              <a:schemeClr val="accent6"/>
            </a:solidFill>
            <a:ln>
              <a:noFill/>
            </a:ln>
          </p:spPr>
          <p:txBody>
            <a:bodyPr anchorCtr="0" anchor="ctr" bIns="0" lIns="0" rIns="0" tIns="0">
              <a:noAutofit/>
            </a:bodyPr>
            <a:lstStyle/>
            <a:p>
              <a:pPr indent="0" lvl="0" marL="0" marR="0" rtl="0" algn="ctr">
                <a:lnSpc>
                  <a:spcPct val="90000"/>
                </a:lnSpc>
                <a:spcBef>
                  <a:spcPts val="0"/>
                </a:spcBef>
                <a:spcAft>
                  <a:spcPts val="420"/>
                </a:spcAft>
                <a:buNone/>
              </a:pPr>
              <a:r>
                <a:t/>
              </a:r>
              <a:endParaRPr b="1" baseline="0" i="0" sz="1200" u="none" cap="none" strike="noStrike">
                <a:solidFill>
                  <a:schemeClr val="dk1"/>
                </a:solidFill>
                <a:latin typeface="Arial"/>
                <a:ea typeface="Arial"/>
                <a:cs typeface="Arial"/>
                <a:sym typeface="Arial"/>
              </a:endParaRPr>
            </a:p>
          </p:txBody>
        </p:sp>
      </p:grpSp>
      <p:grpSp>
        <p:nvGrpSpPr>
          <p:cNvPr id="1436" name="Shape 1436"/>
          <p:cNvGrpSpPr/>
          <p:nvPr/>
        </p:nvGrpSpPr>
        <p:grpSpPr>
          <a:xfrm rot="-4093858">
            <a:off x="3331263" y="1471690"/>
            <a:ext cx="492099" cy="477085"/>
            <a:chOff x="5999839" y="1771645"/>
            <a:chExt cx="492099" cy="477085"/>
          </a:xfrm>
        </p:grpSpPr>
        <p:sp>
          <p:nvSpPr>
            <p:cNvPr id="1437" name="Shape 1437"/>
            <p:cNvSpPr/>
            <p:nvPr/>
          </p:nvSpPr>
          <p:spPr>
            <a:xfrm rot="4050000">
              <a:off x="6067378" y="1817807"/>
              <a:ext cx="357019" cy="384762"/>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sp>
          <p:nvSpPr>
            <p:cNvPr id="1438" name="Shape 1438"/>
            <p:cNvSpPr/>
            <p:nvPr/>
          </p:nvSpPr>
          <p:spPr>
            <a:xfrm rot="4050000">
              <a:off x="6100437" y="1845281"/>
              <a:ext cx="249914" cy="230858"/>
            </a:xfrm>
            <a:prstGeom prst="rect">
              <a:avLst/>
            </a:prstGeom>
            <a:solidFill>
              <a:schemeClr val="accent6"/>
            </a:solidFill>
            <a:ln>
              <a:noFill/>
            </a:ln>
          </p:spPr>
          <p:txBody>
            <a:bodyPr anchorCtr="0" anchor="ctr" bIns="0" lIns="0" rIns="0" tIns="0">
              <a:noAutofit/>
            </a:bodyPr>
            <a:lstStyle/>
            <a:p>
              <a:pPr indent="0" lvl="0" marL="0" marR="0" rtl="0" algn="ctr">
                <a:lnSpc>
                  <a:spcPct val="90000"/>
                </a:lnSpc>
                <a:spcBef>
                  <a:spcPts val="0"/>
                </a:spcBef>
                <a:spcAft>
                  <a:spcPts val="420"/>
                </a:spcAft>
                <a:buNone/>
              </a:pPr>
              <a:r>
                <a:t/>
              </a:r>
              <a:endParaRPr b="1" baseline="0" i="0" sz="1200" u="none" cap="none" strike="noStrike">
                <a:solidFill>
                  <a:schemeClr val="dk1"/>
                </a:solidFill>
                <a:latin typeface="Arial"/>
                <a:ea typeface="Arial"/>
                <a:cs typeface="Arial"/>
                <a:sym typeface="Arial"/>
              </a:endParaRPr>
            </a:p>
          </p:txBody>
        </p:sp>
      </p:grpSp>
      <p:sp>
        <p:nvSpPr>
          <p:cNvPr id="1439" name="Shape 1439"/>
          <p:cNvSpPr/>
          <p:nvPr/>
        </p:nvSpPr>
        <p:spPr>
          <a:xfrm rot="5395975">
            <a:off x="1779542" y="3335240"/>
            <a:ext cx="357019" cy="384761"/>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sp>
        <p:nvSpPr>
          <p:cNvPr id="1440" name="Shape 1440"/>
          <p:cNvSpPr/>
          <p:nvPr/>
        </p:nvSpPr>
        <p:spPr>
          <a:xfrm>
            <a:off x="3209808" y="2234751"/>
            <a:ext cx="3518378" cy="4432044"/>
          </a:xfrm>
          <a:prstGeom prst="rect">
            <a:avLst/>
          </a:prstGeom>
          <a:noFill/>
          <a:ln cap="flat" cmpd="sng" w="53975">
            <a:solidFill>
              <a:srgbClr val="FFC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441" name="Shape 1441"/>
          <p:cNvSpPr/>
          <p:nvPr/>
        </p:nvSpPr>
        <p:spPr>
          <a:xfrm rot="130">
            <a:off x="3263374" y="5703685"/>
            <a:ext cx="3694640" cy="1052623"/>
          </a:xfrm>
          <a:prstGeom prst="rightArrow">
            <a:avLst>
              <a:gd fmla="val 60000" name="adj1"/>
              <a:gd fmla="val 50000" name="adj2"/>
            </a:avLst>
          </a:prstGeom>
          <a:solidFill>
            <a:schemeClr val="accent6"/>
          </a:solid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200" u="none" cap="none" strike="noStrike">
                <a:solidFill>
                  <a:schemeClr val="lt1"/>
                </a:solidFill>
                <a:latin typeface="Arial"/>
                <a:ea typeface="Arial"/>
                <a:cs typeface="Arial"/>
                <a:sym typeface="Arial"/>
              </a:rPr>
              <a:t>Recurring Flat Rate Agreements do not bill based on spending/AGs</a:t>
            </a:r>
          </a:p>
        </p:txBody>
      </p:sp>
      <p:sp>
        <p:nvSpPr>
          <p:cNvPr id="1442" name="Shape 1442"/>
          <p:cNvSpPr txBox="1"/>
          <p:nvPr>
            <p:ph idx="12" type="sldNum"/>
          </p:nvPr>
        </p:nvSpPr>
        <p:spPr>
          <a:xfrm>
            <a:off x="0" y="6564922"/>
            <a:ext cx="550983" cy="28196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443" name="Shape 1443"/>
          <p:cNvSpPr txBox="1"/>
          <p:nvPr/>
        </p:nvSpPr>
        <p:spPr>
          <a:xfrm>
            <a:off x="363415" y="6603978"/>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8" name="Shape 1448"/>
        <p:cNvGrpSpPr/>
        <p:nvPr/>
      </p:nvGrpSpPr>
      <p:grpSpPr>
        <a:xfrm>
          <a:off x="0" y="0"/>
          <a:ext cx="0" cy="0"/>
          <a:chOff x="0" y="0"/>
          <a:chExt cx="0" cy="0"/>
        </a:xfrm>
      </p:grpSpPr>
      <p:sp>
        <p:nvSpPr>
          <p:cNvPr id="1449" name="Shape 1449"/>
          <p:cNvSpPr txBox="1"/>
          <p:nvPr>
            <p:ph idx="1" type="body"/>
          </p:nvPr>
        </p:nvSpPr>
        <p:spPr>
          <a:xfrm>
            <a:off x="678550" y="3396448"/>
            <a:ext cx="8229600" cy="754636"/>
          </a:xfrm>
          <a:prstGeom prst="rect">
            <a:avLst/>
          </a:prstGeom>
          <a:noFill/>
          <a:ln>
            <a:noFill/>
          </a:ln>
        </p:spPr>
        <p:txBody>
          <a:bodyPr anchorCtr="0" anchor="t"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Pre-Billing Collections</a:t>
            </a:r>
          </a:p>
        </p:txBody>
      </p:sp>
      <p:sp>
        <p:nvSpPr>
          <p:cNvPr id="1450" name="Shape 145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451" name="Shape 145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6" name="Shape 1456"/>
        <p:cNvGrpSpPr/>
        <p:nvPr/>
      </p:nvGrpSpPr>
      <p:grpSpPr>
        <a:xfrm>
          <a:off x="0" y="0"/>
          <a:ext cx="0" cy="0"/>
          <a:chOff x="0" y="0"/>
          <a:chExt cx="0" cy="0"/>
        </a:xfrm>
      </p:grpSpPr>
      <p:sp>
        <p:nvSpPr>
          <p:cNvPr id="1457" name="Shape 145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Pre-Billing Collections – Outlease </a:t>
            </a:r>
          </a:p>
        </p:txBody>
      </p:sp>
      <p:sp>
        <p:nvSpPr>
          <p:cNvPr id="1458" name="Shape 1458"/>
          <p:cNvSpPr txBox="1"/>
          <p:nvPr>
            <p:ph idx="1" type="body"/>
          </p:nvPr>
        </p:nvSpPr>
        <p:spPr>
          <a:xfrm>
            <a:off x="372139" y="1253295"/>
            <a:ext cx="8771859"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2000" u="sng" cap="none" strike="noStrike">
                <a:solidFill>
                  <a:schemeClr val="dk1"/>
                </a:solidFill>
                <a:latin typeface="Arial"/>
                <a:ea typeface="Arial"/>
                <a:cs typeface="Arial"/>
                <a:sym typeface="Arial"/>
              </a:rPr>
              <a:t>Outlease Security Deposits</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 purpose of the security deposit is to:</a:t>
            </a:r>
          </a:p>
          <a:p>
            <a:pPr indent="-187325" lvl="1" marL="568325" marR="0" rtl="0" algn="l">
              <a:spcBef>
                <a:spcPts val="1200"/>
              </a:spcBef>
              <a:spcAft>
                <a:spcPts val="0"/>
              </a:spcAft>
              <a:buClr>
                <a:srgbClr val="AF242B"/>
              </a:buClr>
              <a:buFont typeface="Noto Sans Symbols"/>
              <a:buNone/>
            </a:pPr>
            <a:r>
              <a:t/>
            </a:r>
            <a:endParaRPr b="0" baseline="0" i="0" sz="800" u="none" cap="none" strike="noStrike">
              <a:solidFill>
                <a:schemeClr val="dk1"/>
              </a:solidFill>
              <a:latin typeface="Arial"/>
              <a:ea typeface="Arial"/>
              <a:cs typeface="Arial"/>
              <a:sym typeface="Arial"/>
            </a:endParaRPr>
          </a:p>
          <a:p>
            <a:pPr indent="-466725" lvl="2" marL="1139825" marR="0" rtl="0" algn="l">
              <a:spcBef>
                <a:spcPts val="1200"/>
              </a:spcBef>
              <a:spcAft>
                <a:spcPts val="0"/>
              </a:spcAft>
              <a:buClr>
                <a:srgbClr val="AF242B"/>
              </a:buClr>
              <a:buSzPct val="75000"/>
              <a:buFont typeface="Arial"/>
              <a:buAutoNum type="arabicPeriod"/>
            </a:pPr>
            <a:r>
              <a:rPr b="1" baseline="0" i="0" lang="en-US" sz="2000" u="none" cap="none" strike="noStrike">
                <a:solidFill>
                  <a:schemeClr val="dk1"/>
                </a:solidFill>
                <a:latin typeface="Arial"/>
                <a:ea typeface="Arial"/>
                <a:cs typeface="Arial"/>
                <a:sym typeface="Arial"/>
              </a:rPr>
              <a:t>Guarantee</a:t>
            </a:r>
            <a:r>
              <a:rPr b="0" baseline="0" i="0" lang="en-US" sz="2000" u="none" cap="none" strike="noStrike">
                <a:solidFill>
                  <a:schemeClr val="dk1"/>
                </a:solidFill>
                <a:latin typeface="Arial"/>
                <a:ea typeface="Arial"/>
                <a:cs typeface="Arial"/>
                <a:sym typeface="Arial"/>
              </a:rPr>
              <a:t> funds are available at the end of the lease to </a:t>
            </a:r>
            <a:r>
              <a:rPr b="0" baseline="0" i="0" lang="en-US" sz="2000" u="sng" cap="none" strike="noStrike">
                <a:solidFill>
                  <a:schemeClr val="dk1"/>
                </a:solidFill>
                <a:latin typeface="Arial"/>
                <a:ea typeface="Arial"/>
                <a:cs typeface="Arial"/>
                <a:sym typeface="Arial"/>
              </a:rPr>
              <a:t>fix any damages to the leased premises</a:t>
            </a:r>
            <a:r>
              <a:rPr b="0" baseline="0" i="0" lang="en-US" sz="2000" u="none" cap="none" strike="noStrike">
                <a:solidFill>
                  <a:schemeClr val="dk1"/>
                </a:solidFill>
                <a:latin typeface="Arial"/>
                <a:ea typeface="Arial"/>
                <a:cs typeface="Arial"/>
                <a:sym typeface="Arial"/>
              </a:rPr>
              <a:t> </a:t>
            </a:r>
          </a:p>
          <a:p>
            <a:pPr indent="-466725" lvl="2" marL="1139825" marR="0" rtl="0" algn="l">
              <a:spcBef>
                <a:spcPts val="1200"/>
              </a:spcBef>
              <a:spcAft>
                <a:spcPts val="0"/>
              </a:spcAft>
              <a:buClr>
                <a:srgbClr val="AF242B"/>
              </a:buClr>
              <a:buSzPct val="75000"/>
              <a:buFont typeface="Arial"/>
              <a:buAutoNum type="arabicPeriod"/>
            </a:pPr>
            <a:r>
              <a:rPr b="1" baseline="0" i="0" lang="en-US" sz="2000" u="none" cap="none" strike="noStrike">
                <a:solidFill>
                  <a:schemeClr val="dk1"/>
                </a:solidFill>
                <a:latin typeface="Arial"/>
                <a:ea typeface="Arial"/>
                <a:cs typeface="Arial"/>
                <a:sym typeface="Arial"/>
              </a:rPr>
              <a:t>Offset</a:t>
            </a:r>
            <a:r>
              <a:rPr b="0" baseline="0" i="0" lang="en-US" sz="2000" u="none" cap="none" strike="noStrike">
                <a:solidFill>
                  <a:schemeClr val="dk1"/>
                </a:solidFill>
                <a:latin typeface="Arial"/>
                <a:ea typeface="Arial"/>
                <a:cs typeface="Arial"/>
                <a:sym typeface="Arial"/>
              </a:rPr>
              <a:t> any </a:t>
            </a:r>
            <a:r>
              <a:rPr b="0" baseline="0" i="0" lang="en-US" sz="2000" u="sng" cap="none" strike="noStrike">
                <a:solidFill>
                  <a:schemeClr val="dk1"/>
                </a:solidFill>
                <a:latin typeface="Arial"/>
                <a:ea typeface="Arial"/>
                <a:cs typeface="Arial"/>
                <a:sym typeface="Arial"/>
              </a:rPr>
              <a:t>unliquidated bills</a:t>
            </a:r>
            <a:r>
              <a:rPr b="0" baseline="0" i="0" lang="en-US" sz="2000" u="none" cap="none" strike="noStrike">
                <a:solidFill>
                  <a:schemeClr val="dk1"/>
                </a:solidFill>
                <a:latin typeface="Arial"/>
                <a:ea typeface="Arial"/>
                <a:cs typeface="Arial"/>
                <a:sym typeface="Arial"/>
              </a:rPr>
              <a:t> generated as a result of the customer </a:t>
            </a:r>
            <a:r>
              <a:rPr b="0" baseline="0" i="0" lang="en-US" sz="2000" u="sng" cap="none" strike="noStrike">
                <a:solidFill>
                  <a:schemeClr val="dk1"/>
                </a:solidFill>
                <a:latin typeface="Arial"/>
                <a:ea typeface="Arial"/>
                <a:cs typeface="Arial"/>
                <a:sym typeface="Arial"/>
              </a:rPr>
              <a:t>not sending in their advance rent payments</a:t>
            </a:r>
            <a:r>
              <a:rPr b="0" baseline="0" i="0" lang="en-US" sz="2000" u="none" cap="none" strike="noStrike">
                <a:solidFill>
                  <a:schemeClr val="dk1"/>
                </a:solidFill>
                <a:latin typeface="Arial"/>
                <a:ea typeface="Arial"/>
                <a:cs typeface="Arial"/>
                <a:sym typeface="Arial"/>
              </a:rPr>
              <a:t> </a:t>
            </a:r>
          </a:p>
          <a:p>
            <a:pPr indent="-203200" lvl="2" marL="914400" marR="0" rtl="0" algn="l">
              <a:spcBef>
                <a:spcPts val="1200"/>
              </a:spcBef>
              <a:spcAft>
                <a:spcPts val="0"/>
              </a:spcAft>
              <a:buClr>
                <a:srgbClr val="AF242B"/>
              </a:buClr>
              <a:buFont typeface="Noto Sans Symbols"/>
              <a:buNone/>
            </a:pPr>
            <a:r>
              <a:t/>
            </a:r>
            <a:endParaRPr b="0" baseline="0" i="0" sz="800" u="none" cap="none" strike="noStrike">
              <a:solidFill>
                <a:schemeClr val="dk1"/>
              </a:solidFill>
              <a:latin typeface="Arial"/>
              <a:ea typeface="Arial"/>
              <a:cs typeface="Arial"/>
              <a:sym typeface="Arial"/>
            </a:endParaRP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Although this is a type of pre-billing collection, the security deposit </a:t>
            </a:r>
            <a:r>
              <a:rPr b="1" baseline="0" i="0" lang="en-US" sz="2000" u="none" cap="none" strike="noStrike">
                <a:solidFill>
                  <a:schemeClr val="dk1"/>
                </a:solidFill>
                <a:latin typeface="Arial"/>
                <a:ea typeface="Arial"/>
                <a:cs typeface="Arial"/>
                <a:sym typeface="Arial"/>
              </a:rPr>
              <a:t>does NOT reference the Outlease Agreement</a:t>
            </a:r>
          </a:p>
          <a:p>
            <a:pPr indent="-241300" lvl="2" marL="914400" marR="0" rtl="0" algn="l">
              <a:spcBef>
                <a:spcPts val="9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Always reject upon batch processing because there will never be a Billing Document reference</a:t>
            </a:r>
          </a:p>
          <a:p>
            <a:pPr indent="-231775" lvl="3" marL="126047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Manual correction to include Transaction Type, accounting dimensions, etc.</a:t>
            </a:r>
          </a:p>
        </p:txBody>
      </p:sp>
      <p:sp>
        <p:nvSpPr>
          <p:cNvPr id="1459" name="Shape 1459"/>
          <p:cNvSpPr txBox="1"/>
          <p:nvPr>
            <p:ph idx="11" type="ftr"/>
          </p:nvPr>
        </p:nvSpPr>
        <p:spPr>
          <a:xfrm>
            <a:off x="375137"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460" name="Shape 1460"/>
          <p:cNvSpPr txBox="1"/>
          <p:nvPr>
            <p:ph idx="12" type="sldNum"/>
          </p:nvPr>
        </p:nvSpPr>
        <p:spPr>
          <a:xfrm>
            <a:off x="0" y="6588368"/>
            <a:ext cx="562707" cy="25851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5" name="Shape 1465"/>
        <p:cNvGrpSpPr/>
        <p:nvPr/>
      </p:nvGrpSpPr>
      <p:grpSpPr>
        <a:xfrm>
          <a:off x="0" y="0"/>
          <a:ext cx="0" cy="0"/>
          <a:chOff x="0" y="0"/>
          <a:chExt cx="0" cy="0"/>
        </a:xfrm>
      </p:grpSpPr>
      <p:sp>
        <p:nvSpPr>
          <p:cNvPr id="1466" name="Shape 146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Pre-Billing Collections – Outlease </a:t>
            </a:r>
          </a:p>
        </p:txBody>
      </p:sp>
      <p:sp>
        <p:nvSpPr>
          <p:cNvPr id="1467" name="Shape 1467"/>
          <p:cNvSpPr txBox="1"/>
          <p:nvPr>
            <p:ph idx="11" type="ftr"/>
          </p:nvPr>
        </p:nvSpPr>
        <p:spPr>
          <a:xfrm>
            <a:off x="375137"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468" name="Shape 1468"/>
          <p:cNvSpPr txBox="1"/>
          <p:nvPr>
            <p:ph idx="12" type="sldNum"/>
          </p:nvPr>
        </p:nvSpPr>
        <p:spPr>
          <a:xfrm>
            <a:off x="0" y="6588368"/>
            <a:ext cx="562707" cy="25851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469" name="Shape 1469"/>
          <p:cNvSpPr txBox="1"/>
          <p:nvPr>
            <p:ph idx="1" type="body"/>
          </p:nvPr>
        </p:nvSpPr>
        <p:spPr>
          <a:xfrm>
            <a:off x="372139" y="1129101"/>
            <a:ext cx="8771859" cy="4525961"/>
          </a:xfrm>
          <a:prstGeom prst="rect">
            <a:avLst/>
          </a:prstGeom>
          <a:noFill/>
          <a:ln>
            <a:noFill/>
          </a:ln>
        </p:spPr>
        <p:txBody>
          <a:bodyPr anchorCtr="0" anchor="t" bIns="45700" lIns="91425" rIns="91425" tIns="45700">
            <a:noAutofit/>
          </a:bodyPr>
          <a:lstStyle/>
          <a:p>
            <a:pPr indent="-146050" lvl="0" marL="231775" marR="0" rtl="0" algn="l">
              <a:spcBef>
                <a:spcPts val="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Outlease Security Deposit collections are processed using a </a:t>
            </a:r>
            <a:r>
              <a:rPr b="1" baseline="0" i="0" lang="en-US" sz="1800" u="none" cap="none" strike="noStrike">
                <a:solidFill>
                  <a:schemeClr val="dk1"/>
                </a:solidFill>
                <a:latin typeface="Arial"/>
                <a:ea typeface="Arial"/>
                <a:cs typeface="Arial"/>
                <a:sym typeface="Arial"/>
              </a:rPr>
              <a:t>Cash Receipt </a:t>
            </a:r>
            <a:r>
              <a:rPr b="0" baseline="0" i="0" lang="en-US" sz="1800" u="none" cap="none" strike="noStrike">
                <a:solidFill>
                  <a:schemeClr val="dk1"/>
                </a:solidFill>
                <a:latin typeface="Arial"/>
                <a:ea typeface="Arial"/>
                <a:cs typeface="Arial"/>
                <a:sym typeface="Arial"/>
              </a:rPr>
              <a:t>document with a </a:t>
            </a:r>
            <a:r>
              <a:rPr b="0" baseline="0" i="0" lang="en-US" sz="1800" u="sng" cap="none" strike="noStrike">
                <a:solidFill>
                  <a:schemeClr val="dk1"/>
                </a:solidFill>
                <a:latin typeface="Arial"/>
                <a:ea typeface="Arial"/>
                <a:cs typeface="Arial"/>
                <a:sym typeface="Arial"/>
              </a:rPr>
              <a:t>Normal</a:t>
            </a:r>
            <a:r>
              <a:rPr b="0" baseline="0" i="0" lang="en-US" sz="1800" u="none" cap="none" strike="noStrike">
                <a:solidFill>
                  <a:schemeClr val="dk1"/>
                </a:solidFill>
                <a:latin typeface="Arial"/>
                <a:ea typeface="Arial"/>
                <a:cs typeface="Arial"/>
                <a:sym typeface="Arial"/>
              </a:rPr>
              <a:t> line type and specific </a:t>
            </a:r>
            <a:r>
              <a:rPr b="0" baseline="0" i="0" lang="en-US" sz="1800" u="sng" cap="none" strike="noStrike">
                <a:solidFill>
                  <a:schemeClr val="dk1"/>
                </a:solidFill>
                <a:latin typeface="Arial"/>
                <a:ea typeface="Arial"/>
                <a:cs typeface="Arial"/>
                <a:sym typeface="Arial"/>
              </a:rPr>
              <a:t>Transaction Type</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Region 7 Transaction Type – 03</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Tracks customer security deposit via GSA Deposit Fund GL</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Accounting Dimensions:</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Fund – 197X</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Region – 07</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Org Code – D0700000</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Program – YV00</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Activity – GX000</a:t>
            </a:r>
          </a:p>
          <a:p>
            <a:pPr indent="-146050" lvl="3" marL="1260475"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0" lvl="3" marL="1028700"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3175" lvl="1" marL="346075" marR="0" rtl="0" algn="l">
              <a:spcBef>
                <a:spcPts val="12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07950" lvl="0" marL="231775" marR="0" rtl="0" algn="l">
              <a:spcBef>
                <a:spcPts val="11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grpSp>
        <p:nvGrpSpPr>
          <p:cNvPr id="1470" name="Shape 1470"/>
          <p:cNvGrpSpPr/>
          <p:nvPr/>
        </p:nvGrpSpPr>
        <p:grpSpPr>
          <a:xfrm>
            <a:off x="4384315" y="3677371"/>
            <a:ext cx="3305635" cy="2105318"/>
            <a:chOff x="2710634" y="3392082"/>
            <a:chExt cx="3305635" cy="2105318"/>
          </a:xfrm>
        </p:grpSpPr>
        <p:pic>
          <p:nvPicPr>
            <p:cNvPr id="1471" name="Shape 1471"/>
            <p:cNvPicPr preferRelativeResize="0"/>
            <p:nvPr/>
          </p:nvPicPr>
          <p:blipFill rotWithShape="1">
            <a:blip r:embed="rId3">
              <a:alphaModFix/>
            </a:blip>
            <a:srcRect b="0" l="0" r="0" t="0"/>
            <a:stretch/>
          </p:blipFill>
          <p:spPr>
            <a:xfrm>
              <a:off x="2710634" y="3392082"/>
              <a:ext cx="3305635" cy="2105318"/>
            </a:xfrm>
            <a:prstGeom prst="rect">
              <a:avLst/>
            </a:prstGeom>
            <a:noFill/>
            <a:ln cap="flat" cmpd="sng" w="9525">
              <a:solidFill>
                <a:schemeClr val="dk1"/>
              </a:solidFill>
              <a:prstDash val="solid"/>
              <a:round/>
              <a:headEnd len="med" w="med" type="none"/>
              <a:tailEnd len="med" w="med" type="none"/>
            </a:ln>
          </p:spPr>
        </p:pic>
        <p:sp>
          <p:nvSpPr>
            <p:cNvPr id="1472" name="Shape 1472"/>
            <p:cNvSpPr/>
            <p:nvPr/>
          </p:nvSpPr>
          <p:spPr>
            <a:xfrm>
              <a:off x="2823410" y="3850105"/>
              <a:ext cx="2197767" cy="465221"/>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pSp>
    </p:spTree>
  </p:cSld>
  <p:clrMapOvr>
    <a:masterClrMapping/>
  </p:clrMapOvr>
  <p:transition spd="slow">
    <p:cut/>
  </p:transition>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7" name="Shape 1477"/>
        <p:cNvGrpSpPr/>
        <p:nvPr/>
      </p:nvGrpSpPr>
      <p:grpSpPr>
        <a:xfrm>
          <a:off x="0" y="0"/>
          <a:ext cx="0" cy="0"/>
          <a:chOff x="0" y="0"/>
          <a:chExt cx="0" cy="0"/>
        </a:xfrm>
      </p:grpSpPr>
      <p:sp>
        <p:nvSpPr>
          <p:cNvPr id="1478" name="Shape 1478"/>
          <p:cNvSpPr txBox="1"/>
          <p:nvPr>
            <p:ph type="title"/>
          </p:nvPr>
        </p:nvSpPr>
        <p:spPr>
          <a:xfrm>
            <a:off x="480645" y="356146"/>
            <a:ext cx="8298422"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Pre-Billing Collections</a:t>
            </a:r>
          </a:p>
        </p:txBody>
      </p:sp>
      <p:sp>
        <p:nvSpPr>
          <p:cNvPr id="1479" name="Shape 1479"/>
          <p:cNvSpPr txBox="1"/>
          <p:nvPr>
            <p:ph idx="1" type="body"/>
          </p:nvPr>
        </p:nvSpPr>
        <p:spPr>
          <a:xfrm>
            <a:off x="329609" y="1594883"/>
            <a:ext cx="8814391" cy="479303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2000" u="sng" cap="none" strike="noStrike">
                <a:solidFill>
                  <a:schemeClr val="dk1"/>
                </a:solidFill>
                <a:latin typeface="Arial"/>
                <a:ea typeface="Arial"/>
                <a:cs typeface="Arial"/>
                <a:sym typeface="Arial"/>
              </a:rPr>
              <a:t>Advance Collections</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Processed </a:t>
            </a:r>
            <a:r>
              <a:rPr b="0" baseline="0" i="0" lang="en-US" sz="2000" u="sng" cap="none" strike="noStrike">
                <a:solidFill>
                  <a:schemeClr val="dk1"/>
                </a:solidFill>
                <a:latin typeface="Arial"/>
                <a:ea typeface="Arial"/>
                <a:cs typeface="Arial"/>
                <a:sym typeface="Arial"/>
              </a:rPr>
              <a:t>prior to GSA starting to fill the customer order</a:t>
            </a:r>
            <a:r>
              <a:rPr b="0" baseline="0" i="0" lang="en-US" sz="2000" u="none" cap="none" strike="noStrike">
                <a:solidFill>
                  <a:schemeClr val="dk1"/>
                </a:solidFill>
                <a:latin typeface="Arial"/>
                <a:ea typeface="Arial"/>
                <a:cs typeface="Arial"/>
                <a:sym typeface="Arial"/>
              </a:rPr>
              <a:t> (for work that has not yet been performed)</a:t>
            </a:r>
          </a:p>
          <a:p>
            <a:pPr indent="-225425" lvl="1" marL="568325" marR="0" rtl="0" algn="l">
              <a:spcBef>
                <a:spcPts val="1200"/>
              </a:spcBef>
              <a:spcAft>
                <a:spcPts val="0"/>
              </a:spcAft>
              <a:buClr>
                <a:srgbClr val="AF242B"/>
              </a:buClr>
              <a:buSzPct val="75000"/>
              <a:buFont typeface="Noto Sans Symbols"/>
              <a:buChar char="•"/>
            </a:pPr>
            <a:r>
              <a:rPr b="0" baseline="0" i="0" lang="en-US" sz="2000" u="sng" cap="none" strike="noStrike">
                <a:solidFill>
                  <a:schemeClr val="dk1"/>
                </a:solidFill>
                <a:latin typeface="Arial"/>
                <a:ea typeface="Arial"/>
                <a:cs typeface="Arial"/>
                <a:sym typeface="Arial"/>
              </a:rPr>
              <a:t>Required</a:t>
            </a:r>
            <a:r>
              <a:rPr b="0" baseline="0" i="0" lang="en-US" sz="2000" u="none" cap="none" strike="noStrike">
                <a:solidFill>
                  <a:schemeClr val="dk1"/>
                </a:solidFill>
                <a:latin typeface="Arial"/>
                <a:ea typeface="Arial"/>
                <a:cs typeface="Arial"/>
                <a:sym typeface="Arial"/>
              </a:rPr>
              <a:t> for non-Federal customers </a:t>
            </a:r>
            <a:r>
              <a:rPr b="0" baseline="0" i="0" lang="en-US" sz="2000" u="sng" cap="none" strike="noStrike">
                <a:solidFill>
                  <a:schemeClr val="dk1"/>
                </a:solidFill>
                <a:latin typeface="Arial"/>
                <a:ea typeface="Arial"/>
                <a:cs typeface="Arial"/>
                <a:sym typeface="Arial"/>
              </a:rPr>
              <a:t>before spending can process against Agreement</a:t>
            </a:r>
          </a:p>
          <a:p>
            <a:pPr indent="-241300" lvl="2" marL="914400"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Can be received: </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For both </a:t>
            </a:r>
            <a:r>
              <a:rPr b="0" baseline="0" i="0" lang="en-US" sz="1800" u="sng" cap="none" strike="noStrike">
                <a:solidFill>
                  <a:schemeClr val="dk1"/>
                </a:solidFill>
                <a:latin typeface="Arial"/>
                <a:ea typeface="Arial"/>
                <a:cs typeface="Arial"/>
                <a:sym typeface="Arial"/>
              </a:rPr>
              <a:t>non-Federal</a:t>
            </a:r>
            <a:r>
              <a:rPr b="0" baseline="0" i="0" lang="en-US" sz="1800" u="none" cap="none" strike="noStrike">
                <a:solidFill>
                  <a:schemeClr val="dk1"/>
                </a:solidFill>
                <a:latin typeface="Arial"/>
                <a:ea typeface="Arial"/>
                <a:cs typeface="Arial"/>
                <a:sym typeface="Arial"/>
              </a:rPr>
              <a:t> and </a:t>
            </a:r>
            <a:r>
              <a:rPr b="0" baseline="0" i="0" lang="en-US" sz="1800" u="sng" cap="none" strike="noStrike">
                <a:solidFill>
                  <a:schemeClr val="dk1"/>
                </a:solidFill>
                <a:latin typeface="Arial"/>
                <a:ea typeface="Arial"/>
                <a:cs typeface="Arial"/>
                <a:sym typeface="Arial"/>
              </a:rPr>
              <a:t>Federal</a:t>
            </a:r>
            <a:r>
              <a:rPr b="0" baseline="0" i="0" lang="en-US" sz="1800" u="none" cap="none" strike="noStrike">
                <a:solidFill>
                  <a:schemeClr val="dk1"/>
                </a:solidFill>
                <a:latin typeface="Arial"/>
                <a:ea typeface="Arial"/>
                <a:cs typeface="Arial"/>
                <a:sym typeface="Arial"/>
              </a:rPr>
              <a:t> customers</a:t>
            </a:r>
          </a:p>
          <a:p>
            <a:pPr indent="-168275" lvl="4" marL="15398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Required for non-Federal customers, but not always received by GSA</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Prior to creation of Agreement</a:t>
            </a:r>
          </a:p>
          <a:p>
            <a:pPr indent="-3175" lvl="1" marL="3460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49225" lvl="1" marL="56832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1480" name="Shape 1480"/>
          <p:cNvSpPr txBox="1"/>
          <p:nvPr>
            <p:ph idx="11" type="ftr"/>
          </p:nvPr>
        </p:nvSpPr>
        <p:spPr>
          <a:xfrm>
            <a:off x="398584"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481" name="Shape 1481"/>
          <p:cNvSpPr txBox="1"/>
          <p:nvPr>
            <p:ph idx="12" type="sldNum"/>
          </p:nvPr>
        </p:nvSpPr>
        <p:spPr>
          <a:xfrm>
            <a:off x="0" y="6564922"/>
            <a:ext cx="480645" cy="28196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6" name="Shape 1486"/>
        <p:cNvGrpSpPr/>
        <p:nvPr/>
      </p:nvGrpSpPr>
      <p:grpSpPr>
        <a:xfrm>
          <a:off x="0" y="0"/>
          <a:ext cx="0" cy="0"/>
          <a:chOff x="0" y="0"/>
          <a:chExt cx="0" cy="0"/>
        </a:xfrm>
      </p:grpSpPr>
      <p:sp>
        <p:nvSpPr>
          <p:cNvPr id="1487" name="Shape 148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Pre-Billing Collections</a:t>
            </a:r>
          </a:p>
        </p:txBody>
      </p:sp>
      <p:sp>
        <p:nvSpPr>
          <p:cNvPr id="1488" name="Shape 1488"/>
          <p:cNvSpPr txBox="1"/>
          <p:nvPr>
            <p:ph idx="1" type="body"/>
          </p:nvPr>
        </p:nvSpPr>
        <p:spPr>
          <a:xfrm>
            <a:off x="372139" y="1129101"/>
            <a:ext cx="8771859"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Tracks “prepayment” as a </a:t>
            </a:r>
            <a:br>
              <a:rPr b="0" baseline="0" i="0" lang="en-US" sz="1800" u="none" cap="none" strike="noStrike">
                <a:solidFill>
                  <a:schemeClr val="dk1"/>
                </a:solidFill>
                <a:latin typeface="Arial"/>
                <a:ea typeface="Arial"/>
                <a:cs typeface="Arial"/>
                <a:sym typeface="Arial"/>
              </a:rPr>
            </a:br>
            <a:r>
              <a:rPr b="1" baseline="0" i="0" lang="en-US" sz="1800" u="none" cap="none" strike="noStrike">
                <a:solidFill>
                  <a:schemeClr val="dk1"/>
                </a:solidFill>
                <a:latin typeface="Arial"/>
                <a:ea typeface="Arial"/>
                <a:cs typeface="Arial"/>
                <a:sym typeface="Arial"/>
              </a:rPr>
              <a:t>liability</a:t>
            </a:r>
            <a:r>
              <a:rPr b="0" baseline="0" i="0" lang="en-US" sz="1800" u="none" cap="none" strike="noStrike">
                <a:solidFill>
                  <a:schemeClr val="dk1"/>
                </a:solidFill>
                <a:latin typeface="Arial"/>
                <a:ea typeface="Arial"/>
                <a:cs typeface="Arial"/>
                <a:sym typeface="Arial"/>
              </a:rPr>
              <a:t> because GSA has </a:t>
            </a:r>
            <a:br>
              <a:rPr b="0" baseline="0" i="0" lang="en-US" sz="1800" u="none" cap="none" strike="noStrike">
                <a:solidFill>
                  <a:schemeClr val="dk1"/>
                </a:solidFill>
                <a:latin typeface="Arial"/>
                <a:ea typeface="Arial"/>
                <a:cs typeface="Arial"/>
                <a:sym typeface="Arial"/>
              </a:rPr>
            </a:br>
            <a:r>
              <a:rPr b="0" baseline="0" i="0" lang="en-US" sz="1800" u="sng" cap="none" strike="noStrike">
                <a:solidFill>
                  <a:schemeClr val="dk1"/>
                </a:solidFill>
                <a:latin typeface="Arial"/>
                <a:ea typeface="Arial"/>
                <a:cs typeface="Arial"/>
                <a:sym typeface="Arial"/>
              </a:rPr>
              <a:t>not yet filled the customer order</a:t>
            </a:r>
            <a:r>
              <a:rPr b="0" baseline="0" i="0" lang="en-US" sz="1800" u="none" cap="none" strike="noStrike">
                <a:solidFill>
                  <a:schemeClr val="dk1"/>
                </a:solidFill>
                <a:latin typeface="Arial"/>
                <a:ea typeface="Arial"/>
                <a:cs typeface="Arial"/>
                <a:sym typeface="Arial"/>
              </a:rPr>
              <a:t> </a:t>
            </a:r>
            <a:br>
              <a:rPr b="0" baseline="0" i="0" lang="en-US" sz="1800" u="none" cap="none" strike="noStrike">
                <a:solidFill>
                  <a:schemeClr val="dk1"/>
                </a:solidFill>
                <a:latin typeface="Arial"/>
                <a:ea typeface="Arial"/>
                <a:cs typeface="Arial"/>
                <a:sym typeface="Arial"/>
              </a:rPr>
            </a:br>
            <a:r>
              <a:rPr b="0" baseline="0" i="0" lang="en-US" sz="1800" u="none" cap="none" strike="noStrike">
                <a:solidFill>
                  <a:schemeClr val="dk1"/>
                </a:solidFill>
                <a:latin typeface="Arial"/>
                <a:ea typeface="Arial"/>
                <a:cs typeface="Arial"/>
                <a:sym typeface="Arial"/>
              </a:rPr>
              <a:t>or “earned” the prepayment</a:t>
            </a:r>
          </a:p>
          <a:p>
            <a:pPr indent="-146050" lvl="0" marL="231775"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0" lvl="0" marL="0"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Advance collections are processed using a </a:t>
            </a:r>
            <a:r>
              <a:rPr b="1" baseline="0" i="0" lang="en-US" sz="1800" u="none" cap="none" strike="noStrike">
                <a:solidFill>
                  <a:schemeClr val="dk1"/>
                </a:solidFill>
                <a:latin typeface="Arial"/>
                <a:ea typeface="Arial"/>
                <a:cs typeface="Arial"/>
                <a:sym typeface="Arial"/>
              </a:rPr>
              <a:t>Cash Receipt </a:t>
            </a:r>
            <a:r>
              <a:rPr b="0" baseline="0" i="0" lang="en-US" sz="1800" u="none" cap="none" strike="noStrike">
                <a:solidFill>
                  <a:schemeClr val="dk1"/>
                </a:solidFill>
                <a:latin typeface="Arial"/>
                <a:ea typeface="Arial"/>
                <a:cs typeface="Arial"/>
                <a:sym typeface="Arial"/>
              </a:rPr>
              <a:t>document with an </a:t>
            </a:r>
            <a:r>
              <a:rPr b="0" baseline="0" i="0" lang="en-US" sz="1800" u="sng" cap="none" strike="noStrike">
                <a:solidFill>
                  <a:schemeClr val="dk1"/>
                </a:solidFill>
                <a:latin typeface="Arial"/>
                <a:ea typeface="Arial"/>
                <a:cs typeface="Arial"/>
                <a:sym typeface="Arial"/>
              </a:rPr>
              <a:t>Advance Payment</a:t>
            </a:r>
            <a:r>
              <a:rPr b="0" baseline="0" i="0" lang="en-US" sz="1800" u="none" cap="none" strike="noStrike">
                <a:solidFill>
                  <a:schemeClr val="dk1"/>
                </a:solidFill>
                <a:latin typeface="Arial"/>
                <a:ea typeface="Arial"/>
                <a:cs typeface="Arial"/>
                <a:sym typeface="Arial"/>
              </a:rPr>
              <a:t> line type and specific </a:t>
            </a:r>
            <a:r>
              <a:rPr b="0" baseline="0" i="0" lang="en-US" sz="1800" u="sng" cap="none" strike="noStrike">
                <a:solidFill>
                  <a:schemeClr val="dk1"/>
                </a:solidFill>
                <a:latin typeface="Arial"/>
                <a:ea typeface="Arial"/>
                <a:cs typeface="Arial"/>
                <a:sym typeface="Arial"/>
              </a:rPr>
              <a:t>Transaction Type</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Region 6 Transaction Type: A4 (for advances associated with agreements)</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Region 7 Transaction Type: 04</a:t>
            </a:r>
          </a:p>
          <a:p>
            <a:pPr indent="-231775" lvl="0" marL="23177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No billing</a:t>
            </a:r>
            <a:r>
              <a:rPr b="0" baseline="0" i="0" lang="en-US" sz="1800" u="none" cap="none" strike="noStrike">
                <a:solidFill>
                  <a:schemeClr val="dk1"/>
                </a:solidFill>
                <a:latin typeface="Arial"/>
                <a:ea typeface="Arial"/>
                <a:cs typeface="Arial"/>
                <a:sym typeface="Arial"/>
              </a:rPr>
              <a:t> when an advance has been recorded referencing Agreement:</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Results in </a:t>
            </a:r>
            <a:r>
              <a:rPr b="1" baseline="0" i="0" lang="en-US" sz="1800" u="none" cap="none" strike="noStrike">
                <a:solidFill>
                  <a:schemeClr val="dk1"/>
                </a:solidFill>
                <a:latin typeface="Arial"/>
                <a:ea typeface="Arial"/>
                <a:cs typeface="Arial"/>
                <a:sym typeface="Arial"/>
              </a:rPr>
              <a:t>Advance Offset </a:t>
            </a:r>
            <a:r>
              <a:rPr b="0" baseline="0" i="0" lang="en-US" sz="1800" u="none" cap="none" strike="noStrike">
                <a:solidFill>
                  <a:schemeClr val="dk1"/>
                </a:solidFill>
                <a:latin typeface="Arial"/>
                <a:ea typeface="Arial"/>
                <a:cs typeface="Arial"/>
                <a:sym typeface="Arial"/>
              </a:rPr>
              <a:t>to </a:t>
            </a:r>
            <a:r>
              <a:rPr b="0" baseline="0" i="0" lang="en-US" sz="1800" u="sng" cap="none" strike="noStrike">
                <a:solidFill>
                  <a:schemeClr val="dk1"/>
                </a:solidFill>
                <a:latin typeface="Arial"/>
                <a:ea typeface="Arial"/>
                <a:cs typeface="Arial"/>
                <a:sym typeface="Arial"/>
              </a:rPr>
              <a:t>record revenue</a:t>
            </a:r>
          </a:p>
          <a:p>
            <a:pPr indent="-3175" lvl="1" marL="346075" marR="0" rtl="0" algn="l">
              <a:spcBef>
                <a:spcPts val="12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07950" lvl="0" marL="231775" marR="0" rtl="0" algn="l">
              <a:spcBef>
                <a:spcPts val="11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1489" name="Shape 148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490" name="Shape 149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1491" name="Shape 1491"/>
          <p:cNvGrpSpPr/>
          <p:nvPr/>
        </p:nvGrpSpPr>
        <p:grpSpPr>
          <a:xfrm>
            <a:off x="4146550" y="1245324"/>
            <a:ext cx="4797757" cy="1739093"/>
            <a:chOff x="3174331" y="1954880"/>
            <a:chExt cx="3276600" cy="1552575"/>
          </a:xfrm>
        </p:grpSpPr>
        <p:pic>
          <p:nvPicPr>
            <p:cNvPr id="1492" name="Shape 1492"/>
            <p:cNvPicPr preferRelativeResize="0"/>
            <p:nvPr/>
          </p:nvPicPr>
          <p:blipFill rotWithShape="1">
            <a:blip r:embed="rId3">
              <a:alphaModFix/>
            </a:blip>
            <a:srcRect b="0" l="0" r="0" t="0"/>
            <a:stretch/>
          </p:blipFill>
          <p:spPr>
            <a:xfrm>
              <a:off x="3174331" y="1954880"/>
              <a:ext cx="3276600" cy="1552575"/>
            </a:xfrm>
            <a:prstGeom prst="rect">
              <a:avLst/>
            </a:prstGeom>
            <a:noFill/>
            <a:ln cap="flat" cmpd="sng" w="19050">
              <a:solidFill>
                <a:schemeClr val="dk1"/>
              </a:solidFill>
              <a:prstDash val="solid"/>
              <a:miter/>
              <a:headEnd len="med" w="med" type="none"/>
              <a:tailEnd len="med" w="med" type="none"/>
            </a:ln>
          </p:spPr>
        </p:pic>
        <p:sp>
          <p:nvSpPr>
            <p:cNvPr id="1493" name="Shape 1493"/>
            <p:cNvSpPr/>
            <p:nvPr/>
          </p:nvSpPr>
          <p:spPr>
            <a:xfrm>
              <a:off x="3174331" y="3212982"/>
              <a:ext cx="3276600" cy="29447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pSp>
    </p:spTree>
  </p:cSld>
  <p:clrMapOvr>
    <a:masterClrMapping/>
  </p:clrMapOvr>
  <p:transition spd="slow">
    <p:cut/>
  </p:transition>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8" name="Shape 1498"/>
        <p:cNvGrpSpPr/>
        <p:nvPr/>
      </p:nvGrpSpPr>
      <p:grpSpPr>
        <a:xfrm>
          <a:off x="0" y="0"/>
          <a:ext cx="0" cy="0"/>
          <a:chOff x="0" y="0"/>
          <a:chExt cx="0" cy="0"/>
        </a:xfrm>
      </p:grpSpPr>
      <p:sp>
        <p:nvSpPr>
          <p:cNvPr id="1499" name="Shape 1499"/>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Pre-Billing Collections</a:t>
            </a:r>
          </a:p>
        </p:txBody>
      </p:sp>
      <p:sp>
        <p:nvSpPr>
          <p:cNvPr id="1500" name="Shape 150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501" name="Shape 150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502" name="Shape 1502"/>
          <p:cNvSpPr txBox="1"/>
          <p:nvPr/>
        </p:nvSpPr>
        <p:spPr>
          <a:xfrm>
            <a:off x="712518" y="1638794"/>
            <a:ext cx="8134597" cy="36933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Agreement with </a:t>
            </a:r>
            <a:r>
              <a:rPr b="1" baseline="0" i="0" lang="en-US" sz="1800" u="none" cap="none" strike="noStrike">
                <a:solidFill>
                  <a:schemeClr val="dk1"/>
                </a:solidFill>
                <a:latin typeface="Arial"/>
                <a:ea typeface="Arial"/>
                <a:cs typeface="Arial"/>
                <a:sym typeface="Arial"/>
              </a:rPr>
              <a:t>Federal</a:t>
            </a:r>
            <a:r>
              <a:rPr b="0" baseline="0" i="0" lang="en-US" sz="1800" u="none" cap="none" strike="noStrike">
                <a:solidFill>
                  <a:schemeClr val="dk1"/>
                </a:solidFill>
                <a:latin typeface="Arial"/>
                <a:ea typeface="Arial"/>
                <a:cs typeface="Arial"/>
                <a:sym typeface="Arial"/>
              </a:rPr>
              <a:t> Customer – </a:t>
            </a:r>
            <a:r>
              <a:rPr b="0" baseline="0" i="0" lang="en-US" sz="1800" u="sng" cap="none" strike="noStrike">
                <a:solidFill>
                  <a:schemeClr val="dk1"/>
                </a:solidFill>
                <a:latin typeface="Arial"/>
                <a:ea typeface="Arial"/>
                <a:cs typeface="Arial"/>
                <a:sym typeface="Arial"/>
              </a:rPr>
              <a:t>does not require an advance collection</a:t>
            </a:r>
            <a:r>
              <a:rPr b="0" baseline="0" i="0" lang="en-US" sz="1800" u="none" cap="none" strike="noStrike">
                <a:solidFill>
                  <a:schemeClr val="dk1"/>
                </a:solidFill>
                <a:latin typeface="Arial"/>
                <a:ea typeface="Arial"/>
                <a:cs typeface="Arial"/>
                <a:sym typeface="Arial"/>
              </a:rPr>
              <a:t>: </a:t>
            </a:r>
          </a:p>
        </p:txBody>
      </p:sp>
      <p:sp>
        <p:nvSpPr>
          <p:cNvPr id="1503" name="Shape 1503"/>
          <p:cNvSpPr txBox="1"/>
          <p:nvPr/>
        </p:nvSpPr>
        <p:spPr>
          <a:xfrm>
            <a:off x="746166" y="3964373"/>
            <a:ext cx="8134597" cy="36933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Agreement with </a:t>
            </a:r>
            <a:r>
              <a:rPr b="1" baseline="0" i="0" lang="en-US" sz="1800" u="none" cap="none" strike="noStrike">
                <a:solidFill>
                  <a:schemeClr val="dk1"/>
                </a:solidFill>
                <a:latin typeface="Arial"/>
                <a:ea typeface="Arial"/>
                <a:cs typeface="Arial"/>
                <a:sym typeface="Arial"/>
              </a:rPr>
              <a:t>non-Federal</a:t>
            </a:r>
            <a:r>
              <a:rPr b="0" baseline="0" i="0" lang="en-US" sz="1800" u="none" cap="none" strike="noStrike">
                <a:solidFill>
                  <a:schemeClr val="dk1"/>
                </a:solidFill>
                <a:latin typeface="Arial"/>
                <a:ea typeface="Arial"/>
                <a:cs typeface="Arial"/>
                <a:sym typeface="Arial"/>
              </a:rPr>
              <a:t> Customer – </a:t>
            </a:r>
            <a:r>
              <a:rPr b="0" baseline="0" i="0" lang="en-US" sz="1800" u="sng" cap="none" strike="noStrike">
                <a:solidFill>
                  <a:schemeClr val="dk1"/>
                </a:solidFill>
                <a:latin typeface="Arial"/>
                <a:ea typeface="Arial"/>
                <a:cs typeface="Arial"/>
                <a:sym typeface="Arial"/>
              </a:rPr>
              <a:t>requires an advance collection</a:t>
            </a:r>
            <a:r>
              <a:rPr b="0" baseline="0" i="0" lang="en-US" sz="1800" u="none" cap="none" strike="noStrike">
                <a:solidFill>
                  <a:schemeClr val="dk1"/>
                </a:solidFill>
                <a:latin typeface="Arial"/>
                <a:ea typeface="Arial"/>
                <a:cs typeface="Arial"/>
                <a:sym typeface="Arial"/>
              </a:rPr>
              <a:t>: </a:t>
            </a:r>
          </a:p>
        </p:txBody>
      </p:sp>
      <p:sp>
        <p:nvSpPr>
          <p:cNvPr id="1504" name="Shape 1504"/>
          <p:cNvSpPr/>
          <p:nvPr/>
        </p:nvSpPr>
        <p:spPr>
          <a:xfrm>
            <a:off x="712518" y="4521603"/>
            <a:ext cx="2031681" cy="914255"/>
          </a:xfrm>
          <a:prstGeom prst="homePlate">
            <a:avLst>
              <a:gd fmla="val 50000" name="adj"/>
            </a:avLst>
          </a:prstGeom>
          <a:solidFill>
            <a:schemeClr val="accent1"/>
          </a:solidFill>
          <a:ln>
            <a:noFill/>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rgbClr val="404040"/>
                </a:solidFill>
                <a:latin typeface="Calibri"/>
                <a:ea typeface="Calibri"/>
                <a:cs typeface="Calibri"/>
                <a:sym typeface="Calibri"/>
              </a:rPr>
              <a:t>Agreement Created in Pegasys</a:t>
            </a:r>
          </a:p>
        </p:txBody>
      </p:sp>
      <p:sp>
        <p:nvSpPr>
          <p:cNvPr id="1505" name="Shape 1505"/>
          <p:cNvSpPr/>
          <p:nvPr/>
        </p:nvSpPr>
        <p:spPr>
          <a:xfrm>
            <a:off x="2845783" y="4521603"/>
            <a:ext cx="2031681" cy="914255"/>
          </a:xfrm>
          <a:prstGeom prst="chevron">
            <a:avLst>
              <a:gd fmla="val 50000" name="adj"/>
            </a:avLst>
          </a:prstGeom>
          <a:solidFill>
            <a:srgbClr val="A0D4D8"/>
          </a:solidFill>
          <a:ln cap="flat" cmpd="sng" w="34925">
            <a:solidFill>
              <a:srgbClr val="F9A50F"/>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rgbClr val="404040"/>
                </a:solidFill>
                <a:latin typeface="Calibri"/>
                <a:ea typeface="Calibri"/>
                <a:cs typeface="Calibri"/>
                <a:sym typeface="Calibri"/>
              </a:rPr>
              <a:t>Advance Received from Customer</a:t>
            </a:r>
          </a:p>
        </p:txBody>
      </p:sp>
      <p:sp>
        <p:nvSpPr>
          <p:cNvPr id="1506" name="Shape 1506"/>
          <p:cNvSpPr/>
          <p:nvPr/>
        </p:nvSpPr>
        <p:spPr>
          <a:xfrm>
            <a:off x="4979048" y="4521603"/>
            <a:ext cx="2031681" cy="914255"/>
          </a:xfrm>
          <a:prstGeom prst="chevron">
            <a:avLst>
              <a:gd fmla="val 50000" name="adj"/>
            </a:avLst>
          </a:prstGeom>
          <a:solidFill>
            <a:srgbClr val="8CCBD0"/>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rgbClr val="404040"/>
                </a:solidFill>
                <a:latin typeface="Calibri"/>
                <a:ea typeface="Calibri"/>
                <a:cs typeface="Calibri"/>
                <a:sym typeface="Calibri"/>
              </a:rPr>
              <a:t>Spending Processed Against Agreement</a:t>
            </a:r>
          </a:p>
        </p:txBody>
      </p:sp>
      <p:sp>
        <p:nvSpPr>
          <p:cNvPr id="1507" name="Shape 1507"/>
          <p:cNvSpPr/>
          <p:nvPr/>
        </p:nvSpPr>
        <p:spPr>
          <a:xfrm>
            <a:off x="7112314" y="4521603"/>
            <a:ext cx="2031681" cy="914255"/>
          </a:xfrm>
          <a:prstGeom prst="chevron">
            <a:avLst>
              <a:gd fmla="val 50000" name="adj"/>
            </a:avLst>
          </a:prstGeom>
          <a:solidFill>
            <a:srgbClr val="6EBEC4"/>
          </a:solidFill>
          <a:ln cap="flat" cmpd="sng" w="28575">
            <a:solidFill>
              <a:srgbClr val="F9A50F"/>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rgbClr val="404040"/>
                </a:solidFill>
                <a:latin typeface="Calibri"/>
                <a:ea typeface="Calibri"/>
                <a:cs typeface="Calibri"/>
                <a:sym typeface="Calibri"/>
              </a:rPr>
              <a:t>Advance Offset Generated from Agreement</a:t>
            </a:r>
          </a:p>
        </p:txBody>
      </p:sp>
      <p:sp>
        <p:nvSpPr>
          <p:cNvPr id="1508" name="Shape 1508"/>
          <p:cNvSpPr/>
          <p:nvPr/>
        </p:nvSpPr>
        <p:spPr>
          <a:xfrm>
            <a:off x="712520" y="2246650"/>
            <a:ext cx="2031681" cy="914255"/>
          </a:xfrm>
          <a:prstGeom prst="homePlate">
            <a:avLst>
              <a:gd fmla="val 50000" name="adj"/>
            </a:avLst>
          </a:prstGeom>
          <a:solidFill>
            <a:schemeClr val="accent1"/>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rgbClr val="404040"/>
                </a:solidFill>
                <a:latin typeface="Calibri"/>
                <a:ea typeface="Calibri"/>
                <a:cs typeface="Calibri"/>
                <a:sym typeface="Calibri"/>
              </a:rPr>
              <a:t>Agreement Created in Pegasys</a:t>
            </a:r>
          </a:p>
        </p:txBody>
      </p:sp>
      <p:sp>
        <p:nvSpPr>
          <p:cNvPr id="1509" name="Shape 1509"/>
          <p:cNvSpPr/>
          <p:nvPr/>
        </p:nvSpPr>
        <p:spPr>
          <a:xfrm>
            <a:off x="2845784" y="2246650"/>
            <a:ext cx="2031681" cy="914255"/>
          </a:xfrm>
          <a:prstGeom prst="chevron">
            <a:avLst>
              <a:gd fmla="val 50000" name="adj"/>
            </a:avLst>
          </a:prstGeom>
          <a:solidFill>
            <a:srgbClr val="A0D4D8"/>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rgbClr val="404040"/>
                </a:solidFill>
                <a:latin typeface="Calibri"/>
                <a:ea typeface="Calibri"/>
                <a:cs typeface="Calibri"/>
                <a:sym typeface="Calibri"/>
              </a:rPr>
              <a:t>Spending Processed Against Agreement</a:t>
            </a:r>
          </a:p>
        </p:txBody>
      </p:sp>
      <p:sp>
        <p:nvSpPr>
          <p:cNvPr id="1510" name="Shape 1510"/>
          <p:cNvSpPr/>
          <p:nvPr/>
        </p:nvSpPr>
        <p:spPr>
          <a:xfrm>
            <a:off x="4979050" y="2246650"/>
            <a:ext cx="2031681" cy="914255"/>
          </a:xfrm>
          <a:prstGeom prst="chevron">
            <a:avLst>
              <a:gd fmla="val 50000" name="adj"/>
            </a:avLst>
          </a:prstGeom>
          <a:solidFill>
            <a:srgbClr val="8CCBD0"/>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rgbClr val="404040"/>
                </a:solidFill>
                <a:latin typeface="Calibri"/>
                <a:ea typeface="Calibri"/>
                <a:cs typeface="Calibri"/>
                <a:sym typeface="Calibri"/>
              </a:rPr>
              <a:t>Bill Generated from Agreement</a:t>
            </a:r>
          </a:p>
        </p:txBody>
      </p:sp>
      <p:sp>
        <p:nvSpPr>
          <p:cNvPr id="1511" name="Shape 1511"/>
          <p:cNvSpPr/>
          <p:nvPr/>
        </p:nvSpPr>
        <p:spPr>
          <a:xfrm>
            <a:off x="7112314" y="2246650"/>
            <a:ext cx="2031681" cy="914255"/>
          </a:xfrm>
          <a:prstGeom prst="chevron">
            <a:avLst>
              <a:gd fmla="val 50000" name="adj"/>
            </a:avLst>
          </a:prstGeom>
          <a:solidFill>
            <a:srgbClr val="6EBEC4"/>
          </a:solidFill>
          <a:ln cap="flat" cmpd="sng" w="28575">
            <a:solidFill>
              <a:srgbClr val="F9A50F"/>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rgbClr val="404040"/>
                </a:solidFill>
                <a:latin typeface="Calibri"/>
                <a:ea typeface="Calibri"/>
                <a:cs typeface="Calibri"/>
                <a:sym typeface="Calibri"/>
              </a:rPr>
              <a:t>Collection Received from Customer</a:t>
            </a:r>
          </a:p>
        </p:txBody>
      </p:sp>
    </p:spTree>
  </p:cSld>
  <p:clrMapOvr>
    <a:masterClrMapping/>
  </p:clrMapOvr>
  <p:transition spd="slow">
    <p:cut/>
  </p:transition>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6" name="Shape 1516"/>
        <p:cNvGrpSpPr/>
        <p:nvPr/>
      </p:nvGrpSpPr>
      <p:grpSpPr>
        <a:xfrm>
          <a:off x="0" y="0"/>
          <a:ext cx="0" cy="0"/>
          <a:chOff x="0" y="0"/>
          <a:chExt cx="0" cy="0"/>
        </a:xfrm>
      </p:grpSpPr>
      <p:pic>
        <p:nvPicPr>
          <p:cNvPr id="1517" name="Shape 1517"/>
          <p:cNvPicPr preferRelativeResize="0"/>
          <p:nvPr/>
        </p:nvPicPr>
        <p:blipFill rotWithShape="1">
          <a:blip r:embed="rId3">
            <a:alphaModFix/>
          </a:blip>
          <a:srcRect b="0" l="0" r="0" t="0"/>
          <a:stretch/>
        </p:blipFill>
        <p:spPr>
          <a:xfrm>
            <a:off x="563322" y="1209720"/>
            <a:ext cx="8373978" cy="3940696"/>
          </a:xfrm>
          <a:prstGeom prst="rect">
            <a:avLst/>
          </a:prstGeom>
          <a:noFill/>
          <a:ln cap="flat" cmpd="sng" w="19050">
            <a:solidFill>
              <a:schemeClr val="dk1"/>
            </a:solidFill>
            <a:prstDash val="solid"/>
            <a:miter/>
            <a:headEnd len="med" w="med" type="none"/>
            <a:tailEnd len="med" w="med" type="none"/>
          </a:ln>
        </p:spPr>
      </p:pic>
      <p:sp>
        <p:nvSpPr>
          <p:cNvPr id="1518" name="Shape 1518"/>
          <p:cNvSpPr txBox="1"/>
          <p:nvPr>
            <p:ph type="title"/>
          </p:nvPr>
        </p:nvSpPr>
        <p:spPr>
          <a:xfrm>
            <a:off x="455612" y="331787"/>
            <a:ext cx="809296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Before Advance Payment</a:t>
            </a:r>
          </a:p>
        </p:txBody>
      </p:sp>
      <p:sp>
        <p:nvSpPr>
          <p:cNvPr id="1519" name="Shape 151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520" name="Shape 152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521" name="Shape 1521"/>
          <p:cNvSpPr/>
          <p:nvPr/>
        </p:nvSpPr>
        <p:spPr>
          <a:xfrm>
            <a:off x="4750312" y="3426760"/>
            <a:ext cx="4008676" cy="43928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522" name="Shape 1522"/>
          <p:cNvSpPr/>
          <p:nvPr/>
        </p:nvSpPr>
        <p:spPr>
          <a:xfrm>
            <a:off x="4738589" y="2214355"/>
            <a:ext cx="4020398" cy="20399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523" name="Shape 1523"/>
          <p:cNvSpPr txBox="1"/>
          <p:nvPr/>
        </p:nvSpPr>
        <p:spPr>
          <a:xfrm>
            <a:off x="1169070" y="5203094"/>
            <a:ext cx="6923088" cy="80642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Agreement is created for $1,200</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next step would be for the customer to send an advance payment so GSA can begin filling the order</a:t>
            </a: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8" name="Shape 1528"/>
        <p:cNvGrpSpPr/>
        <p:nvPr/>
      </p:nvGrpSpPr>
      <p:grpSpPr>
        <a:xfrm>
          <a:off x="0" y="0"/>
          <a:ext cx="0" cy="0"/>
          <a:chOff x="0" y="0"/>
          <a:chExt cx="0" cy="0"/>
        </a:xfrm>
      </p:grpSpPr>
      <p:sp>
        <p:nvSpPr>
          <p:cNvPr id="1529" name="Shape 1529"/>
          <p:cNvSpPr txBox="1"/>
          <p:nvPr>
            <p:ph type="title"/>
          </p:nvPr>
        </p:nvSpPr>
        <p:spPr>
          <a:xfrm>
            <a:off x="455612" y="331787"/>
            <a:ext cx="8167392"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After Advance Payment</a:t>
            </a:r>
          </a:p>
        </p:txBody>
      </p:sp>
      <p:sp>
        <p:nvSpPr>
          <p:cNvPr id="1530" name="Shape 153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531" name="Shape 153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1532" name="Shape 1532"/>
          <p:cNvGrpSpPr/>
          <p:nvPr/>
        </p:nvGrpSpPr>
        <p:grpSpPr>
          <a:xfrm>
            <a:off x="531160" y="1185425"/>
            <a:ext cx="8421452" cy="4114360"/>
            <a:chOff x="830407" y="1293019"/>
            <a:chExt cx="7007080" cy="3423359"/>
          </a:xfrm>
        </p:grpSpPr>
        <p:pic>
          <p:nvPicPr>
            <p:cNvPr id="1533" name="Shape 1533"/>
            <p:cNvPicPr preferRelativeResize="0"/>
            <p:nvPr/>
          </p:nvPicPr>
          <p:blipFill rotWithShape="1">
            <a:blip r:embed="rId3">
              <a:alphaModFix/>
            </a:blip>
            <a:srcRect b="29596" l="0" r="0" t="0"/>
            <a:stretch/>
          </p:blipFill>
          <p:spPr>
            <a:xfrm>
              <a:off x="830407" y="1293019"/>
              <a:ext cx="7007080" cy="3423359"/>
            </a:xfrm>
            <a:prstGeom prst="rect">
              <a:avLst/>
            </a:prstGeom>
            <a:noFill/>
            <a:ln cap="flat" cmpd="sng" w="19050">
              <a:solidFill>
                <a:schemeClr val="dk1"/>
              </a:solidFill>
              <a:prstDash val="solid"/>
              <a:miter/>
              <a:headEnd len="med" w="med" type="none"/>
              <a:tailEnd len="med" w="med" type="none"/>
            </a:ln>
          </p:spPr>
        </p:pic>
        <p:sp>
          <p:nvSpPr>
            <p:cNvPr id="1534" name="Shape 1534"/>
            <p:cNvSpPr/>
            <p:nvPr/>
          </p:nvSpPr>
          <p:spPr>
            <a:xfrm>
              <a:off x="4223482" y="3154422"/>
              <a:ext cx="3481752" cy="363416"/>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535" name="Shape 1535"/>
            <p:cNvSpPr/>
            <p:nvPr/>
          </p:nvSpPr>
          <p:spPr>
            <a:xfrm>
              <a:off x="4200037" y="2134514"/>
              <a:ext cx="3493476" cy="175846"/>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1536" name="Shape 1536"/>
            <p:cNvPicPr preferRelativeResize="0"/>
            <p:nvPr/>
          </p:nvPicPr>
          <p:blipFill rotWithShape="1">
            <a:blip r:embed="rId4">
              <a:alphaModFix/>
            </a:blip>
            <a:srcRect b="33675" l="0" r="0" t="0"/>
            <a:stretch/>
          </p:blipFill>
          <p:spPr>
            <a:xfrm>
              <a:off x="960070" y="1999699"/>
              <a:ext cx="2011956" cy="2678627"/>
            </a:xfrm>
            <a:prstGeom prst="rect">
              <a:avLst/>
            </a:prstGeom>
            <a:noFill/>
            <a:ln cap="flat" cmpd="sng" w="9525">
              <a:solidFill>
                <a:schemeClr val="dk1"/>
              </a:solidFill>
              <a:prstDash val="solid"/>
              <a:miter/>
              <a:headEnd len="med" w="med" type="none"/>
              <a:tailEnd len="med" w="med" type="none"/>
            </a:ln>
          </p:spPr>
        </p:pic>
      </p:grpSp>
      <p:sp>
        <p:nvSpPr>
          <p:cNvPr id="1537" name="Shape 1537"/>
          <p:cNvSpPr txBox="1"/>
          <p:nvPr/>
        </p:nvSpPr>
        <p:spPr>
          <a:xfrm>
            <a:off x="1199949" y="5362955"/>
            <a:ext cx="6923088" cy="80642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Advance payment is processed for $600</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Total Collection Amount increases by the Advance</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Total Unliquidated Advance Amount increases by the Advance</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Total Advance Amount increases by the Advance</a:t>
            </a: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2" name="Shape 1542"/>
        <p:cNvGrpSpPr/>
        <p:nvPr/>
      </p:nvGrpSpPr>
      <p:grpSpPr>
        <a:xfrm>
          <a:off x="0" y="0"/>
          <a:ext cx="0" cy="0"/>
          <a:chOff x="0" y="0"/>
          <a:chExt cx="0" cy="0"/>
        </a:xfrm>
      </p:grpSpPr>
      <p:sp>
        <p:nvSpPr>
          <p:cNvPr id="1543" name="Shape 1543"/>
          <p:cNvSpPr txBox="1"/>
          <p:nvPr>
            <p:ph type="title"/>
          </p:nvPr>
        </p:nvSpPr>
        <p:spPr>
          <a:xfrm>
            <a:off x="455612" y="331787"/>
            <a:ext cx="7381874" cy="665738"/>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Collections Query</a:t>
            </a:r>
          </a:p>
        </p:txBody>
      </p:sp>
      <p:sp>
        <p:nvSpPr>
          <p:cNvPr id="1544" name="Shape 1544"/>
          <p:cNvSpPr txBox="1"/>
          <p:nvPr>
            <p:ph idx="1" type="body"/>
          </p:nvPr>
        </p:nvSpPr>
        <p:spPr>
          <a:xfrm>
            <a:off x="382769" y="1050844"/>
            <a:ext cx="8537944" cy="5126670"/>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 </a:t>
            </a:r>
            <a:r>
              <a:rPr b="1" baseline="0" i="0" lang="en-US" sz="2000" u="none" cap="none" strike="noStrike">
                <a:solidFill>
                  <a:schemeClr val="dk1"/>
                </a:solidFill>
                <a:latin typeface="Arial"/>
                <a:ea typeface="Arial"/>
                <a:cs typeface="Arial"/>
                <a:sym typeface="Arial"/>
              </a:rPr>
              <a:t>Collections Query </a:t>
            </a:r>
            <a:r>
              <a:rPr b="0" baseline="0" i="0" lang="en-US" sz="2000" u="none" cap="none" strike="noStrike">
                <a:solidFill>
                  <a:schemeClr val="dk1"/>
                </a:solidFill>
                <a:latin typeface="Arial"/>
                <a:ea typeface="Arial"/>
                <a:cs typeface="Arial"/>
                <a:sym typeface="Arial"/>
              </a:rPr>
              <a:t>provides GSA a single place to obtain information regarding </a:t>
            </a:r>
            <a:r>
              <a:rPr b="0" baseline="0" i="0" lang="en-US" sz="2000" u="sng" cap="none" strike="noStrike">
                <a:solidFill>
                  <a:schemeClr val="dk1"/>
                </a:solidFill>
                <a:latin typeface="Arial"/>
                <a:ea typeface="Arial"/>
                <a:cs typeface="Arial"/>
                <a:sym typeface="Arial"/>
              </a:rPr>
              <a:t>all collections</a:t>
            </a: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03200" lvl="0" marL="231775" marR="0" rtl="0" algn="l">
              <a:spcBef>
                <a:spcPts val="120"/>
              </a:spcBef>
              <a:spcAft>
                <a:spcPts val="0"/>
              </a:spcAft>
              <a:buClr>
                <a:srgbClr val="AF242B"/>
              </a:buClr>
              <a:buFont typeface="Noto Sans Symbols"/>
              <a:buNone/>
            </a:pPr>
            <a:r>
              <a:t/>
            </a:r>
            <a:endParaRPr b="0" baseline="0" i="0" sz="600" u="none" cap="none" strike="noStrike">
              <a:solidFill>
                <a:schemeClr val="dk1"/>
              </a:solidFill>
              <a:latin typeface="Arial"/>
              <a:ea typeface="Arial"/>
              <a:cs typeface="Arial"/>
              <a:sym typeface="Arial"/>
            </a:endParaRPr>
          </a:p>
          <a:p>
            <a:pPr indent="-9525" lvl="2" marL="682625" marR="0" rtl="0" algn="l">
              <a:spcBef>
                <a:spcPts val="120"/>
              </a:spcBef>
              <a:spcAft>
                <a:spcPts val="0"/>
              </a:spcAft>
              <a:buClr>
                <a:srgbClr val="AF242B"/>
              </a:buClr>
              <a:buFont typeface="Noto Sans Symbols"/>
              <a:buNone/>
            </a:pPr>
            <a:r>
              <a:t/>
            </a:r>
            <a:endParaRPr b="0" baseline="0" i="0" sz="6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Users with the appropriate Collections role have the capability to amend/correct </a:t>
            </a:r>
            <a:r>
              <a:rPr b="1" baseline="0" i="0" lang="en-US" sz="2000" u="none" cap="none" strike="noStrike">
                <a:solidFill>
                  <a:schemeClr val="dk1"/>
                </a:solidFill>
                <a:latin typeface="Arial"/>
                <a:ea typeface="Arial"/>
                <a:cs typeface="Arial"/>
                <a:sym typeface="Arial"/>
              </a:rPr>
              <a:t>Cash Receipt</a:t>
            </a:r>
            <a:r>
              <a:rPr b="0" baseline="0" i="0" lang="en-US" sz="2000" u="none" cap="none" strike="noStrike">
                <a:solidFill>
                  <a:schemeClr val="dk1"/>
                </a:solidFill>
                <a:latin typeface="Arial"/>
                <a:ea typeface="Arial"/>
                <a:cs typeface="Arial"/>
                <a:sym typeface="Arial"/>
              </a:rPr>
              <a:t> forms and documents from the Collections Query</a:t>
            </a:r>
          </a:p>
          <a:p>
            <a:pPr indent="-241300" lvl="2" marL="914400"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Amend</a:t>
            </a:r>
            <a:r>
              <a:rPr b="0" baseline="0" i="0" lang="en-US" sz="1600" u="none" cap="none" strike="noStrike">
                <a:solidFill>
                  <a:schemeClr val="dk1"/>
                </a:solidFill>
                <a:latin typeface="Arial"/>
                <a:ea typeface="Arial"/>
                <a:cs typeface="Arial"/>
                <a:sym typeface="Arial"/>
              </a:rPr>
              <a:t> is used on Processed CR Documents</a:t>
            </a:r>
          </a:p>
          <a:p>
            <a:pPr indent="-241300" lvl="2" marL="914400"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Correct</a:t>
            </a:r>
            <a:r>
              <a:rPr b="0" baseline="0" i="0" lang="en-US" sz="1600" u="none" cap="none" strike="noStrike">
                <a:solidFill>
                  <a:schemeClr val="dk1"/>
                </a:solidFill>
                <a:latin typeface="Arial"/>
                <a:ea typeface="Arial"/>
                <a:cs typeface="Arial"/>
                <a:sym typeface="Arial"/>
              </a:rPr>
              <a:t> is used on Held/Rejected CR Forms</a:t>
            </a:r>
          </a:p>
        </p:txBody>
      </p:sp>
      <p:sp>
        <p:nvSpPr>
          <p:cNvPr id="1545" name="Shape 154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546" name="Shape 154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1547" name="Shape 1547"/>
          <p:cNvPicPr preferRelativeResize="0"/>
          <p:nvPr/>
        </p:nvPicPr>
        <p:blipFill rotWithShape="1">
          <a:blip r:embed="rId3">
            <a:alphaModFix/>
          </a:blip>
          <a:srcRect b="0" l="0" r="0" t="0"/>
          <a:stretch/>
        </p:blipFill>
        <p:spPr>
          <a:xfrm>
            <a:off x="2194291" y="1958641"/>
            <a:ext cx="4914899" cy="2724150"/>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Billing (PCPROJBILL) Overview</a:t>
            </a:r>
          </a:p>
        </p:txBody>
      </p:sp>
      <p:sp>
        <p:nvSpPr>
          <p:cNvPr id="258" name="Shape 258"/>
          <p:cNvSpPr txBox="1"/>
          <p:nvPr>
            <p:ph idx="1" type="body"/>
          </p:nvPr>
        </p:nvSpPr>
        <p:spPr>
          <a:xfrm>
            <a:off x="368300" y="1270000"/>
            <a:ext cx="8775700" cy="500066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PCPROJBILL </a:t>
            </a:r>
            <a:r>
              <a:rPr b="0" baseline="0" i="0" lang="en-US" sz="1800" u="sng" cap="none" strike="noStrike">
                <a:solidFill>
                  <a:schemeClr val="dk1"/>
                </a:solidFill>
                <a:latin typeface="Arial"/>
                <a:ea typeface="Arial"/>
                <a:cs typeface="Arial"/>
                <a:sym typeface="Arial"/>
              </a:rPr>
              <a:t>determines if an Agreement is ready to bill</a:t>
            </a:r>
            <a:r>
              <a:rPr b="0" baseline="0" i="0" lang="en-US" sz="1800" u="none" cap="none" strike="noStrike">
                <a:solidFill>
                  <a:schemeClr val="dk1"/>
                </a:solidFill>
                <a:latin typeface="Arial"/>
                <a:ea typeface="Arial"/>
                <a:cs typeface="Arial"/>
                <a:sym typeface="Arial"/>
              </a:rPr>
              <a:t> based on:</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Agreement </a:t>
            </a:r>
            <a:r>
              <a:rPr b="0" baseline="0" i="0" lang="en-US" sz="1800" u="sng" cap="none" strike="noStrike">
                <a:solidFill>
                  <a:schemeClr val="dk1"/>
                </a:solidFill>
                <a:latin typeface="Arial"/>
                <a:ea typeface="Arial"/>
                <a:cs typeface="Arial"/>
                <a:sym typeface="Arial"/>
              </a:rPr>
              <a:t>Bill Frequency </a:t>
            </a:r>
            <a:r>
              <a:rPr b="0" baseline="0" i="0" lang="en-US" sz="1800" u="none" cap="none" strike="noStrike">
                <a:solidFill>
                  <a:schemeClr val="dk1"/>
                </a:solidFill>
                <a:latin typeface="Arial"/>
                <a:ea typeface="Arial"/>
                <a:cs typeface="Arial"/>
                <a:sym typeface="Arial"/>
              </a:rPr>
              <a:t>settings (defined on the Agreement line ) </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Agreement </a:t>
            </a:r>
            <a:r>
              <a:rPr b="0" baseline="0" i="0" lang="en-US" sz="1800" u="sng" cap="none" strike="noStrike">
                <a:solidFill>
                  <a:schemeClr val="dk1"/>
                </a:solidFill>
                <a:latin typeface="Arial"/>
                <a:ea typeface="Arial"/>
                <a:cs typeface="Arial"/>
                <a:sym typeface="Arial"/>
              </a:rPr>
              <a:t>Bill Type </a:t>
            </a:r>
            <a:r>
              <a:rPr b="0" baseline="0" i="0" lang="en-US" sz="1800" u="none" cap="none" strike="noStrike">
                <a:solidFill>
                  <a:schemeClr val="dk1"/>
                </a:solidFill>
                <a:latin typeface="Arial"/>
                <a:ea typeface="Arial"/>
                <a:cs typeface="Arial"/>
                <a:sym typeface="Arial"/>
              </a:rPr>
              <a:t>settings (defined on the Agreement line) </a:t>
            </a:r>
          </a:p>
          <a:p>
            <a:pPr indent="-225425" lvl="1" marL="56832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Pre-billing transactions </a:t>
            </a:r>
            <a:r>
              <a:rPr b="0" baseline="0" i="0" lang="en-US" sz="1800" u="none" cap="none" strike="noStrike">
                <a:solidFill>
                  <a:schemeClr val="dk1"/>
                </a:solidFill>
                <a:latin typeface="Arial"/>
                <a:ea typeface="Arial"/>
                <a:cs typeface="Arial"/>
                <a:sym typeface="Arial"/>
              </a:rPr>
              <a:t>referencing the Agreement (when applicable) *</a:t>
            </a:r>
          </a:p>
          <a:p>
            <a:pPr indent="-146050" lvl="0" marL="231775"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Once:</a:t>
            </a:r>
          </a:p>
          <a:p>
            <a:pPr indent="-225425" lvl="1" marL="568325" marR="0" rtl="0" algn="l">
              <a:spcBef>
                <a:spcPts val="12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Agreement is Established</a:t>
            </a:r>
          </a:p>
          <a:p>
            <a:pPr indent="-225425" lvl="1" marL="568325" marR="0" rtl="0" algn="l">
              <a:spcBef>
                <a:spcPts val="12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Pre-billing transactions are processed*</a:t>
            </a:r>
          </a:p>
          <a:p>
            <a:pPr indent="-225425" lvl="1" marL="568325" marR="0" rtl="0" algn="l">
              <a:spcBef>
                <a:spcPts val="12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Surcharge Generation creates applicable surcharges*</a:t>
            </a:r>
          </a:p>
          <a:p>
            <a:pPr indent="-9525" lvl="0" marL="9525" marR="0" rtl="0" algn="l">
              <a:spcBef>
                <a:spcPts val="1200"/>
              </a:spcBef>
              <a:spcAft>
                <a:spcPts val="0"/>
              </a:spcAft>
              <a:buClr>
                <a:srgbClr val="AF242B"/>
              </a:buClr>
              <a:buSzPct val="25000"/>
              <a:buFont typeface="Noto Sans Symbols"/>
              <a:buNone/>
            </a:pPr>
            <a:r>
              <a:rPr b="0" baseline="0" i="0" lang="en-US" sz="1800" u="none" cap="none" strike="noStrike">
                <a:solidFill>
                  <a:schemeClr val="dk1"/>
                </a:solidFill>
                <a:latin typeface="Arial"/>
                <a:ea typeface="Arial"/>
                <a:cs typeface="Arial"/>
                <a:sym typeface="Arial"/>
              </a:rPr>
              <a:t>	…the </a:t>
            </a:r>
            <a:r>
              <a:rPr b="0" baseline="0" i="0" lang="en-US" sz="1800" u="sng" cap="none" strike="noStrike">
                <a:solidFill>
                  <a:schemeClr val="dk1"/>
                </a:solidFill>
                <a:latin typeface="Arial"/>
                <a:ea typeface="Arial"/>
                <a:cs typeface="Arial"/>
                <a:sym typeface="Arial"/>
              </a:rPr>
              <a:t>revenue recognition transaction</a:t>
            </a:r>
            <a:r>
              <a:rPr b="0" baseline="0" i="0" lang="en-US" sz="1800" u="none" cap="none" strike="noStrike">
                <a:solidFill>
                  <a:schemeClr val="dk1"/>
                </a:solidFill>
                <a:latin typeface="Arial"/>
                <a:ea typeface="Arial"/>
                <a:cs typeface="Arial"/>
                <a:sym typeface="Arial"/>
              </a:rPr>
              <a:t> is then generated</a:t>
            </a:r>
          </a:p>
          <a:p>
            <a:pPr indent="-136525" lvl="0" marL="23177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259" name="Shape 25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60" name="Shape 26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61" name="Shape 261"/>
          <p:cNvSpPr txBox="1"/>
          <p:nvPr/>
        </p:nvSpPr>
        <p:spPr>
          <a:xfrm>
            <a:off x="4399344" y="5825746"/>
            <a:ext cx="3438143" cy="27699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*Depending on Agreement type/business line</a:t>
            </a:r>
          </a:p>
        </p:txBody>
      </p:sp>
    </p:spTree>
  </p:cSld>
  <p:clrMapOvr>
    <a:masterClrMapping/>
  </p:clrMapOvr>
  <p:transition spd="slow">
    <p:cut/>
  </p:transition>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2" name="Shape 1552"/>
        <p:cNvGrpSpPr/>
        <p:nvPr/>
      </p:nvGrpSpPr>
      <p:grpSpPr>
        <a:xfrm>
          <a:off x="0" y="0"/>
          <a:ext cx="0" cy="0"/>
          <a:chOff x="0" y="0"/>
          <a:chExt cx="0" cy="0"/>
        </a:xfrm>
      </p:grpSpPr>
      <p:sp>
        <p:nvSpPr>
          <p:cNvPr id="1553" name="Shape 1553"/>
          <p:cNvSpPr txBox="1"/>
          <p:nvPr>
            <p:ph type="title"/>
          </p:nvPr>
        </p:nvSpPr>
        <p:spPr>
          <a:xfrm>
            <a:off x="455612" y="331787"/>
            <a:ext cx="7381874" cy="665738"/>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Collections Query</a:t>
            </a:r>
          </a:p>
        </p:txBody>
      </p:sp>
      <p:sp>
        <p:nvSpPr>
          <p:cNvPr id="1554" name="Shape 1554"/>
          <p:cNvSpPr txBox="1"/>
          <p:nvPr>
            <p:ph idx="1" type="body"/>
          </p:nvPr>
        </p:nvSpPr>
        <p:spPr>
          <a:xfrm>
            <a:off x="382769" y="1050844"/>
            <a:ext cx="8537944" cy="5126670"/>
          </a:xfrm>
          <a:prstGeom prst="rect">
            <a:avLst/>
          </a:prstGeom>
          <a:noFill/>
          <a:ln>
            <a:noFill/>
          </a:ln>
        </p:spPr>
        <p:txBody>
          <a:bodyPr anchorCtr="0" anchor="t" bIns="45700" lIns="91425" rIns="91425" tIns="45700">
            <a:noAutofit/>
          </a:bodyPr>
          <a:lstStyle/>
          <a:p>
            <a:pPr indent="-203200" lvl="0" marL="231775" marR="0" rtl="0" algn="l">
              <a:spcBef>
                <a:spcPts val="0"/>
              </a:spcBef>
              <a:spcAft>
                <a:spcPts val="0"/>
              </a:spcAft>
              <a:buClr>
                <a:srgbClr val="AF242B"/>
              </a:buClr>
              <a:buFont typeface="Noto Sans Symbols"/>
              <a:buNone/>
            </a:pPr>
            <a:r>
              <a:t/>
            </a:r>
            <a:endParaRPr b="0" baseline="0" i="0" sz="600" u="none" cap="none" strike="noStrike">
              <a:solidFill>
                <a:schemeClr val="dk1"/>
              </a:solidFill>
              <a:latin typeface="Arial"/>
              <a:ea typeface="Arial"/>
              <a:cs typeface="Arial"/>
              <a:sym typeface="Arial"/>
            </a:endParaRPr>
          </a:p>
          <a:p>
            <a:pPr indent="-225425" lvl="1" marL="568325" marR="0" rtl="0" algn="l">
              <a:spcBef>
                <a:spcPts val="6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General</a:t>
            </a:r>
            <a:r>
              <a:rPr b="0" baseline="0" i="0" lang="en-US" sz="2000" u="none" cap="none" strike="noStrike">
                <a:solidFill>
                  <a:schemeClr val="dk1"/>
                </a:solidFill>
                <a:latin typeface="Arial"/>
                <a:ea typeface="Arial"/>
                <a:cs typeface="Arial"/>
                <a:sym typeface="Arial"/>
              </a:rPr>
              <a:t> Key Search Fields</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Document Type/Number</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Document Status</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Vendor Info</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Accounting Dimensions</a:t>
            </a:r>
          </a:p>
          <a:p>
            <a:pPr indent="-212725" lvl="2" marL="914400" marR="0" rtl="0" algn="l">
              <a:spcBef>
                <a:spcPts val="1200"/>
              </a:spcBef>
              <a:spcAft>
                <a:spcPts val="0"/>
              </a:spcAft>
              <a:buClr>
                <a:srgbClr val="AF242B"/>
              </a:buClr>
              <a:buFont typeface="Noto Sans Symbols"/>
              <a:buNone/>
            </a:pPr>
            <a:r>
              <a:t/>
            </a:r>
            <a:endParaRPr b="0" baseline="0" i="0" sz="600" u="none" cap="none" strike="noStrike">
              <a:solidFill>
                <a:schemeClr val="dk1"/>
              </a:solidFill>
              <a:latin typeface="Arial"/>
              <a:ea typeface="Arial"/>
              <a:cs typeface="Arial"/>
              <a:sym typeface="Arial"/>
            </a:endParaRPr>
          </a:p>
          <a:p>
            <a:pPr indent="-225425" lvl="1" marL="568325" marR="0" rtl="0" algn="l">
              <a:spcBef>
                <a:spcPts val="12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Collection</a:t>
            </a:r>
            <a:r>
              <a:rPr b="0" baseline="0" i="1" lang="en-US" sz="2000" u="none" cap="none" strike="noStrike">
                <a:solidFill>
                  <a:schemeClr val="dk1"/>
                </a:solidFill>
                <a:latin typeface="Arial"/>
                <a:ea typeface="Arial"/>
                <a:cs typeface="Arial"/>
                <a:sym typeface="Arial"/>
              </a:rPr>
              <a:t> Specific </a:t>
            </a:r>
            <a:r>
              <a:rPr b="0" baseline="0" i="0" lang="en-US" sz="2000" u="none" cap="none" strike="noStrike">
                <a:solidFill>
                  <a:schemeClr val="dk1"/>
                </a:solidFill>
                <a:latin typeface="Arial"/>
                <a:ea typeface="Arial"/>
                <a:cs typeface="Arial"/>
                <a:sym typeface="Arial"/>
              </a:rPr>
              <a:t>Key Search Fields</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Line Type (Normal, Advance, etc.)</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Applied or Unapplied collections</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Input System (Lockbox, Pay.gov, etc.)</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Business Line</a:t>
            </a:r>
          </a:p>
          <a:p>
            <a:pPr indent="-9525" lvl="2" marL="682625" marR="0" rtl="0" algn="l">
              <a:spcBef>
                <a:spcPts val="720"/>
              </a:spcBef>
              <a:spcAft>
                <a:spcPts val="0"/>
              </a:spcAft>
              <a:buClr>
                <a:srgbClr val="AF242B"/>
              </a:buClr>
              <a:buFont typeface="Noto Sans Symbols"/>
              <a:buNone/>
            </a:pPr>
            <a:r>
              <a:t/>
            </a:r>
            <a:endParaRPr b="0" baseline="0" i="0" sz="600" u="none" cap="none" strike="noStrike">
              <a:solidFill>
                <a:schemeClr val="dk1"/>
              </a:solidFill>
              <a:latin typeface="Arial"/>
              <a:ea typeface="Arial"/>
              <a:cs typeface="Arial"/>
              <a:sym typeface="Arial"/>
            </a:endParaRPr>
          </a:p>
        </p:txBody>
      </p:sp>
      <p:sp>
        <p:nvSpPr>
          <p:cNvPr id="1555" name="Shape 155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556" name="Shape 1556"/>
          <p:cNvSpPr txBox="1"/>
          <p:nvPr/>
        </p:nvSpPr>
        <p:spPr>
          <a:xfrm>
            <a:off x="4935001" y="1661026"/>
            <a:ext cx="3592311" cy="1160277"/>
          </a:xfrm>
          <a:prstGeom prst="rect">
            <a:avLst/>
          </a:prstGeom>
          <a:noFill/>
          <a:ln>
            <a:noFill/>
          </a:ln>
        </p:spPr>
        <p:txBody>
          <a:bodyPr anchorCtr="0" anchor="t" bIns="45700" lIns="91425" rIns="91425" tIns="45700">
            <a:noAutofit/>
          </a:bodyPr>
          <a:lstStyle/>
          <a:p>
            <a:pPr indent="-225425" lvl="1" marL="56832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Document Date</a:t>
            </a:r>
          </a:p>
          <a:p>
            <a:pPr indent="-225425" lvl="1" marL="568325" marR="0" rtl="0" algn="l">
              <a:spcBef>
                <a:spcPts val="1200"/>
              </a:spcBef>
              <a:spcAft>
                <a:spcPts val="60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Statement Number</a:t>
            </a:r>
          </a:p>
        </p:txBody>
      </p:sp>
      <p:sp>
        <p:nvSpPr>
          <p:cNvPr id="1557" name="Shape 1557"/>
          <p:cNvSpPr txBox="1"/>
          <p:nvPr/>
        </p:nvSpPr>
        <p:spPr>
          <a:xfrm>
            <a:off x="4881837" y="3956839"/>
            <a:ext cx="3847492" cy="1160277"/>
          </a:xfrm>
          <a:prstGeom prst="rect">
            <a:avLst/>
          </a:prstGeom>
          <a:noFill/>
          <a:ln>
            <a:noFill/>
          </a:ln>
        </p:spPr>
        <p:txBody>
          <a:bodyPr anchorCtr="0" anchor="t" bIns="45700" lIns="91425" rIns="91425" tIns="45700">
            <a:noAutofit/>
          </a:bodyPr>
          <a:lstStyle/>
          <a:p>
            <a:pPr indent="-225425" lvl="1" marL="56832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Accounting Line Number</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Deposit Number</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Receivable Type</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Agreement Number</a:t>
            </a:r>
          </a:p>
          <a:p>
            <a:pPr indent="-149225" lvl="1" marL="56832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1558" name="Shape 155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3" name="Shape 1563"/>
        <p:cNvGrpSpPr/>
        <p:nvPr/>
      </p:nvGrpSpPr>
      <p:grpSpPr>
        <a:xfrm>
          <a:off x="0" y="0"/>
          <a:ext cx="0" cy="0"/>
          <a:chOff x="0" y="0"/>
          <a:chExt cx="0" cy="0"/>
        </a:xfrm>
      </p:grpSpPr>
      <p:sp>
        <p:nvSpPr>
          <p:cNvPr id="1564" name="Shape 1564"/>
          <p:cNvSpPr txBox="1"/>
          <p:nvPr>
            <p:ph idx="12" type="sldNum"/>
          </p:nvPr>
        </p:nvSpPr>
        <p:spPr>
          <a:xfrm>
            <a:off x="-25400" y="6245225"/>
            <a:ext cx="481013"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565" name="Shape 1565"/>
          <p:cNvSpPr txBox="1"/>
          <p:nvPr/>
        </p:nvSpPr>
        <p:spPr>
          <a:xfrm>
            <a:off x="403761" y="1131316"/>
            <a:ext cx="8655178" cy="400109"/>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Char char="•"/>
            </a:pPr>
            <a:r>
              <a:rPr b="0" baseline="0" i="0" lang="en-US" sz="2000" u="none" cap="none" strike="noStrike">
                <a:solidFill>
                  <a:schemeClr val="dk1"/>
                </a:solidFill>
                <a:latin typeface="Arial"/>
                <a:ea typeface="Arial"/>
                <a:cs typeface="Arial"/>
                <a:sym typeface="Arial"/>
              </a:rPr>
              <a:t>Navigate to </a:t>
            </a:r>
            <a:r>
              <a:rPr b="1" baseline="0" i="0" lang="en-US" sz="2000" u="none" cap="none" strike="noStrike">
                <a:solidFill>
                  <a:schemeClr val="dk1"/>
                </a:solidFill>
                <a:latin typeface="Arial"/>
                <a:ea typeface="Arial"/>
                <a:cs typeface="Arial"/>
                <a:sym typeface="Arial"/>
              </a:rPr>
              <a:t>Queries &gt; Accounts Receivable &gt; Collections Query</a:t>
            </a:r>
          </a:p>
        </p:txBody>
      </p:sp>
      <p:sp>
        <p:nvSpPr>
          <p:cNvPr id="1566" name="Shape 1566"/>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pic>
        <p:nvPicPr>
          <p:cNvPr id="1567" name="Shape 1567"/>
          <p:cNvPicPr preferRelativeResize="0"/>
          <p:nvPr/>
        </p:nvPicPr>
        <p:blipFill rotWithShape="1">
          <a:blip r:embed="rId3">
            <a:alphaModFix/>
          </a:blip>
          <a:srcRect b="25364" l="1107" r="5003" t="21936"/>
          <a:stretch/>
        </p:blipFill>
        <p:spPr>
          <a:xfrm>
            <a:off x="512445" y="1592980"/>
            <a:ext cx="8291311" cy="5170925"/>
          </a:xfrm>
          <a:prstGeom prst="rect">
            <a:avLst/>
          </a:prstGeom>
          <a:noFill/>
          <a:ln cap="flat" cmpd="sng" w="19050">
            <a:solidFill>
              <a:schemeClr val="dk1"/>
            </a:solidFill>
            <a:prstDash val="solid"/>
            <a:miter/>
            <a:headEnd len="med" w="med" type="none"/>
            <a:tailEnd len="med" w="med" type="none"/>
          </a:ln>
        </p:spPr>
      </p:pic>
      <p:sp>
        <p:nvSpPr>
          <p:cNvPr id="1568" name="Shape 1568"/>
          <p:cNvSpPr/>
          <p:nvPr/>
        </p:nvSpPr>
        <p:spPr>
          <a:xfrm>
            <a:off x="625852" y="4667692"/>
            <a:ext cx="4477775" cy="1605517"/>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569" name="Shape 1569"/>
          <p:cNvSpPr/>
          <p:nvPr/>
        </p:nvSpPr>
        <p:spPr>
          <a:xfrm>
            <a:off x="5137639" y="4455042"/>
            <a:ext cx="2251990" cy="24455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570" name="Shape 1570"/>
          <p:cNvSpPr/>
          <p:nvPr/>
        </p:nvSpPr>
        <p:spPr>
          <a:xfrm>
            <a:off x="5103628" y="3646967"/>
            <a:ext cx="3274828" cy="559981"/>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571" name="Shape 1571"/>
          <p:cNvSpPr/>
          <p:nvPr/>
        </p:nvSpPr>
        <p:spPr>
          <a:xfrm>
            <a:off x="5103628" y="2278910"/>
            <a:ext cx="3274828" cy="804531"/>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572" name="Shape 1572"/>
          <p:cNvSpPr/>
          <p:nvPr/>
        </p:nvSpPr>
        <p:spPr>
          <a:xfrm>
            <a:off x="761233" y="2471183"/>
            <a:ext cx="638940" cy="419986"/>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573" name="Shape 1573"/>
          <p:cNvSpPr txBox="1"/>
          <p:nvPr>
            <p:ph type="title"/>
          </p:nvPr>
        </p:nvSpPr>
        <p:spPr>
          <a:xfrm>
            <a:off x="455612" y="331787"/>
            <a:ext cx="7381874" cy="665738"/>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Collections Query</a:t>
            </a:r>
          </a:p>
        </p:txBody>
      </p:sp>
      <p:sp>
        <p:nvSpPr>
          <p:cNvPr id="1574" name="Shape 1574"/>
          <p:cNvSpPr/>
          <p:nvPr/>
        </p:nvSpPr>
        <p:spPr>
          <a:xfrm>
            <a:off x="625852" y="3559378"/>
            <a:ext cx="4477775" cy="1014221"/>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9" name="Shape 1579"/>
        <p:cNvGrpSpPr/>
        <p:nvPr/>
      </p:nvGrpSpPr>
      <p:grpSpPr>
        <a:xfrm>
          <a:off x="0" y="0"/>
          <a:ext cx="0" cy="0"/>
          <a:chOff x="0" y="0"/>
          <a:chExt cx="0" cy="0"/>
        </a:xfrm>
      </p:grpSpPr>
      <p:pic>
        <p:nvPicPr>
          <p:cNvPr id="1580" name="Shape 1580"/>
          <p:cNvPicPr preferRelativeResize="0"/>
          <p:nvPr/>
        </p:nvPicPr>
        <p:blipFill rotWithShape="1">
          <a:blip r:embed="rId3">
            <a:alphaModFix/>
          </a:blip>
          <a:srcRect b="26403" l="856" r="3369" t="8047"/>
          <a:stretch/>
        </p:blipFill>
        <p:spPr>
          <a:xfrm>
            <a:off x="621102" y="1257553"/>
            <a:ext cx="8204586" cy="4634582"/>
          </a:xfrm>
          <a:prstGeom prst="rect">
            <a:avLst/>
          </a:prstGeom>
          <a:noFill/>
          <a:ln cap="flat" cmpd="sng" w="19050">
            <a:solidFill>
              <a:schemeClr val="dk1"/>
            </a:solidFill>
            <a:prstDash val="solid"/>
            <a:miter/>
            <a:headEnd len="med" w="med" type="none"/>
            <a:tailEnd len="med" w="med" type="none"/>
          </a:ln>
        </p:spPr>
      </p:pic>
      <p:sp>
        <p:nvSpPr>
          <p:cNvPr id="1581" name="Shape 1581"/>
          <p:cNvSpPr/>
          <p:nvPr/>
        </p:nvSpPr>
        <p:spPr>
          <a:xfrm>
            <a:off x="621102" y="1238526"/>
            <a:ext cx="8089761" cy="3501914"/>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582" name="Shape 1582"/>
          <p:cNvSpPr txBox="1"/>
          <p:nvPr>
            <p:ph type="title"/>
          </p:nvPr>
        </p:nvSpPr>
        <p:spPr>
          <a:xfrm>
            <a:off x="455612" y="331787"/>
            <a:ext cx="7381874" cy="665738"/>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Collections Query</a:t>
            </a:r>
          </a:p>
        </p:txBody>
      </p:sp>
      <p:sp>
        <p:nvSpPr>
          <p:cNvPr id="1583" name="Shape 158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584" name="Shape 1584"/>
          <p:cNvSpPr txBox="1"/>
          <p:nvPr>
            <p:ph idx="12" type="sldNum"/>
          </p:nvPr>
        </p:nvSpPr>
        <p:spPr>
          <a:xfrm>
            <a:off x="-25400" y="6245225"/>
            <a:ext cx="646502"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9" name="Shape 1589"/>
        <p:cNvGrpSpPr/>
        <p:nvPr/>
      </p:nvGrpSpPr>
      <p:grpSpPr>
        <a:xfrm>
          <a:off x="0" y="0"/>
          <a:ext cx="0" cy="0"/>
          <a:chOff x="0" y="0"/>
          <a:chExt cx="0" cy="0"/>
        </a:xfrm>
      </p:grpSpPr>
      <p:sp>
        <p:nvSpPr>
          <p:cNvPr id="1590" name="Shape 1590"/>
          <p:cNvSpPr txBox="1"/>
          <p:nvPr>
            <p:ph idx="12" type="sldNum"/>
          </p:nvPr>
        </p:nvSpPr>
        <p:spPr>
          <a:xfrm>
            <a:off x="-25400" y="6245225"/>
            <a:ext cx="481013"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1591" name="Shape 1591"/>
          <p:cNvGrpSpPr/>
          <p:nvPr/>
        </p:nvGrpSpPr>
        <p:grpSpPr>
          <a:xfrm>
            <a:off x="1125913" y="1135549"/>
            <a:ext cx="6711575" cy="5585924"/>
            <a:chOff x="1254645" y="1132508"/>
            <a:chExt cx="6711575" cy="5585924"/>
          </a:xfrm>
        </p:grpSpPr>
        <p:pic>
          <p:nvPicPr>
            <p:cNvPr id="1592" name="Shape 1592"/>
            <p:cNvPicPr preferRelativeResize="0"/>
            <p:nvPr/>
          </p:nvPicPr>
          <p:blipFill rotWithShape="1">
            <a:blip r:embed="rId3">
              <a:alphaModFix/>
            </a:blip>
            <a:srcRect b="6803" l="1139" r="2954" t="7528"/>
            <a:stretch/>
          </p:blipFill>
          <p:spPr>
            <a:xfrm>
              <a:off x="1254645" y="1132508"/>
              <a:ext cx="6711574" cy="5585924"/>
            </a:xfrm>
            <a:prstGeom prst="rect">
              <a:avLst/>
            </a:prstGeom>
            <a:noFill/>
            <a:ln cap="flat" cmpd="sng" w="19050">
              <a:solidFill>
                <a:schemeClr val="dk1"/>
              </a:solidFill>
              <a:prstDash val="solid"/>
              <a:miter/>
              <a:headEnd len="med" w="med" type="none"/>
              <a:tailEnd len="med" w="med" type="none"/>
            </a:ln>
          </p:spPr>
        </p:pic>
        <p:sp>
          <p:nvSpPr>
            <p:cNvPr id="1593" name="Shape 1593"/>
            <p:cNvSpPr/>
            <p:nvPr/>
          </p:nvSpPr>
          <p:spPr>
            <a:xfrm>
              <a:off x="1254645" y="1132509"/>
              <a:ext cx="6711575" cy="3046086"/>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grpSp>
      <p:sp>
        <p:nvSpPr>
          <p:cNvPr id="1594" name="Shape 1594"/>
          <p:cNvSpPr txBox="1"/>
          <p:nvPr>
            <p:ph type="title"/>
          </p:nvPr>
        </p:nvSpPr>
        <p:spPr>
          <a:xfrm>
            <a:off x="455612" y="331787"/>
            <a:ext cx="7381874" cy="665738"/>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Collections Query</a:t>
            </a:r>
          </a:p>
        </p:txBody>
      </p:sp>
    </p:spTree>
  </p:cSld>
  <p:clrMapOvr>
    <a:masterClrMapping/>
  </p:clrMapOvr>
  <p:transition spd="slow">
    <p:cut/>
  </p:transition>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9" name="Shape 1599"/>
        <p:cNvGrpSpPr/>
        <p:nvPr/>
      </p:nvGrpSpPr>
      <p:grpSpPr>
        <a:xfrm>
          <a:off x="0" y="0"/>
          <a:ext cx="0" cy="0"/>
          <a:chOff x="0" y="0"/>
          <a:chExt cx="0" cy="0"/>
        </a:xfrm>
      </p:grpSpPr>
      <p:sp>
        <p:nvSpPr>
          <p:cNvPr id="1600" name="Shape 1600"/>
          <p:cNvSpPr txBox="1"/>
          <p:nvPr>
            <p:ph type="title"/>
          </p:nvPr>
        </p:nvSpPr>
        <p:spPr>
          <a:xfrm>
            <a:off x="455612" y="331787"/>
            <a:ext cx="8688386" cy="641989"/>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Collections Query</a:t>
            </a:r>
          </a:p>
        </p:txBody>
      </p:sp>
      <p:sp>
        <p:nvSpPr>
          <p:cNvPr id="1601" name="Shape 1601"/>
          <p:cNvSpPr txBox="1"/>
          <p:nvPr>
            <p:ph idx="12" type="sldNum"/>
          </p:nvPr>
        </p:nvSpPr>
        <p:spPr>
          <a:xfrm>
            <a:off x="-25400" y="6245225"/>
            <a:ext cx="481013"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602" name="Shape 160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cxnSp>
        <p:nvCxnSpPr>
          <p:cNvPr id="1603" name="Shape 1603"/>
          <p:cNvCxnSpPr/>
          <p:nvPr/>
        </p:nvCxnSpPr>
        <p:spPr>
          <a:xfrm flipH="1">
            <a:off x="5919786" y="2163398"/>
            <a:ext cx="3095625" cy="1362075"/>
          </a:xfrm>
          <a:prstGeom prst="straightConnector1">
            <a:avLst/>
          </a:prstGeom>
          <a:noFill/>
          <a:ln>
            <a:noFill/>
          </a:ln>
        </p:spPr>
      </p:cxnSp>
      <p:sp>
        <p:nvSpPr>
          <p:cNvPr id="1604" name="Shape 1604"/>
          <p:cNvSpPr txBox="1"/>
          <p:nvPr/>
        </p:nvSpPr>
        <p:spPr>
          <a:xfrm>
            <a:off x="580177" y="5660450"/>
            <a:ext cx="2046332" cy="830996"/>
          </a:xfrm>
          <a:prstGeom prst="rect">
            <a:avLst/>
          </a:prstGeom>
          <a:noFill/>
          <a:ln>
            <a:noFill/>
          </a:ln>
        </p:spPr>
        <p:txBody>
          <a:bodyPr anchorCtr="0" anchor="t" bIns="45700" lIns="9125" rIns="91425" tIns="45700">
            <a:noAutofit/>
          </a:bodyPr>
          <a:lstStyle/>
          <a:p>
            <a:pPr indent="0" lvl="0" marL="0" marR="0" rtl="0" algn="ctr">
              <a:spcBef>
                <a:spcPts val="0"/>
              </a:spcBef>
              <a:spcAft>
                <a:spcPts val="0"/>
              </a:spcAft>
              <a:buSzPct val="25000"/>
              <a:buNone/>
            </a:pPr>
            <a:r>
              <a:rPr b="0" baseline="0" i="0" lang="en-US" sz="1600" u="none" cap="none" strike="noStrike">
                <a:solidFill>
                  <a:schemeClr val="dk1"/>
                </a:solidFill>
                <a:latin typeface="Arial"/>
                <a:ea typeface="Arial"/>
                <a:cs typeface="Arial"/>
                <a:sym typeface="Arial"/>
              </a:rPr>
              <a:t>Returns the Referenced BD or CR info</a:t>
            </a:r>
          </a:p>
        </p:txBody>
      </p:sp>
      <p:pic>
        <p:nvPicPr>
          <p:cNvPr id="1605" name="Shape 1605"/>
          <p:cNvPicPr preferRelativeResize="0"/>
          <p:nvPr/>
        </p:nvPicPr>
        <p:blipFill rotWithShape="1">
          <a:blip r:embed="rId3">
            <a:alphaModFix/>
          </a:blip>
          <a:srcRect b="0" l="0" r="0" t="0"/>
          <a:stretch/>
        </p:blipFill>
        <p:spPr>
          <a:xfrm>
            <a:off x="455612" y="1210175"/>
            <a:ext cx="3752849" cy="4067175"/>
          </a:xfrm>
          <a:prstGeom prst="rect">
            <a:avLst/>
          </a:prstGeom>
          <a:noFill/>
          <a:ln cap="flat" cmpd="sng" w="19050">
            <a:solidFill>
              <a:schemeClr val="dk1"/>
            </a:solidFill>
            <a:prstDash val="solid"/>
            <a:miter/>
            <a:headEnd len="med" w="med" type="none"/>
            <a:tailEnd len="med" w="med" type="none"/>
          </a:ln>
        </p:spPr>
      </p:pic>
      <p:pic>
        <p:nvPicPr>
          <p:cNvPr id="1606" name="Shape 1606"/>
          <p:cNvPicPr preferRelativeResize="0"/>
          <p:nvPr/>
        </p:nvPicPr>
        <p:blipFill rotWithShape="1">
          <a:blip r:embed="rId4">
            <a:alphaModFix/>
          </a:blip>
          <a:srcRect b="0" l="0" r="0" t="0"/>
          <a:stretch/>
        </p:blipFill>
        <p:spPr>
          <a:xfrm>
            <a:off x="3667019" y="2240600"/>
            <a:ext cx="5314949" cy="1466850"/>
          </a:xfrm>
          <a:prstGeom prst="rect">
            <a:avLst/>
          </a:prstGeom>
          <a:noFill/>
          <a:ln cap="flat" cmpd="sng" w="19050">
            <a:solidFill>
              <a:schemeClr val="dk1"/>
            </a:solidFill>
            <a:prstDash val="solid"/>
            <a:miter/>
            <a:headEnd len="med" w="med" type="none"/>
            <a:tailEnd len="med" w="med" type="none"/>
          </a:ln>
        </p:spPr>
      </p:pic>
      <p:sp>
        <p:nvSpPr>
          <p:cNvPr id="1607" name="Shape 1607"/>
          <p:cNvSpPr/>
          <p:nvPr/>
        </p:nvSpPr>
        <p:spPr>
          <a:xfrm>
            <a:off x="7083856" y="2249625"/>
            <a:ext cx="672028" cy="368968"/>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608" name="Shape 1608"/>
          <p:cNvSpPr/>
          <p:nvPr/>
        </p:nvSpPr>
        <p:spPr>
          <a:xfrm>
            <a:off x="580177" y="4951116"/>
            <a:ext cx="526728" cy="326235"/>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pic>
        <p:nvPicPr>
          <p:cNvPr id="1609" name="Shape 1609"/>
          <p:cNvPicPr preferRelativeResize="0"/>
          <p:nvPr/>
        </p:nvPicPr>
        <p:blipFill rotWithShape="1">
          <a:blip r:embed="rId5">
            <a:alphaModFix/>
          </a:blip>
          <a:srcRect b="0" l="0" r="0" t="0"/>
          <a:stretch/>
        </p:blipFill>
        <p:spPr>
          <a:xfrm>
            <a:off x="3487385" y="4052526"/>
            <a:ext cx="5362575" cy="2009774"/>
          </a:xfrm>
          <a:prstGeom prst="rect">
            <a:avLst/>
          </a:prstGeom>
          <a:noFill/>
          <a:ln cap="flat" cmpd="sng" w="19050">
            <a:solidFill>
              <a:schemeClr val="dk1"/>
            </a:solidFill>
            <a:prstDash val="solid"/>
            <a:miter/>
            <a:headEnd len="med" w="med" type="none"/>
            <a:tailEnd len="med" w="med" type="none"/>
          </a:ln>
        </p:spPr>
      </p:pic>
      <p:cxnSp>
        <p:nvCxnSpPr>
          <p:cNvPr id="1610" name="Shape 1610"/>
          <p:cNvCxnSpPr/>
          <p:nvPr/>
        </p:nvCxnSpPr>
        <p:spPr>
          <a:xfrm>
            <a:off x="7755884" y="2618592"/>
            <a:ext cx="1164068" cy="1433932"/>
          </a:xfrm>
          <a:prstGeom prst="straightConnector1">
            <a:avLst/>
          </a:prstGeom>
          <a:solidFill>
            <a:srgbClr val="ED171F"/>
          </a:solidFill>
          <a:ln cap="flat" cmpd="sng" w="19050">
            <a:solidFill>
              <a:srgbClr val="FF0000"/>
            </a:solidFill>
            <a:prstDash val="solid"/>
            <a:round/>
            <a:headEnd len="med" w="med" type="none"/>
            <a:tailEnd len="med" w="med" type="none"/>
          </a:ln>
        </p:spPr>
      </p:cxnSp>
      <p:cxnSp>
        <p:nvCxnSpPr>
          <p:cNvPr id="1611" name="Shape 1611"/>
          <p:cNvCxnSpPr/>
          <p:nvPr/>
        </p:nvCxnSpPr>
        <p:spPr>
          <a:xfrm flipH="1">
            <a:off x="3487386" y="2611503"/>
            <a:ext cx="3596469" cy="1403922"/>
          </a:xfrm>
          <a:prstGeom prst="straightConnector1">
            <a:avLst/>
          </a:prstGeom>
          <a:solidFill>
            <a:srgbClr val="ED171F"/>
          </a:solidFill>
          <a:ln cap="flat" cmpd="sng" w="19050">
            <a:solidFill>
              <a:srgbClr val="FF0000"/>
            </a:solidFill>
            <a:prstDash val="solid"/>
            <a:round/>
            <a:headEnd len="med" w="med" type="none"/>
            <a:tailEnd len="med" w="med" type="none"/>
          </a:ln>
        </p:spPr>
      </p:cxnSp>
      <p:cxnSp>
        <p:nvCxnSpPr>
          <p:cNvPr id="1612" name="Shape 1612"/>
          <p:cNvCxnSpPr>
            <a:stCxn id="1604" idx="3"/>
          </p:cNvCxnSpPr>
          <p:nvPr/>
        </p:nvCxnSpPr>
        <p:spPr>
          <a:xfrm flipH="1" rot="10800000">
            <a:off x="2626509" y="5460948"/>
            <a:ext cx="860999" cy="615000"/>
          </a:xfrm>
          <a:prstGeom prst="straightConnector1">
            <a:avLst/>
          </a:prstGeom>
          <a:solidFill>
            <a:srgbClr val="ED171F"/>
          </a:solidFill>
          <a:ln cap="flat" cmpd="sng" w="19050">
            <a:solidFill>
              <a:srgbClr val="FF0000"/>
            </a:solidFill>
            <a:prstDash val="solid"/>
            <a:round/>
            <a:headEnd len="med" w="med" type="none"/>
            <a:tailEnd len="lg" w="lg" type="triangle"/>
          </a:ln>
        </p:spPr>
      </p:cxnSp>
    </p:spTree>
  </p:cSld>
  <p:clrMapOvr>
    <a:masterClrMapping/>
  </p:clrMapOvr>
  <p:transition spd="slow">
    <p:cut/>
  </p:transition>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7" name="Shape 1617"/>
        <p:cNvGrpSpPr/>
        <p:nvPr/>
      </p:nvGrpSpPr>
      <p:grpSpPr>
        <a:xfrm>
          <a:off x="0" y="0"/>
          <a:ext cx="0" cy="0"/>
          <a:chOff x="0" y="0"/>
          <a:chExt cx="0" cy="0"/>
        </a:xfrm>
      </p:grpSpPr>
      <p:sp>
        <p:nvSpPr>
          <p:cNvPr id="1618" name="Shape 1618"/>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Correcting Rejected/Held Collections</a:t>
            </a:r>
          </a:p>
        </p:txBody>
      </p:sp>
      <p:sp>
        <p:nvSpPr>
          <p:cNvPr id="1619" name="Shape 161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620" name="Shape 1620"/>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621" name="Shape 162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1622" name="Shape 1622"/>
          <p:cNvPicPr preferRelativeResize="0"/>
          <p:nvPr/>
        </p:nvPicPr>
        <p:blipFill rotWithShape="1">
          <a:blip r:embed="rId3">
            <a:alphaModFix/>
          </a:blip>
          <a:srcRect b="0" l="0" r="0" t="0"/>
          <a:stretch/>
        </p:blipFill>
        <p:spPr>
          <a:xfrm>
            <a:off x="455612" y="1267678"/>
            <a:ext cx="3762374" cy="4067175"/>
          </a:xfrm>
          <a:prstGeom prst="rect">
            <a:avLst/>
          </a:prstGeom>
          <a:noFill/>
          <a:ln cap="flat" cmpd="sng" w="19050">
            <a:solidFill>
              <a:schemeClr val="dk1"/>
            </a:solidFill>
            <a:prstDash val="solid"/>
            <a:miter/>
            <a:headEnd len="med" w="med" type="none"/>
            <a:tailEnd len="med" w="med" type="none"/>
          </a:ln>
        </p:spPr>
      </p:pic>
      <p:sp>
        <p:nvSpPr>
          <p:cNvPr id="1623" name="Shape 1623"/>
          <p:cNvSpPr/>
          <p:nvPr/>
        </p:nvSpPr>
        <p:spPr>
          <a:xfrm>
            <a:off x="564135" y="5008617"/>
            <a:ext cx="526728" cy="326235"/>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pic>
        <p:nvPicPr>
          <p:cNvPr id="1624" name="Shape 1624"/>
          <p:cNvPicPr preferRelativeResize="0"/>
          <p:nvPr/>
        </p:nvPicPr>
        <p:blipFill rotWithShape="1">
          <a:blip r:embed="rId4">
            <a:alphaModFix/>
          </a:blip>
          <a:srcRect b="0" l="0" r="0" t="0"/>
          <a:stretch/>
        </p:blipFill>
        <p:spPr>
          <a:xfrm>
            <a:off x="4560887" y="1570404"/>
            <a:ext cx="4124325" cy="1304924"/>
          </a:xfrm>
          <a:prstGeom prst="rect">
            <a:avLst/>
          </a:prstGeom>
          <a:noFill/>
          <a:ln cap="flat" cmpd="sng" w="19050">
            <a:solidFill>
              <a:schemeClr val="dk1"/>
            </a:solidFill>
            <a:prstDash val="solid"/>
            <a:miter/>
            <a:headEnd len="med" w="med" type="none"/>
            <a:tailEnd len="med" w="med" type="none"/>
          </a:ln>
        </p:spPr>
      </p:pic>
      <p:sp>
        <p:nvSpPr>
          <p:cNvPr id="1625" name="Shape 1625"/>
          <p:cNvSpPr/>
          <p:nvPr/>
        </p:nvSpPr>
        <p:spPr>
          <a:xfrm>
            <a:off x="5661507" y="1570404"/>
            <a:ext cx="1136334" cy="330584"/>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pic>
        <p:nvPicPr>
          <p:cNvPr id="1626" name="Shape 1626"/>
          <p:cNvPicPr preferRelativeResize="0"/>
          <p:nvPr/>
        </p:nvPicPr>
        <p:blipFill rotWithShape="1">
          <a:blip r:embed="rId5">
            <a:alphaModFix/>
          </a:blip>
          <a:srcRect b="0" l="0" r="0" t="0"/>
          <a:stretch/>
        </p:blipFill>
        <p:spPr>
          <a:xfrm>
            <a:off x="3697860" y="3119335"/>
            <a:ext cx="5095874" cy="3667125"/>
          </a:xfrm>
          <a:prstGeom prst="rect">
            <a:avLst/>
          </a:prstGeom>
          <a:noFill/>
          <a:ln cap="flat" cmpd="sng" w="19050">
            <a:solidFill>
              <a:schemeClr val="dk1"/>
            </a:solidFill>
            <a:prstDash val="solid"/>
            <a:miter/>
            <a:headEnd len="med" w="med" type="none"/>
            <a:tailEnd len="med" w="med" type="none"/>
          </a:ln>
        </p:spPr>
      </p:pic>
      <p:cxnSp>
        <p:nvCxnSpPr>
          <p:cNvPr id="1627" name="Shape 1627"/>
          <p:cNvCxnSpPr/>
          <p:nvPr/>
        </p:nvCxnSpPr>
        <p:spPr>
          <a:xfrm>
            <a:off x="6786824" y="1899141"/>
            <a:ext cx="2064984" cy="1148655"/>
          </a:xfrm>
          <a:prstGeom prst="straightConnector1">
            <a:avLst/>
          </a:prstGeom>
          <a:solidFill>
            <a:srgbClr val="ED171F"/>
          </a:solidFill>
          <a:ln cap="flat" cmpd="sng" w="19050">
            <a:solidFill>
              <a:srgbClr val="FF0000"/>
            </a:solidFill>
            <a:prstDash val="solid"/>
            <a:round/>
            <a:headEnd len="med" w="med" type="none"/>
            <a:tailEnd len="med" w="med" type="none"/>
          </a:ln>
        </p:spPr>
      </p:cxnSp>
      <p:cxnSp>
        <p:nvCxnSpPr>
          <p:cNvPr id="1628" name="Shape 1628"/>
          <p:cNvCxnSpPr/>
          <p:nvPr/>
        </p:nvCxnSpPr>
        <p:spPr>
          <a:xfrm flipH="1">
            <a:off x="3697859" y="1899141"/>
            <a:ext cx="1963648" cy="1148655"/>
          </a:xfrm>
          <a:prstGeom prst="straightConnector1">
            <a:avLst/>
          </a:prstGeom>
          <a:solidFill>
            <a:srgbClr val="ED171F"/>
          </a:solidFill>
          <a:ln cap="flat" cmpd="sng" w="19050">
            <a:solidFill>
              <a:srgbClr val="FF0000"/>
            </a:solidFill>
            <a:prstDash val="solid"/>
            <a:round/>
            <a:headEnd len="med" w="med" type="none"/>
            <a:tailEnd len="med" w="med" type="none"/>
          </a:ln>
        </p:spPr>
      </p:cxnSp>
      <p:sp>
        <p:nvSpPr>
          <p:cNvPr id="1629" name="Shape 1629"/>
          <p:cNvSpPr/>
          <p:nvPr/>
        </p:nvSpPr>
        <p:spPr>
          <a:xfrm>
            <a:off x="3745521" y="4157330"/>
            <a:ext cx="487042" cy="289163"/>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630" name="Shape 1630"/>
          <p:cNvSpPr/>
          <p:nvPr/>
        </p:nvSpPr>
        <p:spPr>
          <a:xfrm>
            <a:off x="4696226" y="4157330"/>
            <a:ext cx="533186" cy="289163"/>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5" name="Shape 1635"/>
        <p:cNvGrpSpPr/>
        <p:nvPr/>
      </p:nvGrpSpPr>
      <p:grpSpPr>
        <a:xfrm>
          <a:off x="0" y="0"/>
          <a:ext cx="0" cy="0"/>
          <a:chOff x="0" y="0"/>
          <a:chExt cx="0" cy="0"/>
        </a:xfrm>
      </p:grpSpPr>
      <p:sp>
        <p:nvSpPr>
          <p:cNvPr id="1636" name="Shape 163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Collections Query: Scenarios</a:t>
            </a:r>
          </a:p>
        </p:txBody>
      </p:sp>
      <p:cxnSp>
        <p:nvCxnSpPr>
          <p:cNvPr id="1637" name="Shape 1637"/>
          <p:cNvCxnSpPr/>
          <p:nvPr/>
        </p:nvCxnSpPr>
        <p:spPr>
          <a:xfrm flipH="1">
            <a:off x="4867274" y="2219325"/>
            <a:ext cx="3095625" cy="1362075"/>
          </a:xfrm>
          <a:prstGeom prst="straightConnector1">
            <a:avLst/>
          </a:prstGeom>
          <a:noFill/>
          <a:ln>
            <a:noFill/>
          </a:ln>
        </p:spPr>
      </p:cxnSp>
      <p:sp>
        <p:nvSpPr>
          <p:cNvPr id="1638" name="Shape 1638"/>
          <p:cNvSpPr txBox="1"/>
          <p:nvPr/>
        </p:nvSpPr>
        <p:spPr>
          <a:xfrm>
            <a:off x="404037" y="1124565"/>
            <a:ext cx="7672365" cy="40010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2000" u="none" cap="none" strike="noStrike">
                <a:solidFill>
                  <a:schemeClr val="dk1"/>
                </a:solidFill>
                <a:latin typeface="Arial"/>
                <a:ea typeface="Arial"/>
                <a:cs typeface="Arial"/>
                <a:sym typeface="Arial"/>
              </a:rPr>
              <a:t>Example scenarios of when the Collections Query would be used:</a:t>
            </a:r>
          </a:p>
        </p:txBody>
      </p:sp>
      <p:sp>
        <p:nvSpPr>
          <p:cNvPr id="1639" name="Shape 1639"/>
          <p:cNvSpPr/>
          <p:nvPr/>
        </p:nvSpPr>
        <p:spPr>
          <a:xfrm>
            <a:off x="505047" y="1604750"/>
            <a:ext cx="2562446" cy="2402959"/>
          </a:xfrm>
          <a:prstGeom prst="rect">
            <a:avLst/>
          </a:prstGeom>
          <a:noFill/>
          <a:ln cap="flat" cmpd="sng" w="12700">
            <a:solidFill>
              <a:srgbClr val="7F7F7F"/>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640" name="Shape 1640"/>
          <p:cNvSpPr txBox="1"/>
          <p:nvPr/>
        </p:nvSpPr>
        <p:spPr>
          <a:xfrm>
            <a:off x="628158" y="2964613"/>
            <a:ext cx="2337359" cy="954106"/>
          </a:xfrm>
          <a:prstGeom prst="rect">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400" u="none" cap="none" strike="noStrike">
                <a:solidFill>
                  <a:srgbClr val="404040"/>
                </a:solidFill>
                <a:latin typeface="Calibri"/>
                <a:ea typeface="Calibri"/>
                <a:cs typeface="Calibri"/>
                <a:sym typeface="Calibri"/>
              </a:rPr>
              <a:t>A user wants to query for any Returned Checks processed in the past month to search for re-opened bills</a:t>
            </a:r>
          </a:p>
        </p:txBody>
      </p:sp>
      <p:sp>
        <p:nvSpPr>
          <p:cNvPr id="1641" name="Shape 1641"/>
          <p:cNvSpPr/>
          <p:nvPr/>
        </p:nvSpPr>
        <p:spPr>
          <a:xfrm>
            <a:off x="3405975" y="1604750"/>
            <a:ext cx="2562446" cy="2402959"/>
          </a:xfrm>
          <a:prstGeom prst="rect">
            <a:avLst/>
          </a:prstGeom>
          <a:noFill/>
          <a:ln cap="flat" cmpd="sng" w="12700">
            <a:solidFill>
              <a:srgbClr val="7F7F7F"/>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642" name="Shape 1642"/>
          <p:cNvSpPr txBox="1"/>
          <p:nvPr/>
        </p:nvSpPr>
        <p:spPr>
          <a:xfrm>
            <a:off x="3489107" y="3072333"/>
            <a:ext cx="2337359" cy="738664"/>
          </a:xfrm>
          <a:prstGeom prst="rect">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400" u="none" cap="none" strike="noStrike">
                <a:solidFill>
                  <a:srgbClr val="404040"/>
                </a:solidFill>
                <a:latin typeface="Calibri"/>
                <a:ea typeface="Calibri"/>
                <a:cs typeface="Calibri"/>
                <a:sym typeface="Calibri"/>
              </a:rPr>
              <a:t>The user is querying for Held collections referencing a particular Agreement</a:t>
            </a:r>
          </a:p>
        </p:txBody>
      </p:sp>
      <p:sp>
        <p:nvSpPr>
          <p:cNvPr id="1643" name="Shape 1643"/>
          <p:cNvSpPr/>
          <p:nvPr/>
        </p:nvSpPr>
        <p:spPr>
          <a:xfrm>
            <a:off x="6316208" y="1604750"/>
            <a:ext cx="2562446" cy="2402959"/>
          </a:xfrm>
          <a:prstGeom prst="rect">
            <a:avLst/>
          </a:prstGeom>
          <a:noFill/>
          <a:ln cap="flat" cmpd="sng" w="12700">
            <a:solidFill>
              <a:srgbClr val="7F7F7F"/>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644" name="Shape 1644"/>
          <p:cNvSpPr txBox="1"/>
          <p:nvPr/>
        </p:nvSpPr>
        <p:spPr>
          <a:xfrm>
            <a:off x="6432791" y="2423308"/>
            <a:ext cx="2337359" cy="954106"/>
          </a:xfrm>
          <a:prstGeom prst="rect">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400" u="none" cap="none" strike="noStrike">
                <a:solidFill>
                  <a:srgbClr val="404040"/>
                </a:solidFill>
                <a:latin typeface="Calibri"/>
                <a:ea typeface="Calibri"/>
                <a:cs typeface="Calibri"/>
                <a:sym typeface="Calibri"/>
              </a:rPr>
              <a:t>A user is searching for collections received from a particular Input System, e.g. ECP – Lockbox, Pay.gov, etc.</a:t>
            </a:r>
          </a:p>
        </p:txBody>
      </p:sp>
      <p:sp>
        <p:nvSpPr>
          <p:cNvPr id="1645" name="Shape 1645"/>
          <p:cNvSpPr/>
          <p:nvPr/>
        </p:nvSpPr>
        <p:spPr>
          <a:xfrm>
            <a:off x="497583" y="4329528"/>
            <a:ext cx="2562446" cy="2402959"/>
          </a:xfrm>
          <a:prstGeom prst="rect">
            <a:avLst/>
          </a:prstGeom>
          <a:noFill/>
          <a:ln cap="flat" cmpd="sng" w="12700">
            <a:solidFill>
              <a:srgbClr val="7F7F7F"/>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646" name="Shape 1646"/>
          <p:cNvSpPr txBox="1"/>
          <p:nvPr/>
        </p:nvSpPr>
        <p:spPr>
          <a:xfrm>
            <a:off x="603764" y="5211714"/>
            <a:ext cx="2337359" cy="738664"/>
          </a:xfrm>
          <a:prstGeom prst="rect">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400" u="none" cap="none" strike="noStrike">
                <a:solidFill>
                  <a:srgbClr val="404040"/>
                </a:solidFill>
                <a:latin typeface="Calibri"/>
                <a:ea typeface="Calibri"/>
                <a:cs typeface="Calibri"/>
                <a:sym typeface="Calibri"/>
              </a:rPr>
              <a:t>A user needs to query for a collection document using the Debit Voucher Number</a:t>
            </a:r>
          </a:p>
        </p:txBody>
      </p:sp>
      <p:sp>
        <p:nvSpPr>
          <p:cNvPr id="1647" name="Shape 1647"/>
          <p:cNvSpPr/>
          <p:nvPr/>
        </p:nvSpPr>
        <p:spPr>
          <a:xfrm>
            <a:off x="3398510" y="4329528"/>
            <a:ext cx="2562446" cy="2402959"/>
          </a:xfrm>
          <a:prstGeom prst="rect">
            <a:avLst/>
          </a:prstGeom>
          <a:noFill/>
          <a:ln cap="flat" cmpd="sng" w="12700">
            <a:solidFill>
              <a:srgbClr val="7F7F7F"/>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648" name="Shape 1648"/>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649" name="Shape 1649"/>
          <p:cNvSpPr/>
          <p:nvPr/>
        </p:nvSpPr>
        <p:spPr>
          <a:xfrm>
            <a:off x="6308744" y="4329528"/>
            <a:ext cx="2562446" cy="2402959"/>
          </a:xfrm>
          <a:prstGeom prst="rect">
            <a:avLst/>
          </a:prstGeom>
          <a:noFill/>
          <a:ln cap="flat" cmpd="sng" w="12700">
            <a:solidFill>
              <a:srgbClr val="7F7F7F"/>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1650" name="Shape 1650"/>
          <p:cNvSpPr txBox="1"/>
          <p:nvPr/>
        </p:nvSpPr>
        <p:spPr>
          <a:xfrm>
            <a:off x="6439080" y="5718514"/>
            <a:ext cx="2337359" cy="954106"/>
          </a:xfrm>
          <a:prstGeom prst="rect">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400" u="none" cap="none" strike="noStrike">
                <a:solidFill>
                  <a:srgbClr val="404040"/>
                </a:solidFill>
                <a:latin typeface="Calibri"/>
                <a:ea typeface="Calibri"/>
                <a:cs typeface="Calibri"/>
                <a:sym typeface="Calibri"/>
              </a:rPr>
              <a:t>A GSA user would like to query all processed collections referenced to an individual statement number</a:t>
            </a:r>
          </a:p>
        </p:txBody>
      </p:sp>
      <p:pic>
        <p:nvPicPr>
          <p:cNvPr id="1651" name="Shape 1651"/>
          <p:cNvPicPr preferRelativeResize="0"/>
          <p:nvPr/>
        </p:nvPicPr>
        <p:blipFill rotWithShape="1">
          <a:blip r:embed="rId3">
            <a:alphaModFix/>
          </a:blip>
          <a:srcRect b="0" l="0" r="0" t="0"/>
          <a:stretch/>
        </p:blipFill>
        <p:spPr>
          <a:xfrm>
            <a:off x="521558" y="1666730"/>
            <a:ext cx="2515627" cy="817095"/>
          </a:xfrm>
          <a:prstGeom prst="rect">
            <a:avLst/>
          </a:prstGeom>
          <a:noFill/>
          <a:ln>
            <a:noFill/>
          </a:ln>
        </p:spPr>
      </p:pic>
      <p:pic>
        <p:nvPicPr>
          <p:cNvPr id="1652" name="Shape 1652"/>
          <p:cNvPicPr preferRelativeResize="0"/>
          <p:nvPr/>
        </p:nvPicPr>
        <p:blipFill rotWithShape="1">
          <a:blip r:embed="rId4">
            <a:alphaModFix/>
          </a:blip>
          <a:srcRect b="0" l="0" r="0" t="0"/>
          <a:stretch/>
        </p:blipFill>
        <p:spPr>
          <a:xfrm>
            <a:off x="603764" y="2481208"/>
            <a:ext cx="2365012" cy="402555"/>
          </a:xfrm>
          <a:prstGeom prst="rect">
            <a:avLst/>
          </a:prstGeom>
          <a:noFill/>
          <a:ln>
            <a:noFill/>
          </a:ln>
        </p:spPr>
      </p:pic>
      <p:pic>
        <p:nvPicPr>
          <p:cNvPr id="1653" name="Shape 1653"/>
          <p:cNvPicPr preferRelativeResize="0"/>
          <p:nvPr/>
        </p:nvPicPr>
        <p:blipFill rotWithShape="1">
          <a:blip r:embed="rId5">
            <a:alphaModFix/>
          </a:blip>
          <a:srcRect b="0" l="0" r="0" t="0"/>
          <a:stretch/>
        </p:blipFill>
        <p:spPr>
          <a:xfrm>
            <a:off x="6353017" y="1984138"/>
            <a:ext cx="2496906" cy="182279"/>
          </a:xfrm>
          <a:prstGeom prst="rect">
            <a:avLst/>
          </a:prstGeom>
          <a:noFill/>
          <a:ln>
            <a:noFill/>
          </a:ln>
        </p:spPr>
      </p:pic>
      <p:pic>
        <p:nvPicPr>
          <p:cNvPr id="1654" name="Shape 1654"/>
          <p:cNvPicPr preferRelativeResize="0"/>
          <p:nvPr/>
        </p:nvPicPr>
        <p:blipFill rotWithShape="1">
          <a:blip r:embed="rId6">
            <a:alphaModFix/>
          </a:blip>
          <a:srcRect b="0" l="0" r="0" t="0"/>
          <a:stretch/>
        </p:blipFill>
        <p:spPr>
          <a:xfrm>
            <a:off x="521558" y="4725003"/>
            <a:ext cx="2515627" cy="169766"/>
          </a:xfrm>
          <a:prstGeom prst="rect">
            <a:avLst/>
          </a:prstGeom>
          <a:noFill/>
          <a:ln>
            <a:noFill/>
          </a:ln>
        </p:spPr>
      </p:pic>
      <p:pic>
        <p:nvPicPr>
          <p:cNvPr id="1655" name="Shape 1655"/>
          <p:cNvPicPr preferRelativeResize="0"/>
          <p:nvPr/>
        </p:nvPicPr>
        <p:blipFill rotWithShape="1">
          <a:blip r:embed="rId7">
            <a:alphaModFix/>
          </a:blip>
          <a:srcRect b="0" l="0" r="0" t="0"/>
          <a:stretch/>
        </p:blipFill>
        <p:spPr>
          <a:xfrm>
            <a:off x="3461869" y="4844650"/>
            <a:ext cx="2435724" cy="786927"/>
          </a:xfrm>
          <a:prstGeom prst="rect">
            <a:avLst/>
          </a:prstGeom>
          <a:noFill/>
          <a:ln>
            <a:noFill/>
          </a:ln>
        </p:spPr>
      </p:pic>
      <p:sp>
        <p:nvSpPr>
          <p:cNvPr id="1656" name="Shape 1656"/>
          <p:cNvSpPr txBox="1"/>
          <p:nvPr/>
        </p:nvSpPr>
        <p:spPr>
          <a:xfrm>
            <a:off x="3524664" y="5718514"/>
            <a:ext cx="2337359" cy="954106"/>
          </a:xfrm>
          <a:prstGeom prst="rect">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1400" u="none" cap="none" strike="noStrike">
                <a:solidFill>
                  <a:srgbClr val="404040"/>
                </a:solidFill>
                <a:latin typeface="Calibri"/>
                <a:ea typeface="Calibri"/>
                <a:cs typeface="Calibri"/>
                <a:sym typeface="Calibri"/>
              </a:rPr>
              <a:t>The user is querying for all Credit Application funds returned to Treasury using doc type CT6/CT7</a:t>
            </a:r>
          </a:p>
        </p:txBody>
      </p:sp>
      <p:pic>
        <p:nvPicPr>
          <p:cNvPr id="1657" name="Shape 1657"/>
          <p:cNvPicPr preferRelativeResize="0"/>
          <p:nvPr/>
        </p:nvPicPr>
        <p:blipFill rotWithShape="1">
          <a:blip r:embed="rId8">
            <a:alphaModFix/>
          </a:blip>
          <a:srcRect b="0" l="0" r="0" t="0"/>
          <a:stretch/>
        </p:blipFill>
        <p:spPr>
          <a:xfrm>
            <a:off x="3585392" y="1732203"/>
            <a:ext cx="2188678" cy="744150"/>
          </a:xfrm>
          <a:prstGeom prst="rect">
            <a:avLst/>
          </a:prstGeom>
          <a:noFill/>
          <a:ln>
            <a:noFill/>
          </a:ln>
        </p:spPr>
      </p:pic>
      <p:pic>
        <p:nvPicPr>
          <p:cNvPr id="1658" name="Shape 1658"/>
          <p:cNvPicPr preferRelativeResize="0"/>
          <p:nvPr/>
        </p:nvPicPr>
        <p:blipFill rotWithShape="1">
          <a:blip r:embed="rId9">
            <a:alphaModFix/>
          </a:blip>
          <a:srcRect b="0" l="0" r="0" t="0"/>
          <a:stretch/>
        </p:blipFill>
        <p:spPr>
          <a:xfrm>
            <a:off x="3461869" y="2673517"/>
            <a:ext cx="2455862" cy="173265"/>
          </a:xfrm>
          <a:prstGeom prst="rect">
            <a:avLst/>
          </a:prstGeom>
          <a:noFill/>
          <a:ln>
            <a:noFill/>
          </a:ln>
        </p:spPr>
      </p:pic>
      <p:pic>
        <p:nvPicPr>
          <p:cNvPr id="1659" name="Shape 1659"/>
          <p:cNvPicPr preferRelativeResize="0"/>
          <p:nvPr/>
        </p:nvPicPr>
        <p:blipFill rotWithShape="1">
          <a:blip r:embed="rId10">
            <a:alphaModFix/>
          </a:blip>
          <a:srcRect b="0" l="0" r="0" t="0"/>
          <a:stretch/>
        </p:blipFill>
        <p:spPr>
          <a:xfrm>
            <a:off x="6376744" y="4480994"/>
            <a:ext cx="2473181" cy="191949"/>
          </a:xfrm>
          <a:prstGeom prst="rect">
            <a:avLst/>
          </a:prstGeom>
          <a:noFill/>
          <a:ln>
            <a:noFill/>
          </a:ln>
        </p:spPr>
      </p:pic>
      <p:pic>
        <p:nvPicPr>
          <p:cNvPr id="1660" name="Shape 1660"/>
          <p:cNvPicPr preferRelativeResize="0"/>
          <p:nvPr/>
        </p:nvPicPr>
        <p:blipFill rotWithShape="1">
          <a:blip r:embed="rId11">
            <a:alphaModFix/>
          </a:blip>
          <a:srcRect b="0" l="0" r="0" t="0"/>
          <a:stretch/>
        </p:blipFill>
        <p:spPr>
          <a:xfrm>
            <a:off x="6560435" y="4809885"/>
            <a:ext cx="2059061" cy="694724"/>
          </a:xfrm>
          <a:prstGeom prst="rect">
            <a:avLst/>
          </a:prstGeom>
          <a:noFill/>
          <a:ln>
            <a:noFill/>
          </a:ln>
        </p:spPr>
      </p:pic>
      <p:pic>
        <p:nvPicPr>
          <p:cNvPr id="1661" name="Shape 1661"/>
          <p:cNvPicPr preferRelativeResize="0"/>
          <p:nvPr/>
        </p:nvPicPr>
        <p:blipFill rotWithShape="1">
          <a:blip r:embed="rId12">
            <a:alphaModFix/>
          </a:blip>
          <a:srcRect b="0" l="0" r="0" t="0"/>
          <a:stretch/>
        </p:blipFill>
        <p:spPr>
          <a:xfrm>
            <a:off x="3430189" y="4357014"/>
            <a:ext cx="2519222" cy="413411"/>
          </a:xfrm>
          <a:prstGeom prst="rect">
            <a:avLst/>
          </a:prstGeom>
          <a:noFill/>
          <a:ln>
            <a:noFill/>
          </a:ln>
        </p:spPr>
      </p:pic>
      <p:sp>
        <p:nvSpPr>
          <p:cNvPr id="1662" name="Shape 166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7" name="Shape 1667"/>
        <p:cNvGrpSpPr/>
        <p:nvPr/>
      </p:nvGrpSpPr>
      <p:grpSpPr>
        <a:xfrm>
          <a:off x="0" y="0"/>
          <a:ext cx="0" cy="0"/>
          <a:chOff x="0" y="0"/>
          <a:chExt cx="0" cy="0"/>
        </a:xfrm>
      </p:grpSpPr>
      <p:sp>
        <p:nvSpPr>
          <p:cNvPr id="1668" name="Shape 1668"/>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Collections Query: Scenarios (Cont.)</a:t>
            </a:r>
          </a:p>
        </p:txBody>
      </p:sp>
      <p:sp>
        <p:nvSpPr>
          <p:cNvPr id="1669" name="Shape 1669"/>
          <p:cNvSpPr txBox="1"/>
          <p:nvPr>
            <p:ph idx="12" type="sldNum"/>
          </p:nvPr>
        </p:nvSpPr>
        <p:spPr>
          <a:xfrm>
            <a:off x="-25400" y="6245225"/>
            <a:ext cx="695251"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cxnSp>
        <p:nvCxnSpPr>
          <p:cNvPr id="1670" name="Shape 1670"/>
          <p:cNvCxnSpPr/>
          <p:nvPr/>
        </p:nvCxnSpPr>
        <p:spPr>
          <a:xfrm flipH="1">
            <a:off x="4867274" y="2219325"/>
            <a:ext cx="3095625" cy="1362075"/>
          </a:xfrm>
          <a:prstGeom prst="straightConnector1">
            <a:avLst/>
          </a:prstGeom>
          <a:noFill/>
          <a:ln>
            <a:noFill/>
          </a:ln>
        </p:spPr>
      </p:cxnSp>
      <p:sp>
        <p:nvSpPr>
          <p:cNvPr id="1671" name="Shape 1671"/>
          <p:cNvSpPr txBox="1"/>
          <p:nvPr/>
        </p:nvSpPr>
        <p:spPr>
          <a:xfrm>
            <a:off x="404037" y="1155499"/>
            <a:ext cx="4463238" cy="533992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Region 7 Outlease Lockbox Advance CRs</a:t>
            </a:r>
          </a:p>
          <a:p>
            <a:pPr indent="-342900" lvl="1" marL="800100" marR="0" rtl="0" algn="l">
              <a:spcBef>
                <a:spcPts val="10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Search Criteria:</a:t>
            </a:r>
          </a:p>
          <a:p>
            <a:pPr indent="-342900" lvl="2" marL="1257300" marR="0" rtl="0" algn="l">
              <a:spcBef>
                <a:spcPts val="1000"/>
              </a:spcBef>
              <a:spcAft>
                <a:spcPts val="0"/>
              </a:spcAft>
              <a:buClr>
                <a:srgbClr val="C00000"/>
              </a:buClr>
              <a:buSzPct val="75000"/>
              <a:buFont typeface="Noto Sans Symbols"/>
              <a:buChar char="•"/>
            </a:pPr>
            <a:r>
              <a:rPr b="0" baseline="0" i="0" lang="en-US" sz="1600" u="none" cap="none" strike="noStrike">
                <a:solidFill>
                  <a:schemeClr val="dk1"/>
                </a:solidFill>
                <a:latin typeface="Arial"/>
                <a:ea typeface="Arial"/>
                <a:cs typeface="Arial"/>
                <a:sym typeface="Arial"/>
              </a:rPr>
              <a:t>Document Type = </a:t>
            </a:r>
            <a:r>
              <a:rPr b="1" baseline="0" i="0" lang="en-US" sz="1600" u="none" cap="none" strike="noStrike">
                <a:solidFill>
                  <a:schemeClr val="dk1"/>
                </a:solidFill>
                <a:latin typeface="Arial"/>
                <a:ea typeface="Arial"/>
                <a:cs typeface="Arial"/>
                <a:sym typeface="Arial"/>
              </a:rPr>
              <a:t>L7M</a:t>
            </a:r>
          </a:p>
          <a:p>
            <a:pPr indent="-342900" lvl="2" marL="1257300" marR="0" rtl="0" algn="l">
              <a:spcBef>
                <a:spcPts val="1000"/>
              </a:spcBef>
              <a:spcAft>
                <a:spcPts val="0"/>
              </a:spcAft>
              <a:buClr>
                <a:srgbClr val="C00000"/>
              </a:buClr>
              <a:buSzPct val="75000"/>
              <a:buFont typeface="Noto Sans Symbols"/>
              <a:buChar char="•"/>
            </a:pPr>
            <a:r>
              <a:rPr b="0" baseline="0" i="0" lang="en-US" sz="1600" u="none" cap="none" strike="noStrike">
                <a:solidFill>
                  <a:schemeClr val="dk1"/>
                </a:solidFill>
                <a:latin typeface="Arial"/>
                <a:ea typeface="Arial"/>
                <a:cs typeface="Arial"/>
                <a:sym typeface="Arial"/>
              </a:rPr>
              <a:t>Status = </a:t>
            </a:r>
            <a:r>
              <a:rPr b="1" baseline="0" i="0" lang="en-US" sz="1600" u="none" cap="none" strike="noStrike">
                <a:solidFill>
                  <a:schemeClr val="dk1"/>
                </a:solidFill>
                <a:latin typeface="Arial"/>
                <a:ea typeface="Arial"/>
                <a:cs typeface="Arial"/>
                <a:sym typeface="Arial"/>
              </a:rPr>
              <a:t>Rejected</a:t>
            </a:r>
          </a:p>
          <a:p>
            <a:pPr indent="-342900" lvl="2" marL="1257300" marR="0" rtl="0" algn="l">
              <a:spcBef>
                <a:spcPts val="1000"/>
              </a:spcBef>
              <a:spcAft>
                <a:spcPts val="0"/>
              </a:spcAft>
              <a:buClr>
                <a:srgbClr val="C00000"/>
              </a:buClr>
              <a:buSzPct val="75000"/>
              <a:buFont typeface="Noto Sans Symbols"/>
              <a:buChar char="•"/>
            </a:pPr>
            <a:r>
              <a:rPr b="0" baseline="0" i="0" lang="en-US" sz="1600" u="none" cap="none" strike="noStrike">
                <a:solidFill>
                  <a:schemeClr val="dk1"/>
                </a:solidFill>
                <a:latin typeface="Arial"/>
                <a:ea typeface="Arial"/>
                <a:cs typeface="Arial"/>
                <a:sym typeface="Arial"/>
              </a:rPr>
              <a:t>Business Line = </a:t>
            </a:r>
            <a:r>
              <a:rPr b="1" baseline="0" i="0" lang="en-US" sz="1600" u="none" cap="none" strike="noStrike">
                <a:solidFill>
                  <a:schemeClr val="dk1"/>
                </a:solidFill>
                <a:latin typeface="Arial"/>
                <a:ea typeface="Arial"/>
                <a:cs typeface="Arial"/>
                <a:sym typeface="Arial"/>
              </a:rPr>
              <a:t>OUTLEASE</a:t>
            </a:r>
          </a:p>
          <a:p>
            <a:pPr indent="-342900" lvl="1" marL="800100" marR="0" rtl="0" algn="l">
              <a:spcBef>
                <a:spcPts val="10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These transactions will enter Pegasys </a:t>
            </a:r>
            <a:r>
              <a:rPr b="0" baseline="0" i="0" lang="en-US" sz="1800" u="sng" cap="none" strike="noStrike">
                <a:solidFill>
                  <a:schemeClr val="dk1"/>
                </a:solidFill>
                <a:latin typeface="Arial"/>
                <a:ea typeface="Arial"/>
                <a:cs typeface="Arial"/>
                <a:sym typeface="Arial"/>
              </a:rPr>
              <a:t>without a Line Type</a:t>
            </a:r>
          </a:p>
          <a:p>
            <a:pPr indent="-342900" lvl="1" marL="800100" marR="0" rtl="0" algn="l">
              <a:spcBef>
                <a:spcPts val="1000"/>
              </a:spcBef>
              <a:spcAft>
                <a:spcPts val="0"/>
              </a:spcAft>
              <a:buClr>
                <a:srgbClr val="C00000"/>
              </a:buClr>
              <a:buSzPct val="75000"/>
              <a:buFont typeface="Noto Sans Symbols"/>
              <a:buChar char="•"/>
            </a:pPr>
            <a:r>
              <a:rPr b="0" baseline="0" i="0" lang="en-US" sz="1800" u="none" cap="none" strike="noStrike">
                <a:solidFill>
                  <a:schemeClr val="dk1"/>
                </a:solidFill>
                <a:latin typeface="Arial"/>
                <a:ea typeface="Arial"/>
                <a:cs typeface="Arial"/>
                <a:sym typeface="Arial"/>
              </a:rPr>
              <a:t>User must:</a:t>
            </a:r>
          </a:p>
          <a:p>
            <a:pPr indent="-342900" lvl="2" marL="1257300" marR="0" rtl="0" algn="l">
              <a:spcBef>
                <a:spcPts val="1000"/>
              </a:spcBef>
              <a:spcAft>
                <a:spcPts val="0"/>
              </a:spcAft>
              <a:buClr>
                <a:srgbClr val="C00000"/>
              </a:buClr>
              <a:buSzPct val="75000"/>
              <a:buFont typeface="Noto Sans Symbols"/>
              <a:buChar char="•"/>
            </a:pPr>
            <a:r>
              <a:rPr b="0" baseline="0" i="0" lang="en-US" sz="1600" u="none" cap="none" strike="noStrike">
                <a:solidFill>
                  <a:schemeClr val="dk1"/>
                </a:solidFill>
                <a:latin typeface="Arial"/>
                <a:ea typeface="Arial"/>
                <a:cs typeface="Arial"/>
                <a:sym typeface="Arial"/>
              </a:rPr>
              <a:t>Research the </a:t>
            </a:r>
            <a:r>
              <a:rPr b="1" baseline="0" i="1" lang="en-US" sz="1600" u="none" cap="none" strike="noStrike">
                <a:solidFill>
                  <a:schemeClr val="dk1"/>
                </a:solidFill>
                <a:latin typeface="Arial"/>
                <a:ea typeface="Arial"/>
                <a:cs typeface="Arial"/>
                <a:sym typeface="Arial"/>
              </a:rPr>
              <a:t>Rejected</a:t>
            </a:r>
            <a:r>
              <a:rPr b="0" baseline="0" i="0" lang="en-US" sz="1600" u="none" cap="none" strike="noStrike">
                <a:solidFill>
                  <a:schemeClr val="dk1"/>
                </a:solidFill>
                <a:latin typeface="Arial"/>
                <a:ea typeface="Arial"/>
                <a:cs typeface="Arial"/>
                <a:sym typeface="Arial"/>
              </a:rPr>
              <a:t> transaction on the </a:t>
            </a:r>
            <a:r>
              <a:rPr b="1" baseline="0" i="0" lang="en-US" sz="1600" u="sng" cap="none" strike="noStrike">
                <a:solidFill>
                  <a:schemeClr val="dk1"/>
                </a:solidFill>
                <a:latin typeface="Arial"/>
                <a:ea typeface="Arial"/>
                <a:cs typeface="Arial"/>
                <a:sym typeface="Arial"/>
              </a:rPr>
              <a:t>Collections Query</a:t>
            </a:r>
          </a:p>
          <a:p>
            <a:pPr indent="-342900" lvl="2" marL="1257300" marR="0" rtl="0" algn="l">
              <a:spcBef>
                <a:spcPts val="1000"/>
              </a:spcBef>
              <a:spcAft>
                <a:spcPts val="0"/>
              </a:spcAft>
              <a:buClr>
                <a:srgbClr val="C00000"/>
              </a:buClr>
              <a:buSzPct val="75000"/>
              <a:buFont typeface="Noto Sans Symbols"/>
              <a:buChar char="•"/>
            </a:pPr>
            <a:r>
              <a:rPr b="0" baseline="0" i="0" lang="en-US" sz="1600" u="none" cap="none" strike="noStrike">
                <a:solidFill>
                  <a:schemeClr val="dk1"/>
                </a:solidFill>
                <a:latin typeface="Arial"/>
                <a:ea typeface="Arial"/>
                <a:cs typeface="Arial"/>
                <a:sym typeface="Arial"/>
              </a:rPr>
              <a:t>Correct the L7M to pull the </a:t>
            </a:r>
            <a:r>
              <a:rPr b="1" baseline="0" i="1" lang="en-US" sz="1600" u="none" cap="none" strike="noStrike">
                <a:solidFill>
                  <a:schemeClr val="dk1"/>
                </a:solidFill>
                <a:latin typeface="Arial"/>
                <a:ea typeface="Arial"/>
                <a:cs typeface="Arial"/>
                <a:sym typeface="Arial"/>
              </a:rPr>
              <a:t>Agreement Number </a:t>
            </a:r>
            <a:r>
              <a:rPr b="0" baseline="0" i="0" lang="en-US" sz="1600" u="none" cap="none" strike="noStrike">
                <a:solidFill>
                  <a:schemeClr val="dk1"/>
                </a:solidFill>
                <a:latin typeface="Arial"/>
                <a:ea typeface="Arial"/>
                <a:cs typeface="Arial"/>
                <a:sym typeface="Arial"/>
              </a:rPr>
              <a:t>from the </a:t>
            </a:r>
            <a:r>
              <a:rPr b="0" baseline="0" i="0" lang="en-US" sz="1600" u="sng" cap="none" strike="noStrike">
                <a:solidFill>
                  <a:schemeClr val="dk1"/>
                </a:solidFill>
                <a:latin typeface="Arial"/>
                <a:ea typeface="Arial"/>
                <a:cs typeface="Arial"/>
                <a:sym typeface="Arial"/>
              </a:rPr>
              <a:t>CR Extended Description</a:t>
            </a:r>
          </a:p>
          <a:p>
            <a:pPr indent="-342900" lvl="2" marL="1257300" marR="0" rtl="0" algn="l">
              <a:spcBef>
                <a:spcPts val="1000"/>
              </a:spcBef>
              <a:spcAft>
                <a:spcPts val="500"/>
              </a:spcAft>
              <a:buClr>
                <a:srgbClr val="C00000"/>
              </a:buClr>
              <a:buSzPct val="75000"/>
              <a:buFont typeface="Noto Sans Symbols"/>
              <a:buChar char="•"/>
            </a:pPr>
            <a:r>
              <a:rPr b="0" baseline="0" i="0" lang="en-US" sz="1600" u="none" cap="none" strike="noStrike">
                <a:solidFill>
                  <a:schemeClr val="dk1"/>
                </a:solidFill>
                <a:latin typeface="Arial"/>
                <a:ea typeface="Arial"/>
                <a:cs typeface="Arial"/>
                <a:sym typeface="Arial"/>
              </a:rPr>
              <a:t>Set the Line Type to </a:t>
            </a:r>
            <a:r>
              <a:rPr b="1" baseline="0" i="1" lang="en-US" sz="1600" u="none" cap="none" strike="noStrike">
                <a:solidFill>
                  <a:schemeClr val="dk1"/>
                </a:solidFill>
                <a:latin typeface="Arial"/>
                <a:ea typeface="Arial"/>
                <a:cs typeface="Arial"/>
                <a:sym typeface="Arial"/>
              </a:rPr>
              <a:t>Advance Payment</a:t>
            </a:r>
          </a:p>
        </p:txBody>
      </p:sp>
      <p:pic>
        <p:nvPicPr>
          <p:cNvPr id="1672" name="Shape 1672"/>
          <p:cNvPicPr preferRelativeResize="0"/>
          <p:nvPr/>
        </p:nvPicPr>
        <p:blipFill rotWithShape="1">
          <a:blip r:embed="rId3">
            <a:alphaModFix/>
          </a:blip>
          <a:srcRect b="0" l="0" r="0" t="0"/>
          <a:stretch/>
        </p:blipFill>
        <p:spPr>
          <a:xfrm>
            <a:off x="4704628" y="2219324"/>
            <a:ext cx="4336714" cy="2845494"/>
          </a:xfrm>
          <a:prstGeom prst="rect">
            <a:avLst/>
          </a:prstGeom>
          <a:noFill/>
          <a:ln cap="flat" cmpd="sng" w="19050">
            <a:solidFill>
              <a:schemeClr val="dk1"/>
            </a:solidFill>
            <a:prstDash val="solid"/>
            <a:miter/>
            <a:headEnd len="med" w="med" type="none"/>
            <a:tailEnd len="med" w="med" type="none"/>
          </a:ln>
        </p:spPr>
      </p:pic>
      <p:sp>
        <p:nvSpPr>
          <p:cNvPr id="1673" name="Shape 167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8" name="Shape 1678"/>
        <p:cNvGrpSpPr/>
        <p:nvPr/>
      </p:nvGrpSpPr>
      <p:grpSpPr>
        <a:xfrm>
          <a:off x="0" y="0"/>
          <a:ext cx="0" cy="0"/>
          <a:chOff x="0" y="0"/>
          <a:chExt cx="0" cy="0"/>
        </a:xfrm>
      </p:grpSpPr>
      <p:sp>
        <p:nvSpPr>
          <p:cNvPr id="1679" name="Shape 1679"/>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Exercise</a:t>
            </a:r>
          </a:p>
        </p:txBody>
      </p:sp>
      <p:sp>
        <p:nvSpPr>
          <p:cNvPr id="1680" name="Shape 1680"/>
          <p:cNvSpPr txBox="1"/>
          <p:nvPr>
            <p:ph idx="1" type="body"/>
          </p:nvPr>
        </p:nvSpPr>
        <p:spPr>
          <a:xfrm>
            <a:off x="689037" y="1572512"/>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Exercise 5 – Correct and process Advance Collection via Collections Query and Review Agreement Entity updates	  </a:t>
            </a:r>
          </a:p>
          <a:p>
            <a:pPr indent="-23177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1681" name="Shape 168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682" name="Shape 168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7" name="Shape 1687"/>
        <p:cNvGrpSpPr/>
        <p:nvPr/>
      </p:nvGrpSpPr>
      <p:grpSpPr>
        <a:xfrm>
          <a:off x="0" y="0"/>
          <a:ext cx="0" cy="0"/>
          <a:chOff x="0" y="0"/>
          <a:chExt cx="0" cy="0"/>
        </a:xfrm>
      </p:grpSpPr>
      <p:sp>
        <p:nvSpPr>
          <p:cNvPr id="1688" name="Shape 1688"/>
          <p:cNvSpPr txBox="1"/>
          <p:nvPr>
            <p:ph idx="1" type="body"/>
          </p:nvPr>
        </p:nvSpPr>
        <p:spPr>
          <a:xfrm>
            <a:off x="678550" y="3396448"/>
            <a:ext cx="8229600" cy="754636"/>
          </a:xfrm>
          <a:prstGeom prst="rect">
            <a:avLst/>
          </a:prstGeom>
          <a:noFill/>
          <a:ln>
            <a:noFill/>
          </a:ln>
        </p:spPr>
        <p:txBody>
          <a:bodyPr anchorCtr="0" anchor="t"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Pegasys Spending Documents</a:t>
            </a:r>
          </a:p>
        </p:txBody>
      </p:sp>
      <p:sp>
        <p:nvSpPr>
          <p:cNvPr id="1689" name="Shape 168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1690" name="Shape 169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sp>
        <p:nvSpPr>
          <p:cNvPr id="267" name="Shape 26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Billing (PCPROJBILL) Overview</a:t>
            </a:r>
          </a:p>
        </p:txBody>
      </p:sp>
      <p:sp>
        <p:nvSpPr>
          <p:cNvPr id="268" name="Shape 268"/>
          <p:cNvSpPr txBox="1"/>
          <p:nvPr>
            <p:ph idx="1" type="body"/>
          </p:nvPr>
        </p:nvSpPr>
        <p:spPr>
          <a:xfrm>
            <a:off x="368300" y="1270000"/>
            <a:ext cx="8775700" cy="500066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following </a:t>
            </a:r>
            <a:r>
              <a:rPr b="0" baseline="0" i="0" lang="en-US" sz="1800" u="sng" cap="none" strike="noStrike">
                <a:solidFill>
                  <a:schemeClr val="dk1"/>
                </a:solidFill>
                <a:latin typeface="Arial"/>
                <a:ea typeface="Arial"/>
                <a:cs typeface="Arial"/>
                <a:sym typeface="Arial"/>
              </a:rPr>
              <a:t>revenue recognition transactions </a:t>
            </a:r>
            <a:r>
              <a:rPr b="0" baseline="0" i="0" lang="en-US" sz="1800" u="none" cap="none" strike="noStrike">
                <a:solidFill>
                  <a:schemeClr val="dk1"/>
                </a:solidFill>
                <a:latin typeface="Arial"/>
                <a:ea typeface="Arial"/>
                <a:cs typeface="Arial"/>
                <a:sym typeface="Arial"/>
              </a:rPr>
              <a:t>are created by PCPROJBILL:</a:t>
            </a:r>
          </a:p>
          <a:p>
            <a:pPr indent="-225425" lvl="1" marL="5683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Billing Documents</a:t>
            </a:r>
            <a:r>
              <a:rPr b="0" baseline="0" i="0" lang="en-US" sz="1800" u="none" cap="none" strike="noStrike">
                <a:solidFill>
                  <a:schemeClr val="dk1"/>
                </a:solidFill>
                <a:latin typeface="Arial"/>
                <a:ea typeface="Arial"/>
                <a:cs typeface="Arial"/>
                <a:sym typeface="Arial"/>
              </a:rPr>
              <a:t>:  Used to bill and credit external customers</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GSA will initially create Billing Documents as “unbilled”</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BD- Credit Line Type:  Used to record credit amounts owed to customer</a:t>
            </a:r>
          </a:p>
          <a:p>
            <a:pPr indent="-225425" lvl="1" marL="5683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Advance Offset Cash Receipts</a:t>
            </a:r>
            <a:r>
              <a:rPr b="0" baseline="0" i="0" lang="en-US" sz="1800" u="none" cap="none" strike="noStrike">
                <a:solidFill>
                  <a:schemeClr val="dk1"/>
                </a:solidFill>
                <a:latin typeface="Arial"/>
                <a:ea typeface="Arial"/>
                <a:cs typeface="Arial"/>
                <a:sym typeface="Arial"/>
              </a:rPr>
              <a:t>:  Used to offset Advance Payments </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Record earned revenue associated with Advance Payment </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Liquidate liability originally posted by Advance Payment</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Utilize the Advance Offset Line Type</a:t>
            </a:r>
          </a:p>
          <a:p>
            <a:pPr indent="-225425" lvl="1" marL="5683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Internal Voucher</a:t>
            </a:r>
            <a:r>
              <a:rPr b="0" baseline="0" i="0" lang="en-US" sz="1800" u="none" cap="none" strike="noStrike">
                <a:solidFill>
                  <a:schemeClr val="dk1"/>
                </a:solidFill>
                <a:latin typeface="Arial"/>
                <a:ea typeface="Arial"/>
                <a:cs typeface="Arial"/>
                <a:sym typeface="Arial"/>
              </a:rPr>
              <a:t>: Used to record: </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Expense for internal GSA customers (i.e. “the buyer”)</a:t>
            </a:r>
          </a:p>
          <a:p>
            <a:pPr indent="-241300" lvl="2" marL="914400" marR="0" rtl="0" algn="l">
              <a:spcBef>
                <a:spcPts val="1200"/>
              </a:spcBef>
              <a:spcAft>
                <a:spcPts val="60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Revenue for GSA provider (i.e. “the seller”)</a:t>
            </a:r>
          </a:p>
        </p:txBody>
      </p:sp>
      <p:sp>
        <p:nvSpPr>
          <p:cNvPr id="269" name="Shape 26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70" name="Shape 27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5" name="Shape 1695"/>
        <p:cNvGrpSpPr/>
        <p:nvPr/>
      </p:nvGrpSpPr>
      <p:grpSpPr>
        <a:xfrm>
          <a:off x="0" y="0"/>
          <a:ext cx="0" cy="0"/>
          <a:chOff x="0" y="0"/>
          <a:chExt cx="0" cy="0"/>
        </a:xfrm>
      </p:grpSpPr>
      <p:sp>
        <p:nvSpPr>
          <p:cNvPr id="1696" name="Shape 169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Pegasys Spending Documents</a:t>
            </a:r>
          </a:p>
        </p:txBody>
      </p:sp>
      <p:sp>
        <p:nvSpPr>
          <p:cNvPr id="1697" name="Shape 1697"/>
          <p:cNvSpPr txBox="1"/>
          <p:nvPr>
            <p:ph idx="1" type="body"/>
          </p:nvPr>
        </p:nvSpPr>
        <p:spPr>
          <a:xfrm>
            <a:off x="712787" y="1323137"/>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For Spending-based Agreements, </a:t>
            </a:r>
            <a:r>
              <a:rPr b="0" baseline="0" i="0" lang="en-US" sz="1800" u="sng" cap="none" strike="noStrike">
                <a:solidFill>
                  <a:schemeClr val="dk1"/>
                </a:solidFill>
                <a:latin typeface="Arial"/>
                <a:ea typeface="Arial"/>
                <a:cs typeface="Arial"/>
                <a:sym typeface="Arial"/>
              </a:rPr>
              <a:t>Spending Documents</a:t>
            </a:r>
            <a:r>
              <a:rPr b="0" baseline="0" i="0" lang="en-US" sz="1800" u="none" cap="none" strike="noStrike">
                <a:solidFill>
                  <a:schemeClr val="dk1"/>
                </a:solidFill>
                <a:latin typeface="Arial"/>
                <a:ea typeface="Arial"/>
                <a:cs typeface="Arial"/>
                <a:sym typeface="Arial"/>
              </a:rPr>
              <a:t> must be created </a:t>
            </a:r>
            <a:r>
              <a:rPr b="1" baseline="0" i="0" lang="en-US" sz="1800" u="none" cap="none" strike="noStrike">
                <a:solidFill>
                  <a:schemeClr val="dk1"/>
                </a:solidFill>
                <a:latin typeface="Arial"/>
                <a:ea typeface="Arial"/>
                <a:cs typeface="Arial"/>
                <a:sym typeface="Arial"/>
              </a:rPr>
              <a:t>referencing</a:t>
            </a:r>
            <a:r>
              <a:rPr b="0" baseline="0" i="0" lang="en-US" sz="1800" u="none" cap="none" strike="noStrike">
                <a:solidFill>
                  <a:schemeClr val="dk1"/>
                </a:solidFill>
                <a:latin typeface="Arial"/>
                <a:ea typeface="Arial"/>
                <a:cs typeface="Arial"/>
                <a:sym typeface="Arial"/>
              </a:rPr>
              <a:t> the Agreement</a:t>
            </a:r>
          </a:p>
          <a:p>
            <a:pPr indent="-139700" lvl="1" marL="56832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Spending Documents exist in Pegasys </a:t>
            </a:r>
            <a:r>
              <a:rPr b="0" baseline="0" i="0" lang="en-US" sz="1800" u="sng" cap="none" strike="noStrike">
                <a:solidFill>
                  <a:schemeClr val="dk1"/>
                </a:solidFill>
                <a:latin typeface="Arial"/>
                <a:ea typeface="Arial"/>
                <a:cs typeface="Arial"/>
                <a:sym typeface="Arial"/>
              </a:rPr>
              <a:t>Purchasing</a:t>
            </a:r>
            <a:r>
              <a:rPr b="0" baseline="0" i="0" lang="en-US" sz="1800" u="none" cap="none" strike="noStrike">
                <a:solidFill>
                  <a:schemeClr val="dk1"/>
                </a:solidFill>
                <a:latin typeface="Arial"/>
                <a:ea typeface="Arial"/>
                <a:cs typeface="Arial"/>
                <a:sym typeface="Arial"/>
              </a:rPr>
              <a:t> functionality</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Create </a:t>
            </a:r>
            <a:r>
              <a:rPr b="1" baseline="0" i="0" lang="en-US" sz="1800" u="none" cap="none" strike="noStrike">
                <a:solidFill>
                  <a:schemeClr val="dk1"/>
                </a:solidFill>
                <a:latin typeface="Arial"/>
                <a:ea typeface="Arial"/>
                <a:cs typeface="Arial"/>
                <a:sym typeface="Arial"/>
              </a:rPr>
              <a:t>Order</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Copy Forward the Order to a </a:t>
            </a:r>
            <a:r>
              <a:rPr b="1" baseline="0" i="0" lang="en-US" sz="1800" u="none" cap="none" strike="noStrike">
                <a:solidFill>
                  <a:schemeClr val="dk1"/>
                </a:solidFill>
                <a:latin typeface="Arial"/>
                <a:ea typeface="Arial"/>
                <a:cs typeface="Arial"/>
                <a:sym typeface="Arial"/>
              </a:rPr>
              <a:t>Receipt</a:t>
            </a:r>
          </a:p>
          <a:p>
            <a:pPr indent="-139700" lvl="1" marL="56832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When creating the Order and Receipt, the </a:t>
            </a:r>
            <a:r>
              <a:rPr b="0" baseline="0" i="0" lang="en-US" sz="1800" u="sng" cap="none" strike="noStrike">
                <a:solidFill>
                  <a:schemeClr val="dk1"/>
                </a:solidFill>
                <a:latin typeface="Arial"/>
                <a:ea typeface="Arial"/>
                <a:cs typeface="Arial"/>
                <a:sym typeface="Arial"/>
              </a:rPr>
              <a:t>Agreement Number</a:t>
            </a:r>
            <a:r>
              <a:rPr b="0" baseline="0" i="0" lang="en-US" sz="1800" u="none" cap="none" strike="noStrike">
                <a:solidFill>
                  <a:schemeClr val="dk1"/>
                </a:solidFill>
                <a:latin typeface="Arial"/>
                <a:ea typeface="Arial"/>
                <a:cs typeface="Arial"/>
                <a:sym typeface="Arial"/>
              </a:rPr>
              <a:t> and </a:t>
            </a:r>
            <a:r>
              <a:rPr b="0" baseline="0" i="0" lang="en-US" sz="1800" u="sng" cap="none" strike="noStrike">
                <a:solidFill>
                  <a:schemeClr val="dk1"/>
                </a:solidFill>
                <a:latin typeface="Arial"/>
                <a:ea typeface="Arial"/>
                <a:cs typeface="Arial"/>
                <a:sym typeface="Arial"/>
              </a:rPr>
              <a:t>Agreement Line Number </a:t>
            </a:r>
            <a:r>
              <a:rPr b="0" baseline="0" i="0" lang="en-US" sz="1800" u="none" cap="none" strike="noStrike">
                <a:solidFill>
                  <a:schemeClr val="dk1"/>
                </a:solidFill>
                <a:latin typeface="Arial"/>
                <a:ea typeface="Arial"/>
                <a:cs typeface="Arial"/>
                <a:sym typeface="Arial"/>
              </a:rPr>
              <a:t>must be entered on the Header Accounting Line in order </a:t>
            </a:r>
            <a:r>
              <a:rPr b="0" baseline="0" i="0" lang="en-US" sz="1800" u="sng" cap="none" strike="noStrike">
                <a:solidFill>
                  <a:schemeClr val="dk1"/>
                </a:solidFill>
                <a:latin typeface="Arial"/>
                <a:ea typeface="Arial"/>
                <a:cs typeface="Arial"/>
                <a:sym typeface="Arial"/>
              </a:rPr>
              <a:t>to reference the Agreement</a:t>
            </a:r>
            <a:r>
              <a:rPr b="0" baseline="0" i="0" lang="en-US" sz="1800" u="none" cap="none" strike="noStrike">
                <a:solidFill>
                  <a:schemeClr val="dk1"/>
                </a:solidFill>
                <a:latin typeface="Arial"/>
                <a:ea typeface="Arial"/>
                <a:cs typeface="Arial"/>
                <a:sym typeface="Arial"/>
              </a:rPr>
              <a:t> and draw down the Agreement amount</a:t>
            </a:r>
          </a:p>
          <a:p>
            <a:pPr indent="-146050" lvl="0" marL="23177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25425" lvl="1" marL="568325" marR="0" rtl="0" algn="l">
              <a:spcBef>
                <a:spcPts val="36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Accounting Event</a:t>
            </a:r>
            <a:r>
              <a:rPr b="0" baseline="0" i="0" lang="en-US" sz="1800" u="none" cap="none" strike="noStrike">
                <a:solidFill>
                  <a:schemeClr val="dk1"/>
                </a:solidFill>
                <a:latin typeface="Arial"/>
                <a:ea typeface="Arial"/>
                <a:cs typeface="Arial"/>
                <a:sym typeface="Arial"/>
              </a:rPr>
              <a:t> recorded on the Transaction Definition used by the spending document </a:t>
            </a:r>
            <a:r>
              <a:rPr b="0" baseline="0" i="0" lang="en-US" sz="1800" u="sng" cap="none" strike="noStrike">
                <a:solidFill>
                  <a:schemeClr val="dk1"/>
                </a:solidFill>
                <a:latin typeface="Arial"/>
                <a:ea typeface="Arial"/>
                <a:cs typeface="Arial"/>
                <a:sym typeface="Arial"/>
              </a:rPr>
              <a:t>determines the corresponding Agreement updates</a:t>
            </a:r>
          </a:p>
        </p:txBody>
      </p:sp>
      <p:sp>
        <p:nvSpPr>
          <p:cNvPr id="1698" name="Shape 169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699" name="Shape 169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1700" name="Shape 1700"/>
          <p:cNvPicPr preferRelativeResize="0"/>
          <p:nvPr/>
        </p:nvPicPr>
        <p:blipFill rotWithShape="1">
          <a:blip r:embed="rId3">
            <a:alphaModFix/>
          </a:blip>
          <a:srcRect b="0" l="0" r="0" t="0"/>
          <a:stretch/>
        </p:blipFill>
        <p:spPr>
          <a:xfrm>
            <a:off x="1984375" y="4599169"/>
            <a:ext cx="5495924" cy="752474"/>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5" name="Shape 1705"/>
        <p:cNvGrpSpPr/>
        <p:nvPr/>
      </p:nvGrpSpPr>
      <p:grpSpPr>
        <a:xfrm>
          <a:off x="0" y="0"/>
          <a:ext cx="0" cy="0"/>
          <a:chOff x="0" y="0"/>
          <a:chExt cx="0" cy="0"/>
        </a:xfrm>
      </p:grpSpPr>
      <p:sp>
        <p:nvSpPr>
          <p:cNvPr id="1706" name="Shape 170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Pegasys Spending Documents</a:t>
            </a:r>
          </a:p>
        </p:txBody>
      </p:sp>
      <p:sp>
        <p:nvSpPr>
          <p:cNvPr id="1707" name="Shape 1707"/>
          <p:cNvSpPr txBox="1"/>
          <p:nvPr>
            <p:ph idx="1" type="body"/>
          </p:nvPr>
        </p:nvSpPr>
        <p:spPr>
          <a:xfrm>
            <a:off x="712787" y="1362478"/>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For </a:t>
            </a:r>
            <a:r>
              <a:rPr b="1" baseline="0" i="0" lang="en-US" sz="2000" u="none" cap="none" strike="noStrike">
                <a:solidFill>
                  <a:schemeClr val="dk1"/>
                </a:solidFill>
                <a:latin typeface="Arial"/>
                <a:ea typeface="Arial"/>
                <a:cs typeface="Arial"/>
                <a:sym typeface="Arial"/>
              </a:rPr>
              <a:t>Spending-based Agreements</a:t>
            </a:r>
            <a:r>
              <a:rPr b="0" baseline="0" i="0" lang="en-US" sz="2000" u="none" cap="none" strike="noStrike">
                <a:solidFill>
                  <a:schemeClr val="dk1"/>
                </a:solidFill>
                <a:latin typeface="Arial"/>
                <a:ea typeface="Arial"/>
                <a:cs typeface="Arial"/>
                <a:sym typeface="Arial"/>
              </a:rPr>
              <a:t>, actual costs are processed against the Agreement via </a:t>
            </a:r>
            <a:r>
              <a:rPr b="0" baseline="0" i="0" lang="en-US" sz="2000" u="sng" cap="none" strike="noStrike">
                <a:solidFill>
                  <a:schemeClr val="dk1"/>
                </a:solidFill>
                <a:latin typeface="Arial"/>
                <a:ea typeface="Arial"/>
                <a:cs typeface="Arial"/>
                <a:sym typeface="Arial"/>
              </a:rPr>
              <a:t>Pegasys Spending Documents </a:t>
            </a:r>
          </a:p>
          <a:p>
            <a:pPr indent="-136525" lvl="0" marL="231775" marR="0" rtl="0" algn="l">
              <a:spcBef>
                <a:spcPts val="1200"/>
              </a:spcBef>
              <a:spcAft>
                <a:spcPts val="0"/>
              </a:spcAft>
              <a:buClr>
                <a:srgbClr val="AF242B"/>
              </a:buClr>
              <a:buFont typeface="Noto Sans Symbols"/>
              <a:buNone/>
            </a:pPr>
            <a:r>
              <a:t/>
            </a:r>
            <a:endParaRPr b="0" baseline="0" i="0" sz="2000" u="sng"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 following R6 Manual Business Lines use Agreements which bill by actual costs (i.e. Pegasys Spending Documents):</a:t>
            </a:r>
          </a:p>
          <a:p>
            <a:pPr indent="-241300" lvl="2" marL="914400"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Federal Citizen Services (FCS) - Innovative Technology</a:t>
            </a:r>
          </a:p>
          <a:p>
            <a:pPr indent="-241300" lvl="2" marL="914400"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University For People (UFP)</a:t>
            </a:r>
          </a:p>
          <a:p>
            <a:pPr indent="-241300" lvl="2" marL="914400"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External Services – Other Clients</a:t>
            </a:r>
          </a:p>
          <a:p>
            <a:pPr indent="-9525" lvl="2" marL="68262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1708" name="Shape 170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709" name="Shape 170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4" name="Shape 1714"/>
        <p:cNvGrpSpPr/>
        <p:nvPr/>
      </p:nvGrpSpPr>
      <p:grpSpPr>
        <a:xfrm>
          <a:off x="0" y="0"/>
          <a:ext cx="0" cy="0"/>
          <a:chOff x="0" y="0"/>
          <a:chExt cx="0" cy="0"/>
        </a:xfrm>
      </p:grpSpPr>
      <p:sp>
        <p:nvSpPr>
          <p:cNvPr id="1715" name="Shape 1715"/>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Spending Controls</a:t>
            </a:r>
          </a:p>
        </p:txBody>
      </p:sp>
      <p:sp>
        <p:nvSpPr>
          <p:cNvPr id="1716" name="Shape 1716"/>
          <p:cNvSpPr txBox="1"/>
          <p:nvPr>
            <p:ph idx="1" type="body"/>
          </p:nvPr>
        </p:nvSpPr>
        <p:spPr>
          <a:xfrm>
            <a:off x="570285" y="1216250"/>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GSA can set </a:t>
            </a:r>
            <a:r>
              <a:rPr b="1" baseline="0" i="0" lang="en-US" sz="2000" u="none" cap="none" strike="noStrike">
                <a:solidFill>
                  <a:schemeClr val="dk1"/>
                </a:solidFill>
                <a:latin typeface="Arial"/>
                <a:ea typeface="Arial"/>
                <a:cs typeface="Arial"/>
                <a:sym typeface="Arial"/>
              </a:rPr>
              <a:t>Spending Controls </a:t>
            </a:r>
            <a:r>
              <a:rPr b="0" baseline="0" i="0" lang="en-US" sz="2000" u="none" cap="none" strike="noStrike">
                <a:solidFill>
                  <a:schemeClr val="dk1"/>
                </a:solidFill>
                <a:latin typeface="Arial"/>
                <a:ea typeface="Arial"/>
                <a:cs typeface="Arial"/>
                <a:sym typeface="Arial"/>
              </a:rPr>
              <a:t>on Agreements in order to </a:t>
            </a:r>
            <a:r>
              <a:rPr b="0" baseline="0" i="0" lang="en-US" sz="2000" u="sng" cap="none" strike="noStrike">
                <a:solidFill>
                  <a:schemeClr val="dk1"/>
                </a:solidFill>
                <a:latin typeface="Arial"/>
                <a:ea typeface="Arial"/>
                <a:cs typeface="Arial"/>
                <a:sym typeface="Arial"/>
              </a:rPr>
              <a:t>monitor/manage spending amounts referencing each Agreement</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Spending controls are entered on the Spending Controls section on the Header Accounting Line</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 Spending transaction that </a:t>
            </a:r>
            <a:r>
              <a:rPr b="0" baseline="0" i="0" lang="en-US" sz="1800" u="sng" cap="none" strike="noStrike">
                <a:solidFill>
                  <a:schemeClr val="dk1"/>
                </a:solidFill>
                <a:latin typeface="Arial"/>
                <a:ea typeface="Arial"/>
                <a:cs typeface="Arial"/>
                <a:sym typeface="Arial"/>
              </a:rPr>
              <a:t>exceeds</a:t>
            </a:r>
            <a:r>
              <a:rPr b="0" baseline="0" i="0" lang="en-US" sz="1800" u="none" cap="none" strike="noStrike">
                <a:solidFill>
                  <a:schemeClr val="dk1"/>
                </a:solidFill>
                <a:latin typeface="Arial"/>
                <a:ea typeface="Arial"/>
                <a:cs typeface="Arial"/>
                <a:sym typeface="Arial"/>
              </a:rPr>
              <a:t> the Agreement line threshold submitted for processing </a:t>
            </a:r>
            <a:r>
              <a:rPr b="0" baseline="0" i="0" lang="en-US" sz="1800" u="sng" cap="none" strike="noStrike">
                <a:solidFill>
                  <a:schemeClr val="dk1"/>
                </a:solidFill>
                <a:latin typeface="Arial"/>
                <a:ea typeface="Arial"/>
                <a:cs typeface="Arial"/>
                <a:sym typeface="Arial"/>
              </a:rPr>
              <a:t>will not process if the Spending Control on the Agreement is set to Reject</a:t>
            </a:r>
          </a:p>
        </p:txBody>
      </p:sp>
      <p:sp>
        <p:nvSpPr>
          <p:cNvPr id="1717" name="Shape 171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718" name="Shape 171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719" name="Shape 1719"/>
          <p:cNvSpPr/>
          <p:nvPr/>
        </p:nvSpPr>
        <p:spPr>
          <a:xfrm>
            <a:off x="934191" y="3518394"/>
            <a:ext cx="7532913" cy="2158505"/>
          </a:xfrm>
          <a:custGeom>
            <a:pathLst>
              <a:path extrusionOk="0" h="120000" w="120000">
                <a:moveTo>
                  <a:pt x="0" y="0"/>
                </a:moveTo>
                <a:lnTo>
                  <a:pt x="120000" y="0"/>
                </a:lnTo>
                <a:lnTo>
                  <a:pt x="120000" y="120000"/>
                </a:lnTo>
                <a:lnTo>
                  <a:pt x="0" y="120000"/>
                </a:lnTo>
                <a:close/>
              </a:path>
              <a:path extrusionOk="0" fill="none" h="120000" w="120000">
                <a:moveTo>
                  <a:pt x="-9999" y="0"/>
                </a:moveTo>
                <a:close/>
                <a:lnTo>
                  <a:pt x="-9999" y="120000"/>
                </a:lnTo>
              </a:path>
              <a:path extrusionOk="0" fill="none" h="120000" w="120000">
                <a:moveTo>
                  <a:pt x="-9999" y="22500"/>
                </a:moveTo>
                <a:lnTo>
                  <a:pt x="-45999" y="134999"/>
                </a:lnTo>
              </a:path>
            </a:pathLst>
          </a:custGeom>
          <a:noFill/>
          <a:ln>
            <a:noFill/>
          </a:ln>
        </p:spPr>
        <p:txBody>
          <a:bodyPr anchorCtr="1" anchor="ctr" bIns="45700" lIns="91425" rIns="91425" tIns="45700">
            <a:noAutofit/>
          </a:bodyPr>
          <a:lstStyle/>
          <a:p>
            <a:pPr indent="-114300" lvl="1" marL="114300" marR="0" rtl="0" algn="l">
              <a:lnSpc>
                <a:spcPct val="75000"/>
              </a:lnSpc>
              <a:spcBef>
                <a:spcPts val="0"/>
              </a:spcBef>
              <a:spcAft>
                <a:spcPts val="0"/>
              </a:spcAft>
              <a:buClr>
                <a:schemeClr val="dk1"/>
              </a:buClr>
              <a:buSzPct val="100000"/>
              <a:buFont typeface="Arial"/>
              <a:buChar char="•"/>
            </a:pPr>
            <a:r>
              <a:rPr b="1" baseline="0" i="0" lang="en-US" sz="1600" u="none" cap="none" strike="noStrike">
                <a:solidFill>
                  <a:schemeClr val="dk1"/>
                </a:solidFill>
                <a:latin typeface="Arial"/>
                <a:ea typeface="Arial"/>
                <a:cs typeface="Arial"/>
                <a:sym typeface="Arial"/>
              </a:rPr>
              <a:t>R7 Outlease</a:t>
            </a:r>
          </a:p>
          <a:p>
            <a:pPr indent="-114300" lvl="2" marL="228600" marR="0" rtl="0" algn="l">
              <a:lnSpc>
                <a:spcPct val="75000"/>
              </a:lnSpc>
              <a:spcBef>
                <a:spcPts val="160"/>
              </a:spcBef>
              <a:spcAft>
                <a:spcPts val="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The spending controls will be set to </a:t>
            </a:r>
            <a:r>
              <a:rPr b="1" baseline="0" i="0" lang="en-US" sz="1600" u="none" cap="none" strike="noStrike">
                <a:solidFill>
                  <a:schemeClr val="dk1"/>
                </a:solidFill>
                <a:latin typeface="Arial"/>
                <a:ea typeface="Arial"/>
                <a:cs typeface="Arial"/>
                <a:sym typeface="Arial"/>
              </a:rPr>
              <a:t>None</a:t>
            </a:r>
            <a:r>
              <a:rPr b="0" baseline="0" i="0" lang="en-US" sz="1600" u="none" cap="none" strike="noStrike">
                <a:solidFill>
                  <a:schemeClr val="dk1"/>
                </a:solidFill>
                <a:latin typeface="Arial"/>
                <a:ea typeface="Arial"/>
                <a:cs typeface="Arial"/>
                <a:sym typeface="Arial"/>
              </a:rPr>
              <a:t> since Agreements bill based on flat rate, not spending</a:t>
            </a:r>
          </a:p>
          <a:p>
            <a:pPr indent="0" lvl="1" marL="114300" marR="0" rtl="0" algn="l">
              <a:lnSpc>
                <a:spcPct val="75000"/>
              </a:lnSpc>
              <a:spcBef>
                <a:spcPts val="16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chemeClr val="dk1"/>
              </a:buClr>
              <a:buSzPct val="100000"/>
              <a:buFont typeface="Arial"/>
              <a:buChar char="•"/>
            </a:pPr>
            <a:r>
              <a:rPr b="1" baseline="0" i="0" lang="en-US" sz="1600" u="none" cap="none" strike="noStrike">
                <a:solidFill>
                  <a:schemeClr val="dk1"/>
                </a:solidFill>
                <a:latin typeface="Arial"/>
                <a:ea typeface="Arial"/>
                <a:cs typeface="Arial"/>
                <a:sym typeface="Arial"/>
              </a:rPr>
              <a:t>R6 Manual Business Lines</a:t>
            </a:r>
          </a:p>
          <a:p>
            <a:pPr indent="-114300" lvl="2" marL="228600" marR="0" rtl="0" algn="l">
              <a:lnSpc>
                <a:spcPct val="75000"/>
              </a:lnSpc>
              <a:spcBef>
                <a:spcPts val="160"/>
              </a:spcBef>
              <a:spcAft>
                <a:spcPts val="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The spending controls will be set to </a:t>
            </a:r>
            <a:r>
              <a:rPr b="1" baseline="0" i="0" lang="en-US" sz="1600" u="none" cap="none" strike="noStrike">
                <a:solidFill>
                  <a:schemeClr val="dk1"/>
                </a:solidFill>
                <a:latin typeface="Arial"/>
                <a:ea typeface="Arial"/>
                <a:cs typeface="Arial"/>
                <a:sym typeface="Arial"/>
              </a:rPr>
              <a:t>Reject</a:t>
            </a:r>
            <a:r>
              <a:rPr b="0" baseline="0" i="0" lang="en-US" sz="1600" u="none" cap="none" strike="noStrike">
                <a:solidFill>
                  <a:schemeClr val="dk1"/>
                </a:solidFill>
                <a:latin typeface="Arial"/>
                <a:ea typeface="Arial"/>
                <a:cs typeface="Arial"/>
                <a:sym typeface="Arial"/>
              </a:rPr>
              <a:t> with no overage thresholds</a:t>
            </a:r>
          </a:p>
          <a:p>
            <a:pPr indent="-12700" lvl="2" marL="228600" marR="0" rtl="0" algn="l">
              <a:lnSpc>
                <a:spcPct val="75000"/>
              </a:lnSpc>
              <a:spcBef>
                <a:spcPts val="160"/>
              </a:spcBef>
              <a:spcAft>
                <a:spcPts val="160"/>
              </a:spcAft>
              <a:buClr>
                <a:schemeClr val="dk1"/>
              </a:buClr>
              <a:buFont typeface="Arial"/>
              <a:buNone/>
            </a:pPr>
            <a:r>
              <a:t/>
            </a:r>
            <a:endParaRPr b="0" baseline="0" i="0" sz="1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4" name="Shape 1724"/>
        <p:cNvGrpSpPr/>
        <p:nvPr/>
      </p:nvGrpSpPr>
      <p:grpSpPr>
        <a:xfrm>
          <a:off x="0" y="0"/>
          <a:ext cx="0" cy="0"/>
          <a:chOff x="0" y="0"/>
          <a:chExt cx="0" cy="0"/>
        </a:xfrm>
      </p:grpSpPr>
      <p:pic>
        <p:nvPicPr>
          <p:cNvPr id="1725" name="Shape 1725"/>
          <p:cNvPicPr preferRelativeResize="0"/>
          <p:nvPr/>
        </p:nvPicPr>
        <p:blipFill rotWithShape="1">
          <a:blip r:embed="rId3">
            <a:alphaModFix/>
          </a:blip>
          <a:srcRect b="0" l="0" r="50265" t="0"/>
          <a:stretch/>
        </p:blipFill>
        <p:spPr>
          <a:xfrm>
            <a:off x="851338" y="1260746"/>
            <a:ext cx="3878316" cy="5092028"/>
          </a:xfrm>
          <a:prstGeom prst="rect">
            <a:avLst/>
          </a:prstGeom>
          <a:noFill/>
          <a:ln cap="flat" cmpd="sng" w="19050">
            <a:solidFill>
              <a:schemeClr val="dk1"/>
            </a:solidFill>
            <a:prstDash val="solid"/>
            <a:miter/>
            <a:headEnd len="med" w="med" type="none"/>
            <a:tailEnd len="med" w="med" type="none"/>
          </a:ln>
        </p:spPr>
      </p:pic>
      <p:sp>
        <p:nvSpPr>
          <p:cNvPr id="1726" name="Shape 1726"/>
          <p:cNvSpPr txBox="1"/>
          <p:nvPr>
            <p:ph type="title"/>
          </p:nvPr>
        </p:nvSpPr>
        <p:spPr>
          <a:xfrm>
            <a:off x="338383"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Before Spending</a:t>
            </a:r>
          </a:p>
        </p:txBody>
      </p:sp>
      <p:sp>
        <p:nvSpPr>
          <p:cNvPr id="1727" name="Shape 172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728" name="Shape 172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729" name="Shape 1729"/>
          <p:cNvSpPr/>
          <p:nvPr/>
        </p:nvSpPr>
        <p:spPr>
          <a:xfrm>
            <a:off x="851338" y="1497019"/>
            <a:ext cx="3061513" cy="201707"/>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730" name="Shape 1730"/>
          <p:cNvSpPr/>
          <p:nvPr/>
        </p:nvSpPr>
        <p:spPr>
          <a:xfrm>
            <a:off x="851338" y="1300141"/>
            <a:ext cx="3061513" cy="19816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731" name="Shape 1731"/>
          <p:cNvSpPr/>
          <p:nvPr/>
        </p:nvSpPr>
        <p:spPr>
          <a:xfrm>
            <a:off x="899258" y="3614839"/>
            <a:ext cx="3830396" cy="234146"/>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732" name="Shape 1732"/>
          <p:cNvSpPr/>
          <p:nvPr/>
        </p:nvSpPr>
        <p:spPr>
          <a:xfrm>
            <a:off x="899258" y="2212246"/>
            <a:ext cx="3830396" cy="413996"/>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733" name="Shape 1733"/>
          <p:cNvSpPr/>
          <p:nvPr/>
        </p:nvSpPr>
        <p:spPr>
          <a:xfrm>
            <a:off x="899258" y="6115933"/>
            <a:ext cx="3830396" cy="23684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734" name="Shape 1734"/>
          <p:cNvSpPr txBox="1"/>
          <p:nvPr/>
        </p:nvSpPr>
        <p:spPr>
          <a:xfrm>
            <a:off x="5250505" y="1300141"/>
            <a:ext cx="3807770" cy="365162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 Spending- Based Agreement is created for $5,000</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next step would be to process Pegasys spending documents against the Agreement</a:t>
            </a: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9" name="Shape 1739"/>
        <p:cNvGrpSpPr/>
        <p:nvPr/>
      </p:nvGrpSpPr>
      <p:grpSpPr>
        <a:xfrm>
          <a:off x="0" y="0"/>
          <a:ext cx="0" cy="0"/>
          <a:chOff x="0" y="0"/>
          <a:chExt cx="0" cy="0"/>
        </a:xfrm>
      </p:grpSpPr>
      <p:pic>
        <p:nvPicPr>
          <p:cNvPr id="1740" name="Shape 1740"/>
          <p:cNvPicPr preferRelativeResize="0"/>
          <p:nvPr/>
        </p:nvPicPr>
        <p:blipFill rotWithShape="1">
          <a:blip r:embed="rId3">
            <a:alphaModFix/>
          </a:blip>
          <a:srcRect b="0" l="0" r="50025" t="0"/>
          <a:stretch/>
        </p:blipFill>
        <p:spPr>
          <a:xfrm>
            <a:off x="672150" y="1256671"/>
            <a:ext cx="3580870" cy="5169983"/>
          </a:xfrm>
          <a:prstGeom prst="rect">
            <a:avLst/>
          </a:prstGeom>
          <a:noFill/>
          <a:ln cap="flat" cmpd="sng" w="19050">
            <a:solidFill>
              <a:schemeClr val="dk1"/>
            </a:solidFill>
            <a:prstDash val="solid"/>
            <a:miter/>
            <a:headEnd len="med" w="med" type="none"/>
            <a:tailEnd len="med" w="med" type="none"/>
          </a:ln>
        </p:spPr>
      </p:pic>
      <p:sp>
        <p:nvSpPr>
          <p:cNvPr id="1741" name="Shape 1741"/>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After Spending</a:t>
            </a:r>
          </a:p>
        </p:txBody>
      </p:sp>
      <p:sp>
        <p:nvSpPr>
          <p:cNvPr id="1742" name="Shape 174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743" name="Shape 174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744" name="Shape 1744"/>
          <p:cNvSpPr/>
          <p:nvPr/>
        </p:nvSpPr>
        <p:spPr>
          <a:xfrm>
            <a:off x="672152" y="1497804"/>
            <a:ext cx="2842572" cy="20717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745" name="Shape 1745"/>
          <p:cNvSpPr/>
          <p:nvPr/>
        </p:nvSpPr>
        <p:spPr>
          <a:xfrm>
            <a:off x="672150" y="1269241"/>
            <a:ext cx="2842572" cy="228563"/>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746" name="Shape 1746"/>
          <p:cNvSpPr/>
          <p:nvPr/>
        </p:nvSpPr>
        <p:spPr>
          <a:xfrm>
            <a:off x="733489" y="2264083"/>
            <a:ext cx="3428936" cy="39730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747" name="Shape 1747"/>
          <p:cNvSpPr/>
          <p:nvPr/>
        </p:nvSpPr>
        <p:spPr>
          <a:xfrm>
            <a:off x="733489" y="3613332"/>
            <a:ext cx="3428936" cy="26334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748" name="Shape 1748"/>
          <p:cNvSpPr/>
          <p:nvPr/>
        </p:nvSpPr>
        <p:spPr>
          <a:xfrm>
            <a:off x="733489" y="6245225"/>
            <a:ext cx="3519533" cy="18143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749" name="Shape 1749"/>
          <p:cNvSpPr txBox="1"/>
          <p:nvPr/>
        </p:nvSpPr>
        <p:spPr>
          <a:xfrm>
            <a:off x="4686300" y="1269241"/>
            <a:ext cx="4457700" cy="465388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 purchase order is created against Agreement for $1,500</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order is copied forward to create a receipt for $1,500</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Total Obligation Amount = $1,500</a:t>
            </a:r>
            <a:br>
              <a:rPr b="0" baseline="0" i="0" lang="en-US" sz="1600" u="none" cap="none" strike="noStrike">
                <a:solidFill>
                  <a:schemeClr val="dk1"/>
                </a:solidFill>
                <a:latin typeface="Arial"/>
                <a:ea typeface="Arial"/>
                <a:cs typeface="Arial"/>
                <a:sym typeface="Arial"/>
              </a:rPr>
            </a:br>
            <a:r>
              <a:rPr b="0" baseline="0" i="0" lang="en-US" sz="1600" u="none" cap="none" strike="noStrike">
                <a:solidFill>
                  <a:schemeClr val="dk1"/>
                </a:solidFill>
                <a:latin typeface="Arial"/>
                <a:ea typeface="Arial"/>
                <a:cs typeface="Arial"/>
                <a:sym typeface="Arial"/>
              </a:rPr>
              <a:t>Total Accrual Amount = $1,500</a:t>
            </a:r>
            <a:br>
              <a:rPr b="0" baseline="0" i="0" lang="en-US" sz="1600" u="none" cap="none" strike="noStrike">
                <a:solidFill>
                  <a:schemeClr val="dk1"/>
                </a:solidFill>
                <a:latin typeface="Arial"/>
                <a:ea typeface="Arial"/>
                <a:cs typeface="Arial"/>
                <a:sym typeface="Arial"/>
              </a:rPr>
            </a:br>
            <a:r>
              <a:rPr b="0" baseline="0" i="0" lang="en-US" sz="1600" u="none" cap="none" strike="noStrike">
                <a:solidFill>
                  <a:schemeClr val="dk1"/>
                </a:solidFill>
                <a:latin typeface="Arial"/>
                <a:ea typeface="Arial"/>
                <a:cs typeface="Arial"/>
                <a:sym typeface="Arial"/>
              </a:rPr>
              <a:t>Total Unliquidated Accrual Amount = $1,500</a:t>
            </a:r>
            <a:br>
              <a:rPr b="0" baseline="0" i="0" lang="en-US" sz="1600" u="none" cap="none" strike="noStrike">
                <a:solidFill>
                  <a:schemeClr val="dk1"/>
                </a:solidFill>
                <a:latin typeface="Arial"/>
                <a:ea typeface="Arial"/>
                <a:cs typeface="Arial"/>
                <a:sym typeface="Arial"/>
              </a:rPr>
            </a:br>
            <a:r>
              <a:rPr b="0" baseline="0" i="0" lang="en-US" sz="1600" u="none" cap="none" strike="noStrike">
                <a:solidFill>
                  <a:schemeClr val="dk1"/>
                </a:solidFill>
                <a:latin typeface="Arial"/>
                <a:ea typeface="Arial"/>
                <a:cs typeface="Arial"/>
                <a:sym typeface="Arial"/>
              </a:rPr>
              <a:t>Total Spending Amount = $1,500</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Total Available Amount is decrease by the Total Spending Amount</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Total Profit\Loss Amount is decrease by the Total Spending Amount</a:t>
            </a:r>
          </a:p>
          <a:p>
            <a:pPr indent="-155575" lvl="0" marL="231775" marR="0" rtl="0" algn="l">
              <a:spcBef>
                <a:spcPts val="1200"/>
              </a:spcBef>
              <a:spcAft>
                <a:spcPts val="60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4" name="Shape 1754"/>
        <p:cNvGrpSpPr/>
        <p:nvPr/>
      </p:nvGrpSpPr>
      <p:grpSpPr>
        <a:xfrm>
          <a:off x="0" y="0"/>
          <a:ext cx="0" cy="0"/>
          <a:chOff x="0" y="0"/>
          <a:chExt cx="0" cy="0"/>
        </a:xfrm>
      </p:grpSpPr>
      <p:sp>
        <p:nvSpPr>
          <p:cNvPr id="1755" name="Shape 1755"/>
          <p:cNvSpPr txBox="1"/>
          <p:nvPr>
            <p:ph idx="1" type="body"/>
          </p:nvPr>
        </p:nvSpPr>
        <p:spPr>
          <a:xfrm>
            <a:off x="678550" y="3396448"/>
            <a:ext cx="8229600" cy="754636"/>
          </a:xfrm>
          <a:prstGeom prst="rect">
            <a:avLst/>
          </a:prstGeom>
          <a:noFill/>
          <a:ln>
            <a:noFill/>
          </a:ln>
        </p:spPr>
        <p:txBody>
          <a:bodyPr anchorCtr="0" anchor="t"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PCAS Agreement Charges</a:t>
            </a:r>
          </a:p>
        </p:txBody>
      </p:sp>
      <p:sp>
        <p:nvSpPr>
          <p:cNvPr id="1756" name="Shape 175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1757" name="Shape 175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2" name="Shape 1762"/>
        <p:cNvGrpSpPr/>
        <p:nvPr/>
      </p:nvGrpSpPr>
      <p:grpSpPr>
        <a:xfrm>
          <a:off x="0" y="0"/>
          <a:ext cx="0" cy="0"/>
          <a:chOff x="0" y="0"/>
          <a:chExt cx="0" cy="0"/>
        </a:xfrm>
      </p:grpSpPr>
      <p:sp>
        <p:nvSpPr>
          <p:cNvPr id="1763" name="Shape 1763"/>
          <p:cNvSpPr txBox="1"/>
          <p:nvPr>
            <p:ph type="title"/>
          </p:nvPr>
        </p:nvSpPr>
        <p:spPr>
          <a:xfrm>
            <a:off x="455612" y="331787"/>
            <a:ext cx="8332127"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Agreement Charges</a:t>
            </a:r>
          </a:p>
        </p:txBody>
      </p:sp>
      <p:sp>
        <p:nvSpPr>
          <p:cNvPr id="1764" name="Shape 1764"/>
          <p:cNvSpPr txBox="1"/>
          <p:nvPr>
            <p:ph idx="1" type="body"/>
          </p:nvPr>
        </p:nvSpPr>
        <p:spPr>
          <a:xfrm>
            <a:off x="478464" y="1233376"/>
            <a:ext cx="8452046" cy="4722592"/>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Agreement Charges </a:t>
            </a:r>
            <a:r>
              <a:rPr b="0" baseline="0" i="0" lang="en-US" sz="1800" u="none" cap="none" strike="noStrike">
                <a:solidFill>
                  <a:schemeClr val="dk1"/>
                </a:solidFill>
                <a:latin typeface="Arial"/>
                <a:ea typeface="Arial"/>
                <a:cs typeface="Arial"/>
                <a:sym typeface="Arial"/>
              </a:rPr>
              <a:t>capture costs that </a:t>
            </a:r>
            <a:r>
              <a:rPr b="0" baseline="0" i="0" lang="en-US" sz="1800" u="sng" cap="none" strike="noStrike">
                <a:solidFill>
                  <a:schemeClr val="dk1"/>
                </a:solidFill>
                <a:latin typeface="Arial"/>
                <a:ea typeface="Arial"/>
                <a:cs typeface="Arial"/>
                <a:sym typeface="Arial"/>
              </a:rPr>
              <a:t>cannot be readily differentiated via Spending transactions</a:t>
            </a:r>
            <a:r>
              <a:rPr b="0" baseline="0" i="0" lang="en-US" sz="1800" u="none" cap="none" strike="noStrike">
                <a:solidFill>
                  <a:schemeClr val="dk1"/>
                </a:solidFill>
                <a:latin typeface="Arial"/>
                <a:ea typeface="Arial"/>
                <a:cs typeface="Arial"/>
                <a:sym typeface="Arial"/>
              </a:rPr>
              <a:t> </a:t>
            </a:r>
          </a:p>
          <a:p>
            <a:pPr indent="-234950" lvl="2" marL="57785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For example:</a:t>
            </a:r>
          </a:p>
          <a:p>
            <a:pPr indent="-238125" lvl="3" marL="9239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Spending incurred could have been captured in </a:t>
            </a:r>
            <a:r>
              <a:rPr b="1" baseline="0" i="0" lang="en-US" sz="1800" u="none" cap="none" strike="noStrike">
                <a:solidFill>
                  <a:schemeClr val="dk1"/>
                </a:solidFill>
                <a:latin typeface="Arial"/>
                <a:ea typeface="Arial"/>
                <a:cs typeface="Arial"/>
                <a:sym typeface="Arial"/>
              </a:rPr>
              <a:t>lump sum</a:t>
            </a:r>
            <a:r>
              <a:rPr b="0" baseline="0" i="0" lang="en-US" sz="1800" u="none" cap="none" strike="noStrike">
                <a:solidFill>
                  <a:schemeClr val="dk1"/>
                </a:solidFill>
                <a:latin typeface="Arial"/>
                <a:ea typeface="Arial"/>
                <a:cs typeface="Arial"/>
                <a:sym typeface="Arial"/>
              </a:rPr>
              <a:t>, and thus </a:t>
            </a:r>
            <a:r>
              <a:rPr b="0" baseline="0" i="0" lang="en-US" sz="1800" u="sng" cap="none" strike="noStrike">
                <a:solidFill>
                  <a:schemeClr val="dk1"/>
                </a:solidFill>
                <a:latin typeface="Arial"/>
                <a:ea typeface="Arial"/>
                <a:cs typeface="Arial"/>
                <a:sym typeface="Arial"/>
              </a:rPr>
              <a:t>not distinguishable for the specific good or service provided</a:t>
            </a:r>
          </a:p>
          <a:p>
            <a:pPr indent="-238125" lvl="3" marL="9239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Spending amount is </a:t>
            </a:r>
            <a:r>
              <a:rPr b="1" baseline="0" i="0" lang="en-US" sz="1800" u="none" cap="none" strike="noStrike">
                <a:solidFill>
                  <a:schemeClr val="dk1"/>
                </a:solidFill>
                <a:latin typeface="Arial"/>
                <a:ea typeface="Arial"/>
                <a:cs typeface="Arial"/>
                <a:sym typeface="Arial"/>
              </a:rPr>
              <a:t>identifiable</a:t>
            </a:r>
            <a:r>
              <a:rPr b="0" baseline="0" i="0" lang="en-US" sz="1800" u="none" cap="none" strike="noStrike">
                <a:solidFill>
                  <a:schemeClr val="dk1"/>
                </a:solidFill>
                <a:latin typeface="Arial"/>
                <a:ea typeface="Arial"/>
                <a:cs typeface="Arial"/>
                <a:sym typeface="Arial"/>
              </a:rPr>
              <a:t> but </a:t>
            </a:r>
            <a:r>
              <a:rPr b="0" baseline="0" i="0" lang="en-US" sz="1800" u="sng" cap="none" strike="noStrike">
                <a:solidFill>
                  <a:schemeClr val="dk1"/>
                </a:solidFill>
                <a:latin typeface="Arial"/>
                <a:ea typeface="Arial"/>
                <a:cs typeface="Arial"/>
                <a:sym typeface="Arial"/>
              </a:rPr>
              <a:t>does not reference the Agreement</a:t>
            </a:r>
          </a:p>
          <a:p>
            <a:pPr indent="-196850" lvl="2" marL="577850" marR="0" rtl="0" algn="l">
              <a:spcBef>
                <a:spcPts val="1200"/>
              </a:spcBef>
              <a:spcAft>
                <a:spcPts val="0"/>
              </a:spcAft>
              <a:buClr>
                <a:srgbClr val="AF242B"/>
              </a:buClr>
              <a:buFont typeface="Noto Sans Symbols"/>
              <a:buNone/>
            </a:pPr>
            <a:r>
              <a:t/>
            </a:r>
            <a:endParaRPr b="0" baseline="0" i="0" sz="8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Agreement Charge (AG) Documents</a:t>
            </a:r>
            <a:r>
              <a:rPr b="0" baseline="0" i="0" lang="en-US" sz="1800" u="none" cap="none" strike="noStrike">
                <a:solidFill>
                  <a:schemeClr val="dk1"/>
                </a:solidFill>
                <a:latin typeface="Arial"/>
                <a:ea typeface="Arial"/>
                <a:cs typeface="Arial"/>
                <a:sym typeface="Arial"/>
              </a:rPr>
              <a:t> are established in Pegasys to </a:t>
            </a:r>
            <a:r>
              <a:rPr b="0" baseline="0" i="0" lang="en-US" sz="1800" u="sng" cap="none" strike="noStrike">
                <a:solidFill>
                  <a:schemeClr val="dk1"/>
                </a:solidFill>
                <a:latin typeface="Arial"/>
                <a:ea typeface="Arial"/>
                <a:cs typeface="Arial"/>
                <a:sym typeface="Arial"/>
              </a:rPr>
              <a:t>prompt PCPROJBILL</a:t>
            </a:r>
            <a:r>
              <a:rPr b="0" baseline="0" i="0" lang="en-US" sz="1800" u="none" cap="none" strike="noStrike">
                <a:solidFill>
                  <a:schemeClr val="dk1"/>
                </a:solidFill>
                <a:latin typeface="Arial"/>
                <a:ea typeface="Arial"/>
                <a:cs typeface="Arial"/>
                <a:sym typeface="Arial"/>
              </a:rPr>
              <a:t> to recognize revenue on Agreement (via Billing Document or Advance Offset)</a:t>
            </a:r>
          </a:p>
          <a:p>
            <a:pPr indent="-193675" lvl="0" marL="231775" marR="0" rtl="0" algn="l">
              <a:spcBef>
                <a:spcPts val="1200"/>
              </a:spcBef>
              <a:spcAft>
                <a:spcPts val="0"/>
              </a:spcAft>
              <a:buClr>
                <a:srgbClr val="AF242B"/>
              </a:buClr>
              <a:buFont typeface="Noto Sans Symbols"/>
              <a:buNone/>
            </a:pPr>
            <a:r>
              <a:t/>
            </a:r>
            <a:endParaRPr b="0" baseline="0" i="0" sz="8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AG Documents are configured </a:t>
            </a:r>
            <a:r>
              <a:rPr b="0" baseline="0" i="0" lang="en-US" sz="1800" u="sng" cap="none" strike="noStrike">
                <a:solidFill>
                  <a:schemeClr val="dk1"/>
                </a:solidFill>
                <a:latin typeface="Arial"/>
                <a:ea typeface="Arial"/>
                <a:cs typeface="Arial"/>
                <a:sym typeface="Arial"/>
              </a:rPr>
              <a:t>not to impact the General Ledger</a:t>
            </a:r>
          </a:p>
          <a:p>
            <a:pPr indent="-225425" lvl="1" marL="5683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Prevents double counting Expenditures </a:t>
            </a:r>
            <a:r>
              <a:rPr b="0" baseline="0" i="0" lang="en-US" sz="1800" u="none" cap="none" strike="noStrike">
                <a:solidFill>
                  <a:schemeClr val="dk1"/>
                </a:solidFill>
                <a:latin typeface="Arial"/>
                <a:ea typeface="Arial"/>
                <a:cs typeface="Arial"/>
                <a:sym typeface="Arial"/>
              </a:rPr>
              <a:t>in the General Ledger as the Spending was processed on a separate transaction</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This actual spending does not reference the Agreement</a:t>
            </a:r>
          </a:p>
          <a:p>
            <a:pPr indent="-155575" lvl="2" marL="914400" marR="0" rtl="0" algn="l">
              <a:spcBef>
                <a:spcPts val="9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65100" lvl="0" marL="231775" marR="0" rtl="0" algn="l">
              <a:spcBef>
                <a:spcPts val="280"/>
              </a:spcBef>
              <a:spcAft>
                <a:spcPts val="0"/>
              </a:spcAft>
              <a:buClr>
                <a:srgbClr val="AF242B"/>
              </a:buClr>
              <a:buFont typeface="Noto Sans Symbols"/>
              <a:buNone/>
            </a:pPr>
            <a:r>
              <a:t/>
            </a:r>
            <a:endParaRPr b="0" baseline="0" i="0" sz="1400" u="none" cap="none" strike="noStrike">
              <a:solidFill>
                <a:schemeClr val="dk1"/>
              </a:solidFill>
              <a:latin typeface="Arial"/>
              <a:ea typeface="Arial"/>
              <a:cs typeface="Arial"/>
              <a:sym typeface="Arial"/>
            </a:endParaRPr>
          </a:p>
        </p:txBody>
      </p:sp>
      <p:sp>
        <p:nvSpPr>
          <p:cNvPr id="1765" name="Shape 176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766" name="Shape 176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1" name="Shape 1771"/>
        <p:cNvGrpSpPr/>
        <p:nvPr/>
      </p:nvGrpSpPr>
      <p:grpSpPr>
        <a:xfrm>
          <a:off x="0" y="0"/>
          <a:ext cx="0" cy="0"/>
          <a:chOff x="0" y="0"/>
          <a:chExt cx="0" cy="0"/>
        </a:xfrm>
      </p:grpSpPr>
      <p:sp>
        <p:nvSpPr>
          <p:cNvPr id="1772" name="Shape 1772"/>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Agreement Charges</a:t>
            </a:r>
          </a:p>
        </p:txBody>
      </p:sp>
      <p:sp>
        <p:nvSpPr>
          <p:cNvPr id="1773" name="Shape 1773"/>
          <p:cNvSpPr txBox="1"/>
          <p:nvPr>
            <p:ph idx="1" type="body"/>
          </p:nvPr>
        </p:nvSpPr>
        <p:spPr>
          <a:xfrm>
            <a:off x="381000" y="1319380"/>
            <a:ext cx="87630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For </a:t>
            </a:r>
            <a:r>
              <a:rPr b="1" baseline="0" i="0" lang="en-US" sz="2000" u="none" cap="none" strike="noStrike">
                <a:solidFill>
                  <a:schemeClr val="dk1"/>
                </a:solidFill>
                <a:latin typeface="Arial"/>
                <a:ea typeface="Arial"/>
                <a:cs typeface="Arial"/>
                <a:sym typeface="Arial"/>
              </a:rPr>
              <a:t>Agreement Charge-based Agreements</a:t>
            </a:r>
            <a:r>
              <a:rPr b="0" baseline="0" i="0" lang="en-US" sz="2000" u="none" cap="none" strike="noStrike">
                <a:solidFill>
                  <a:schemeClr val="dk1"/>
                </a:solidFill>
                <a:latin typeface="Arial"/>
                <a:ea typeface="Arial"/>
                <a:cs typeface="Arial"/>
                <a:sym typeface="Arial"/>
              </a:rPr>
              <a:t>, “spending” is processed against the Agreement via </a:t>
            </a:r>
            <a:r>
              <a:rPr b="0" baseline="0" i="0" lang="en-US" sz="2000" u="sng" cap="none" strike="noStrike">
                <a:solidFill>
                  <a:schemeClr val="dk1"/>
                </a:solidFill>
                <a:latin typeface="Arial"/>
                <a:ea typeface="Arial"/>
                <a:cs typeface="Arial"/>
                <a:sym typeface="Arial"/>
              </a:rPr>
              <a:t>Agreement Charge Documents</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Document Type: </a:t>
            </a:r>
            <a:r>
              <a:rPr b="1" baseline="0" i="0" lang="en-US" sz="2000" u="none" cap="none" strike="noStrike">
                <a:solidFill>
                  <a:schemeClr val="dk1"/>
                </a:solidFill>
                <a:latin typeface="Arial"/>
                <a:ea typeface="Arial"/>
                <a:cs typeface="Arial"/>
                <a:sym typeface="Arial"/>
              </a:rPr>
              <a:t>MCH (Manual Business Lines Agreement Charge)</a:t>
            </a:r>
          </a:p>
          <a:p>
            <a:pPr indent="-193675" lvl="0" marL="231775" marR="0" rtl="0" algn="l">
              <a:spcBef>
                <a:spcPts val="1200"/>
              </a:spcBef>
              <a:spcAft>
                <a:spcPts val="0"/>
              </a:spcAft>
              <a:buClr>
                <a:srgbClr val="AF242B"/>
              </a:buClr>
              <a:buFont typeface="Noto Sans Symbols"/>
              <a:buNone/>
            </a:pPr>
            <a:r>
              <a:t/>
            </a:r>
            <a:endParaRPr b="0" baseline="0" i="0" sz="800" u="sng"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 following </a:t>
            </a:r>
            <a:r>
              <a:rPr b="0" baseline="0" i="0" lang="en-US" sz="2000" u="sng" cap="none" strike="noStrike">
                <a:solidFill>
                  <a:schemeClr val="dk1"/>
                </a:solidFill>
                <a:latin typeface="Arial"/>
                <a:ea typeface="Arial"/>
                <a:cs typeface="Arial"/>
                <a:sym typeface="Arial"/>
              </a:rPr>
              <a:t>R6 Manual Business Lines</a:t>
            </a:r>
            <a:r>
              <a:rPr b="0" baseline="0" i="0" lang="en-US" sz="2000" u="none" cap="none" strike="noStrike">
                <a:solidFill>
                  <a:schemeClr val="dk1"/>
                </a:solidFill>
                <a:latin typeface="Arial"/>
                <a:ea typeface="Arial"/>
                <a:cs typeface="Arial"/>
                <a:sym typeface="Arial"/>
              </a:rPr>
              <a:t> use Agreement which bill according to Agreement Charges:</a:t>
            </a:r>
          </a:p>
          <a:p>
            <a:pPr indent="-295275" lvl="3" marL="9810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Interagency Council</a:t>
            </a:r>
          </a:p>
          <a:p>
            <a:pPr indent="-295275" lvl="3" marL="9810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Federal Citizen Services (FCS) - Publication Distribution</a:t>
            </a:r>
          </a:p>
          <a:p>
            <a:pPr indent="-295275" lvl="3" marL="9810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Great Seal of US</a:t>
            </a:r>
          </a:p>
          <a:p>
            <a:pPr indent="-295275" lvl="3" marL="9810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External Services – United States Institute of Peace (USIP) and Other Clients</a:t>
            </a:r>
          </a:p>
          <a:p>
            <a:pPr indent="-250825" lvl="1" marL="288925" marR="0" rtl="0" algn="l">
              <a:spcBef>
                <a:spcPts val="1200"/>
              </a:spcBef>
              <a:spcAft>
                <a:spcPts val="600"/>
              </a:spcAft>
              <a:buClr>
                <a:srgbClr val="AF242B"/>
              </a:buClr>
              <a:buFont typeface="Noto Sans Symbols"/>
              <a:buNone/>
            </a:pPr>
            <a:r>
              <a:t/>
            </a:r>
            <a:endParaRPr b="0" baseline="0" i="0" sz="800" u="none" cap="none" strike="noStrike">
              <a:solidFill>
                <a:schemeClr val="dk1"/>
              </a:solidFill>
              <a:latin typeface="Arial"/>
              <a:ea typeface="Arial"/>
              <a:cs typeface="Arial"/>
              <a:sym typeface="Arial"/>
            </a:endParaRPr>
          </a:p>
        </p:txBody>
      </p:sp>
      <p:sp>
        <p:nvSpPr>
          <p:cNvPr id="1774" name="Shape 177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775" name="Shape 177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0" name="Shape 1780"/>
        <p:cNvGrpSpPr/>
        <p:nvPr/>
      </p:nvGrpSpPr>
      <p:grpSpPr>
        <a:xfrm>
          <a:off x="0" y="0"/>
          <a:ext cx="0" cy="0"/>
          <a:chOff x="0" y="0"/>
          <a:chExt cx="0" cy="0"/>
        </a:xfrm>
      </p:grpSpPr>
      <p:sp>
        <p:nvSpPr>
          <p:cNvPr id="1781" name="Shape 1781"/>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MCH Agreement Charge Header</a:t>
            </a:r>
          </a:p>
        </p:txBody>
      </p:sp>
      <p:sp>
        <p:nvSpPr>
          <p:cNvPr id="1782" name="Shape 178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783" name="Shape 178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1784" name="Shape 1784"/>
          <p:cNvGrpSpPr/>
          <p:nvPr/>
        </p:nvGrpSpPr>
        <p:grpSpPr>
          <a:xfrm>
            <a:off x="1512887" y="1288883"/>
            <a:ext cx="6324600" cy="4229100"/>
            <a:chOff x="1512887" y="1609725"/>
            <a:chExt cx="6324600" cy="4229100"/>
          </a:xfrm>
        </p:grpSpPr>
        <p:pic>
          <p:nvPicPr>
            <p:cNvPr id="1785" name="Shape 1785"/>
            <p:cNvPicPr preferRelativeResize="0"/>
            <p:nvPr/>
          </p:nvPicPr>
          <p:blipFill rotWithShape="1">
            <a:blip r:embed="rId3">
              <a:alphaModFix/>
            </a:blip>
            <a:srcRect b="0" l="0" r="0" t="0"/>
            <a:stretch/>
          </p:blipFill>
          <p:spPr>
            <a:xfrm>
              <a:off x="1512887" y="1609725"/>
              <a:ext cx="6324600" cy="4229100"/>
            </a:xfrm>
            <a:prstGeom prst="rect">
              <a:avLst/>
            </a:prstGeom>
            <a:noFill/>
            <a:ln cap="flat" cmpd="sng" w="19050">
              <a:solidFill>
                <a:schemeClr val="dk1"/>
              </a:solidFill>
              <a:prstDash val="solid"/>
              <a:miter/>
              <a:headEnd len="med" w="med" type="none"/>
              <a:tailEnd len="med" w="med" type="none"/>
            </a:ln>
          </p:spPr>
        </p:pic>
        <p:sp>
          <p:nvSpPr>
            <p:cNvPr id="1786" name="Shape 1786"/>
            <p:cNvSpPr/>
            <p:nvPr/>
          </p:nvSpPr>
          <p:spPr>
            <a:xfrm>
              <a:off x="1668378" y="3208421"/>
              <a:ext cx="2213810" cy="786063"/>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787" name="Shape 1787"/>
            <p:cNvSpPr/>
            <p:nvPr/>
          </p:nvSpPr>
          <p:spPr>
            <a:xfrm>
              <a:off x="1668377" y="4989094"/>
              <a:ext cx="3449052" cy="604085"/>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pSp>
      <p:sp>
        <p:nvSpPr>
          <p:cNvPr id="1788" name="Shape 1788"/>
          <p:cNvSpPr txBox="1"/>
          <p:nvPr/>
        </p:nvSpPr>
        <p:spPr>
          <a:xfrm>
            <a:off x="985504" y="5685244"/>
            <a:ext cx="7124700" cy="62229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Agreement </a:t>
            </a:r>
            <a:r>
              <a:rPr b="0" baseline="0" i="0" lang="en-US" sz="1600" u="none" cap="none" strike="noStrike">
                <a:solidFill>
                  <a:schemeClr val="dk1"/>
                </a:solidFill>
                <a:latin typeface="Arial"/>
                <a:ea typeface="Arial"/>
                <a:cs typeface="Arial"/>
                <a:sym typeface="Arial"/>
              </a:rPr>
              <a:t>– Once the </a:t>
            </a:r>
            <a:r>
              <a:rPr b="1" baseline="0" i="0" lang="en-US" sz="1600" u="none" cap="none" strike="noStrike">
                <a:solidFill>
                  <a:schemeClr val="dk1"/>
                </a:solidFill>
                <a:latin typeface="Arial"/>
                <a:ea typeface="Arial"/>
                <a:cs typeface="Arial"/>
                <a:sym typeface="Arial"/>
              </a:rPr>
              <a:t>Agreement Number </a:t>
            </a:r>
            <a:r>
              <a:rPr b="0" baseline="0" i="0" lang="en-US" sz="1600" u="none" cap="none" strike="noStrike">
                <a:solidFill>
                  <a:schemeClr val="dk1"/>
                </a:solidFill>
                <a:latin typeface="Arial"/>
                <a:ea typeface="Arial"/>
                <a:cs typeface="Arial"/>
                <a:sym typeface="Arial"/>
              </a:rPr>
              <a:t>is completed the system will populate the </a:t>
            </a:r>
            <a:r>
              <a:rPr b="1" baseline="0" i="0" lang="en-US" sz="1600" u="none" cap="none" strike="noStrike">
                <a:solidFill>
                  <a:schemeClr val="dk1"/>
                </a:solidFill>
                <a:latin typeface="Arial"/>
                <a:ea typeface="Arial"/>
                <a:cs typeface="Arial"/>
                <a:sym typeface="Arial"/>
              </a:rPr>
              <a:t>Agreement Name</a:t>
            </a: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Vendor </a:t>
            </a:r>
            <a:r>
              <a:rPr b="0" baseline="0" i="0" lang="en-US" sz="1600" u="none" cap="none" strike="noStrike">
                <a:solidFill>
                  <a:schemeClr val="dk1"/>
                </a:solidFill>
                <a:latin typeface="Arial"/>
                <a:ea typeface="Arial"/>
                <a:cs typeface="Arial"/>
                <a:sym typeface="Arial"/>
              </a:rPr>
              <a:t>–  the vendor from which goods/services were procured</a:t>
            </a:r>
          </a:p>
        </p:txBody>
      </p:sp>
    </p:spTree>
  </p:cSld>
  <p:clrMapOvr>
    <a:masterClrMapping/>
  </p:clrMapOvr>
  <p:transition spd="slow">
    <p:cut/>
  </p:transition>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3" name="Shape 1793"/>
        <p:cNvGrpSpPr/>
        <p:nvPr/>
      </p:nvGrpSpPr>
      <p:grpSpPr>
        <a:xfrm>
          <a:off x="0" y="0"/>
          <a:ext cx="0" cy="0"/>
          <a:chOff x="0" y="0"/>
          <a:chExt cx="0" cy="0"/>
        </a:xfrm>
      </p:grpSpPr>
      <p:sp>
        <p:nvSpPr>
          <p:cNvPr id="1794" name="Shape 1794"/>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MCH Agreement Charge Accounting Line</a:t>
            </a:r>
          </a:p>
        </p:txBody>
      </p:sp>
      <p:sp>
        <p:nvSpPr>
          <p:cNvPr id="1795" name="Shape 179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796" name="Shape 179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1797" name="Shape 1797"/>
          <p:cNvGrpSpPr/>
          <p:nvPr/>
        </p:nvGrpSpPr>
        <p:grpSpPr>
          <a:xfrm>
            <a:off x="3962399" y="1330726"/>
            <a:ext cx="4648199" cy="4428476"/>
            <a:chOff x="2362803" y="1519661"/>
            <a:chExt cx="4648199" cy="4428476"/>
          </a:xfrm>
        </p:grpSpPr>
        <p:pic>
          <p:nvPicPr>
            <p:cNvPr id="1798" name="Shape 1798"/>
            <p:cNvPicPr preferRelativeResize="0"/>
            <p:nvPr/>
          </p:nvPicPr>
          <p:blipFill rotWithShape="1">
            <a:blip r:embed="rId3">
              <a:alphaModFix/>
            </a:blip>
            <a:srcRect b="20902" l="0" r="0" t="-650"/>
            <a:stretch/>
          </p:blipFill>
          <p:spPr>
            <a:xfrm>
              <a:off x="2362803" y="1519661"/>
              <a:ext cx="4648199" cy="4428476"/>
            </a:xfrm>
            <a:prstGeom prst="rect">
              <a:avLst/>
            </a:prstGeom>
            <a:noFill/>
            <a:ln cap="flat" cmpd="sng" w="19050">
              <a:solidFill>
                <a:schemeClr val="dk1"/>
              </a:solidFill>
              <a:prstDash val="solid"/>
              <a:miter/>
              <a:headEnd len="med" w="med" type="none"/>
              <a:tailEnd len="med" w="med" type="none"/>
            </a:ln>
          </p:spPr>
        </p:pic>
        <p:sp>
          <p:nvSpPr>
            <p:cNvPr id="1799" name="Shape 1799"/>
            <p:cNvSpPr/>
            <p:nvPr/>
          </p:nvSpPr>
          <p:spPr>
            <a:xfrm>
              <a:off x="2524835" y="4211053"/>
              <a:ext cx="4380932" cy="461815"/>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pSp>
      <p:sp>
        <p:nvSpPr>
          <p:cNvPr id="1800" name="Shape 1800"/>
          <p:cNvSpPr txBox="1"/>
          <p:nvPr/>
        </p:nvSpPr>
        <p:spPr>
          <a:xfrm>
            <a:off x="712787" y="1501101"/>
            <a:ext cx="2917515" cy="353492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Agreement Number/Name </a:t>
            </a:r>
            <a:r>
              <a:rPr b="0" baseline="0" i="0" lang="en-US" sz="1600" u="none" cap="none" strike="noStrike">
                <a:solidFill>
                  <a:schemeClr val="dk1"/>
                </a:solidFill>
                <a:latin typeface="Arial"/>
                <a:ea typeface="Arial"/>
                <a:cs typeface="Arial"/>
                <a:sym typeface="Arial"/>
              </a:rPr>
              <a:t>– The </a:t>
            </a:r>
            <a:r>
              <a:rPr b="1" baseline="0" i="0" lang="en-US" sz="1600" u="none" cap="none" strike="noStrike">
                <a:solidFill>
                  <a:schemeClr val="dk1"/>
                </a:solidFill>
                <a:latin typeface="Arial"/>
                <a:ea typeface="Arial"/>
                <a:cs typeface="Arial"/>
                <a:sym typeface="Arial"/>
              </a:rPr>
              <a:t>Number</a:t>
            </a:r>
            <a:r>
              <a:rPr b="0" baseline="0" i="0" lang="en-US" sz="1600" u="none" cap="none" strike="noStrike">
                <a:solidFill>
                  <a:schemeClr val="dk1"/>
                </a:solidFill>
                <a:latin typeface="Arial"/>
                <a:ea typeface="Arial"/>
                <a:cs typeface="Arial"/>
                <a:sym typeface="Arial"/>
              </a:rPr>
              <a:t> and </a:t>
            </a:r>
            <a:r>
              <a:rPr b="1" baseline="0" i="0" lang="en-US" sz="1600" u="none" cap="none" strike="noStrike">
                <a:solidFill>
                  <a:schemeClr val="dk1"/>
                </a:solidFill>
                <a:latin typeface="Arial"/>
                <a:ea typeface="Arial"/>
                <a:cs typeface="Arial"/>
                <a:sym typeface="Arial"/>
              </a:rPr>
              <a:t>Name</a:t>
            </a:r>
            <a:r>
              <a:rPr b="0" baseline="0" i="0" lang="en-US" sz="1600" u="none" cap="none" strike="noStrike">
                <a:solidFill>
                  <a:schemeClr val="dk1"/>
                </a:solidFill>
                <a:latin typeface="Arial"/>
                <a:ea typeface="Arial"/>
                <a:cs typeface="Arial"/>
                <a:sym typeface="Arial"/>
              </a:rPr>
              <a:t> are populated from the values on the </a:t>
            </a:r>
            <a:r>
              <a:rPr b="1" baseline="0" i="0" lang="en-US" sz="1600" u="none" cap="none" strike="noStrike">
                <a:solidFill>
                  <a:schemeClr val="dk1"/>
                </a:solidFill>
                <a:latin typeface="Arial"/>
                <a:ea typeface="Arial"/>
                <a:cs typeface="Arial"/>
                <a:sym typeface="Arial"/>
              </a:rPr>
              <a:t>Header</a:t>
            </a:r>
            <a:r>
              <a:rPr b="0" baseline="0" i="0" lang="en-US" sz="1600" u="none" cap="none" strike="noStrike">
                <a:solidFill>
                  <a:schemeClr val="dk1"/>
                </a:solidFill>
                <a:latin typeface="Arial"/>
                <a:ea typeface="Arial"/>
                <a:cs typeface="Arial"/>
                <a:sym typeface="Arial"/>
              </a:rPr>
              <a:t> page</a:t>
            </a:r>
            <a:br>
              <a:rPr b="0" baseline="0" i="0" lang="en-US" sz="1600" u="none" cap="none" strike="noStrike">
                <a:solidFill>
                  <a:schemeClr val="dk1"/>
                </a:solidFill>
                <a:latin typeface="Arial"/>
                <a:ea typeface="Arial"/>
                <a:cs typeface="Arial"/>
                <a:sym typeface="Arial"/>
              </a:rPr>
            </a:b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Line</a:t>
            </a:r>
            <a:r>
              <a:rPr b="0" baseline="0" i="0" lang="en-US" sz="1600" u="none" cap="none" strike="noStrike">
                <a:solidFill>
                  <a:schemeClr val="dk1"/>
                </a:solidFill>
                <a:latin typeface="Arial"/>
                <a:ea typeface="Arial"/>
                <a:cs typeface="Arial"/>
                <a:sym typeface="Arial"/>
              </a:rPr>
              <a:t> - Must be completed to reference the line of the corresponding Agreement</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type="title"/>
          </p:nvPr>
        </p:nvSpPr>
        <p:spPr>
          <a:xfrm>
            <a:off x="455612" y="331787"/>
            <a:ext cx="8463099"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Billing Methods</a:t>
            </a:r>
          </a:p>
        </p:txBody>
      </p:sp>
      <p:sp>
        <p:nvSpPr>
          <p:cNvPr id="277" name="Shape 277"/>
          <p:cNvSpPr txBox="1"/>
          <p:nvPr>
            <p:ph idx="12" type="sldNum"/>
          </p:nvPr>
        </p:nvSpPr>
        <p:spPr>
          <a:xfrm>
            <a:off x="0" y="6553200"/>
            <a:ext cx="435697" cy="30479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78" name="Shape 278"/>
          <p:cNvSpPr txBox="1"/>
          <p:nvPr>
            <p:ph idx="1" type="body"/>
          </p:nvPr>
        </p:nvSpPr>
        <p:spPr>
          <a:xfrm>
            <a:off x="689112" y="1356262"/>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Billing Method</a:t>
            </a:r>
            <a:r>
              <a:rPr b="0" baseline="0" i="0" lang="en-US" sz="1800" u="none" cap="none" strike="noStrike">
                <a:solidFill>
                  <a:schemeClr val="dk1"/>
                </a:solidFill>
                <a:latin typeface="Arial"/>
                <a:ea typeface="Arial"/>
                <a:cs typeface="Arial"/>
                <a:sym typeface="Arial"/>
              </a:rPr>
              <a:t> – defines: </a:t>
            </a:r>
          </a:p>
          <a:p>
            <a:pPr indent="-346075" lvl="1" marL="688975" marR="0" rtl="0" algn="l">
              <a:spcBef>
                <a:spcPts val="120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Manner in which </a:t>
            </a:r>
            <a:r>
              <a:rPr b="0" baseline="0" i="0" lang="en-US" sz="1600" u="sng" cap="none" strike="noStrike">
                <a:solidFill>
                  <a:schemeClr val="dk1"/>
                </a:solidFill>
                <a:latin typeface="Arial"/>
                <a:ea typeface="Arial"/>
                <a:cs typeface="Arial"/>
                <a:sym typeface="Arial"/>
              </a:rPr>
              <a:t>GSA initiates customer billing</a:t>
            </a:r>
            <a:r>
              <a:rPr b="0" baseline="0" i="0" lang="en-US" sz="1600" u="none" cap="none" strike="noStrike">
                <a:solidFill>
                  <a:schemeClr val="dk1"/>
                </a:solidFill>
                <a:latin typeface="Arial"/>
                <a:ea typeface="Arial"/>
                <a:cs typeface="Arial"/>
                <a:sym typeface="Arial"/>
              </a:rPr>
              <a:t> </a:t>
            </a:r>
          </a:p>
          <a:p>
            <a:pPr indent="-346075" lvl="1" marL="688975" marR="0" rtl="0" algn="l">
              <a:spcBef>
                <a:spcPts val="120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Manner in which </a:t>
            </a:r>
            <a:r>
              <a:rPr b="0" baseline="0" i="0" lang="en-US" sz="1600" u="sng" cap="none" strike="noStrike">
                <a:solidFill>
                  <a:schemeClr val="dk1"/>
                </a:solidFill>
                <a:latin typeface="Arial"/>
                <a:ea typeface="Arial"/>
                <a:cs typeface="Arial"/>
                <a:sym typeface="Arial"/>
              </a:rPr>
              <a:t>customer remits payment to GSA</a:t>
            </a:r>
            <a:r>
              <a:rPr b="0" baseline="0" i="0" lang="en-US" sz="1600" u="none" cap="none" strike="noStrike">
                <a:solidFill>
                  <a:schemeClr val="dk1"/>
                </a:solidFill>
                <a:latin typeface="Arial"/>
                <a:ea typeface="Arial"/>
                <a:cs typeface="Arial"/>
                <a:sym typeface="Arial"/>
              </a:rPr>
              <a:t> </a:t>
            </a:r>
          </a:p>
          <a:p>
            <a:pPr indent="-231775" lvl="0" marL="231775" marR="0" rtl="0" algn="l">
              <a:spcBef>
                <a:spcPts val="120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GSA</a:t>
            </a:r>
            <a:r>
              <a:rPr b="0" baseline="0" i="0" lang="en-US" sz="1600" u="none" cap="none" strike="noStrike">
                <a:solidFill>
                  <a:schemeClr val="dk1"/>
                </a:solidFill>
                <a:latin typeface="Arial"/>
                <a:ea typeface="Arial"/>
                <a:cs typeface="Arial"/>
                <a:sym typeface="Arial"/>
              </a:rPr>
              <a:t> bills and receives customer payments via the </a:t>
            </a:r>
            <a:r>
              <a:rPr b="0" baseline="0" i="0" lang="en-US" sz="1600" u="sng" cap="none" strike="noStrike">
                <a:solidFill>
                  <a:schemeClr val="dk1"/>
                </a:solidFill>
                <a:latin typeface="Arial"/>
                <a:ea typeface="Arial"/>
                <a:cs typeface="Arial"/>
                <a:sym typeface="Arial"/>
              </a:rPr>
              <a:t>following billing methods</a:t>
            </a:r>
            <a:r>
              <a:rPr b="0" baseline="0" i="0" lang="en-US" sz="1600" u="none" cap="none" strike="noStrike">
                <a:solidFill>
                  <a:schemeClr val="dk1"/>
                </a:solidFill>
                <a:latin typeface="Arial"/>
                <a:ea typeface="Arial"/>
                <a:cs typeface="Arial"/>
                <a:sym typeface="Arial"/>
              </a:rPr>
              <a:t>:</a:t>
            </a: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0" lvl="0" marL="0"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graphicFrame>
        <p:nvGraphicFramePr>
          <p:cNvPr id="279" name="Shape 279"/>
          <p:cNvGraphicFramePr/>
          <p:nvPr/>
        </p:nvGraphicFramePr>
        <p:xfrm>
          <a:off x="634483" y="3055102"/>
          <a:ext cx="3000000" cy="3000000"/>
        </p:xfrm>
        <a:graphic>
          <a:graphicData uri="http://schemas.openxmlformats.org/drawingml/2006/table">
            <a:tbl>
              <a:tblPr bandRow="1" firstRow="1">
                <a:noFill/>
                <a:tableStyleId>{EF8F7585-8BE3-4258-928A-28ED816887C5}</a:tableStyleId>
              </a:tblPr>
              <a:tblGrid>
                <a:gridCol w="2584575"/>
              </a:tblGrid>
              <a:tr h="383725">
                <a:tc>
                  <a:txBody>
                    <a:bodyPr>
                      <a:noAutofit/>
                    </a:bodyPr>
                    <a:lstStyle/>
                    <a:p>
                      <a:pPr indent="0" lvl="0" marL="0" marR="0" rtl="0" algn="ctr">
                        <a:spcBef>
                          <a:spcPts val="0"/>
                        </a:spcBef>
                        <a:buSzPct val="25000"/>
                        <a:buNone/>
                      </a:pPr>
                      <a:r>
                        <a:rPr baseline="0" lang="en-US" sz="1800" u="none" cap="none" strike="noStrike">
                          <a:solidFill>
                            <a:schemeClr val="dk1"/>
                          </a:solidFill>
                        </a:rPr>
                        <a:t>Standard Non-IPAC</a:t>
                      </a:r>
                    </a:p>
                  </a:txBody>
                  <a:tcPr marT="45725" marB="45725" marR="91450" marL="91450"/>
                </a:tc>
              </a:tr>
              <a:tr h="3123875">
                <a:tc>
                  <a:txBody>
                    <a:bodyPr>
                      <a:noAutofit/>
                    </a:bodyPr>
                    <a:lstStyle/>
                    <a:p>
                      <a:pPr indent="-168275" lvl="2" marL="168275" marR="0" rtl="0" algn="l">
                        <a:spcBef>
                          <a:spcPts val="0"/>
                        </a:spcBef>
                        <a:spcAft>
                          <a:spcPts val="0"/>
                        </a:spcAft>
                        <a:buClr>
                          <a:schemeClr val="dk1"/>
                        </a:buClr>
                        <a:buSzPct val="100000"/>
                        <a:buFont typeface="Arial"/>
                        <a:buChar char="•"/>
                      </a:pPr>
                      <a:r>
                        <a:rPr b="0" baseline="0" lang="en-US" sz="1600" u="none" cap="none" strike="noStrike"/>
                        <a:t>Transaction between GSA and </a:t>
                      </a:r>
                      <a:r>
                        <a:rPr b="0" baseline="0" lang="en-US" sz="1600" u="sng" cap="none" strike="noStrike"/>
                        <a:t>external Federal/non-Federal customer</a:t>
                      </a:r>
                    </a:p>
                    <a:p>
                      <a:pPr indent="-168275" lvl="2" marL="168275" marR="0" rtl="0" algn="l">
                        <a:spcBef>
                          <a:spcPts val="600"/>
                        </a:spcBef>
                        <a:spcAft>
                          <a:spcPts val="0"/>
                        </a:spcAft>
                        <a:buClr>
                          <a:schemeClr val="dk1"/>
                        </a:buClr>
                        <a:buSzPct val="100000"/>
                        <a:buFont typeface="Arial"/>
                        <a:buChar char="•"/>
                      </a:pPr>
                      <a:r>
                        <a:rPr b="0" baseline="0" lang="en-US" sz="1600" u="none" cap="none" strike="noStrike"/>
                        <a:t>Customer </a:t>
                      </a:r>
                      <a:r>
                        <a:rPr b="0" baseline="0" lang="en-US" sz="1600" u="sng" cap="none" strike="noStrike"/>
                        <a:t>actively initiates the remittance</a:t>
                      </a:r>
                      <a:r>
                        <a:rPr b="0" baseline="0" lang="en-US" sz="1600" u="none" cap="none" strike="noStrike"/>
                        <a:t> of payment to GSA via available payment methods</a:t>
                      </a:r>
                    </a:p>
                    <a:p>
                      <a:pPr indent="0" lvl="2" marL="0" marR="0" rtl="0" algn="l">
                        <a:spcBef>
                          <a:spcPts val="600"/>
                        </a:spcBef>
                        <a:spcAft>
                          <a:spcPts val="300"/>
                        </a:spcAft>
                        <a:buClr>
                          <a:schemeClr val="dk1"/>
                        </a:buClr>
                        <a:buSzPct val="25000"/>
                        <a:buFont typeface="Arial"/>
                        <a:buNone/>
                      </a:pPr>
                      <a:r>
                        <a:rPr b="1" baseline="0" lang="en-US" sz="1200" u="none" cap="none" strike="noStrike"/>
                        <a:t>NOTE: </a:t>
                      </a:r>
                      <a:r>
                        <a:rPr b="0" baseline="0" lang="en-US" sz="1200" u="none" cap="none" strike="noStrike"/>
                        <a:t>In some cases, Federal customers may remit payments via IPAC for non-IPAC bills</a:t>
                      </a:r>
                    </a:p>
                  </a:txBody>
                  <a:tcPr marT="45725" marB="45725" marR="91450" marL="91450"/>
                </a:tc>
              </a:tr>
            </a:tbl>
          </a:graphicData>
        </a:graphic>
      </p:graphicFrame>
      <p:sp>
        <p:nvSpPr>
          <p:cNvPr id="280" name="Shape 28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graphicFrame>
        <p:nvGraphicFramePr>
          <p:cNvPr id="281" name="Shape 281"/>
          <p:cNvGraphicFramePr/>
          <p:nvPr/>
        </p:nvGraphicFramePr>
        <p:xfrm>
          <a:off x="3242256" y="3055306"/>
          <a:ext cx="3000000" cy="3000000"/>
        </p:xfrm>
        <a:graphic>
          <a:graphicData uri="http://schemas.openxmlformats.org/drawingml/2006/table">
            <a:tbl>
              <a:tblPr bandRow="1" firstRow="1">
                <a:noFill/>
                <a:tableStyleId>{9A85C10A-6E77-4140-A2EF-FC5B4A39D249}</a:tableStyleId>
              </a:tblPr>
              <a:tblGrid>
                <a:gridCol w="2584575"/>
              </a:tblGrid>
              <a:tr h="383725">
                <a:tc>
                  <a:txBody>
                    <a:bodyPr>
                      <a:noAutofit/>
                    </a:bodyPr>
                    <a:lstStyle/>
                    <a:p>
                      <a:pPr indent="0" lvl="0" marL="0" marR="0" rtl="0" algn="ctr">
                        <a:spcBef>
                          <a:spcPts val="0"/>
                        </a:spcBef>
                        <a:buSzPct val="25000"/>
                        <a:buNone/>
                      </a:pPr>
                      <a:r>
                        <a:rPr baseline="0" lang="en-US" sz="1800" u="none" cap="none" strike="noStrike">
                          <a:solidFill>
                            <a:schemeClr val="dk1"/>
                          </a:solidFill>
                        </a:rPr>
                        <a:t>IPAC</a:t>
                      </a:r>
                    </a:p>
                  </a:txBody>
                  <a:tcPr marT="45725" marB="45725" marR="91450" marL="91450"/>
                </a:tc>
              </a:tr>
              <a:tr h="3123875">
                <a:tc>
                  <a:txBody>
                    <a:bodyPr>
                      <a:noAutofit/>
                    </a:bodyPr>
                    <a:lstStyle/>
                    <a:p>
                      <a:pPr indent="-168275" lvl="2" marL="168275" marR="0" rtl="0" algn="l">
                        <a:spcBef>
                          <a:spcPts val="0"/>
                        </a:spcBef>
                        <a:spcAft>
                          <a:spcPts val="0"/>
                        </a:spcAft>
                        <a:buClr>
                          <a:schemeClr val="dk1"/>
                        </a:buClr>
                        <a:buSzPct val="100000"/>
                        <a:buFont typeface="Arial"/>
                        <a:buChar char="•"/>
                      </a:pPr>
                      <a:r>
                        <a:rPr baseline="0" lang="en-US" sz="1400" u="none" cap="none" strike="noStrike"/>
                        <a:t>Transaction between GSA and </a:t>
                      </a:r>
                      <a:r>
                        <a:rPr baseline="0" lang="en-US" sz="1400" u="sng" cap="none" strike="noStrike"/>
                        <a:t>external Federal customer</a:t>
                      </a:r>
                    </a:p>
                    <a:p>
                      <a:pPr indent="-168275" lvl="2" marL="168275" marR="0" rtl="0" algn="l">
                        <a:lnSpc>
                          <a:spcPct val="100000"/>
                        </a:lnSpc>
                        <a:spcBef>
                          <a:spcPts val="600"/>
                        </a:spcBef>
                        <a:spcAft>
                          <a:spcPts val="0"/>
                        </a:spcAft>
                        <a:buClr>
                          <a:schemeClr val="dk1"/>
                        </a:buClr>
                        <a:buSzPct val="100000"/>
                        <a:buFont typeface="Arial"/>
                        <a:buChar char="•"/>
                      </a:pPr>
                      <a:r>
                        <a:rPr baseline="0" lang="en-US" sz="1400" u="none" cap="none" strike="noStrike"/>
                        <a:t>Billing and collection is performed via </a:t>
                      </a:r>
                      <a:r>
                        <a:rPr baseline="0" lang="en-US" sz="1400" u="sng" cap="none" strike="noStrike"/>
                        <a:t>Treasury’s IPAC system</a:t>
                      </a:r>
                    </a:p>
                    <a:p>
                      <a:pPr indent="-179388" lvl="3" marL="344488" marR="0" rtl="0" algn="l">
                        <a:spcBef>
                          <a:spcPts val="600"/>
                        </a:spcBef>
                        <a:spcAft>
                          <a:spcPts val="0"/>
                        </a:spcAft>
                        <a:buClr>
                          <a:schemeClr val="dk1"/>
                        </a:buClr>
                        <a:buSzPct val="100000"/>
                        <a:buFont typeface="Arial"/>
                        <a:buChar char="•"/>
                      </a:pPr>
                      <a:r>
                        <a:rPr baseline="0" lang="en-US" sz="1400" u="none" cap="none" strike="noStrike"/>
                        <a:t>Customer payment </a:t>
                      </a:r>
                      <a:r>
                        <a:rPr baseline="0" lang="en-US" sz="1400" u="sng" cap="none" strike="noStrike"/>
                        <a:t>automatically received</a:t>
                      </a:r>
                      <a:r>
                        <a:rPr baseline="0" lang="en-US" sz="1400" u="none" cap="none" strike="noStrike"/>
                        <a:t> by GSA via IPAC</a:t>
                      </a:r>
                    </a:p>
                    <a:p>
                      <a:pPr indent="-179388" lvl="3" marL="344488" marR="0" rtl="0" algn="l">
                        <a:spcBef>
                          <a:spcPts val="600"/>
                        </a:spcBef>
                        <a:spcAft>
                          <a:spcPts val="300"/>
                        </a:spcAft>
                        <a:buClr>
                          <a:schemeClr val="dk1"/>
                        </a:buClr>
                        <a:buSzPct val="100000"/>
                        <a:buFont typeface="Arial"/>
                        <a:buChar char="•"/>
                      </a:pPr>
                      <a:r>
                        <a:rPr baseline="0" lang="en-US" sz="1400" u="none" cap="none" strike="noStrike"/>
                        <a:t>Customer </a:t>
                      </a:r>
                      <a:r>
                        <a:rPr baseline="0" lang="en-US" sz="1400" u="sng" cap="none" strike="noStrike"/>
                        <a:t>does not actively remit payment</a:t>
                      </a:r>
                      <a:r>
                        <a:rPr baseline="0" lang="en-US" sz="1400" u="none" cap="none" strike="noStrike"/>
                        <a:t> to GSA</a:t>
                      </a:r>
                    </a:p>
                  </a:txBody>
                  <a:tcPr marT="45725" marB="45725" marR="91450" marL="91450"/>
                </a:tc>
              </a:tr>
            </a:tbl>
          </a:graphicData>
        </a:graphic>
      </p:graphicFrame>
      <p:sp>
        <p:nvSpPr>
          <p:cNvPr id="282" name="Shape 282"/>
          <p:cNvSpPr/>
          <p:nvPr/>
        </p:nvSpPr>
        <p:spPr>
          <a:xfrm>
            <a:off x="8056178" y="6132785"/>
            <a:ext cx="862533" cy="599089"/>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aphicFrame>
        <p:nvGraphicFramePr>
          <p:cNvPr id="283" name="Shape 283"/>
          <p:cNvGraphicFramePr/>
          <p:nvPr/>
        </p:nvGraphicFramePr>
        <p:xfrm>
          <a:off x="5951957" y="3049078"/>
          <a:ext cx="3000000" cy="3000000"/>
        </p:xfrm>
        <a:graphic>
          <a:graphicData uri="http://schemas.openxmlformats.org/drawingml/2006/table">
            <a:tbl>
              <a:tblPr bandRow="1" firstRow="1">
                <a:noFill/>
                <a:tableStyleId>{BC40D89B-B73F-4BEA-A43E-431E49A5EF59}</a:tableStyleId>
              </a:tblPr>
              <a:tblGrid>
                <a:gridCol w="2584575"/>
              </a:tblGrid>
              <a:tr h="383725">
                <a:tc>
                  <a:txBody>
                    <a:bodyPr>
                      <a:noAutofit/>
                    </a:bodyPr>
                    <a:lstStyle/>
                    <a:p>
                      <a:pPr indent="0" lvl="0" marL="0" marR="0" rtl="0" algn="ctr">
                        <a:spcBef>
                          <a:spcPts val="0"/>
                        </a:spcBef>
                        <a:buSzPct val="25000"/>
                        <a:buNone/>
                      </a:pPr>
                      <a:r>
                        <a:rPr baseline="0" lang="en-US" sz="1800" u="none" cap="none" strike="noStrike">
                          <a:solidFill>
                            <a:schemeClr val="dk1"/>
                          </a:solidFill>
                        </a:rPr>
                        <a:t>Internal</a:t>
                      </a:r>
                    </a:p>
                  </a:txBody>
                  <a:tcPr marT="45725" marB="45725" marR="91450" marL="91450"/>
                </a:tc>
              </a:tr>
              <a:tr h="3123875">
                <a:tc>
                  <a:txBody>
                    <a:bodyPr>
                      <a:noAutofit/>
                    </a:bodyPr>
                    <a:lstStyle/>
                    <a:p>
                      <a:pPr indent="-168275" lvl="2" marL="168275" marR="0" rtl="0" algn="l">
                        <a:spcBef>
                          <a:spcPts val="0"/>
                        </a:spcBef>
                        <a:spcAft>
                          <a:spcPts val="0"/>
                        </a:spcAft>
                        <a:buClr>
                          <a:schemeClr val="dk1"/>
                        </a:buClr>
                        <a:buSzPct val="100000"/>
                        <a:buFont typeface="Arial"/>
                        <a:buChar char="•"/>
                      </a:pPr>
                      <a:r>
                        <a:rPr baseline="0" lang="en-US" sz="1400" u="none" cap="none" strike="noStrike"/>
                        <a:t>Transaction between </a:t>
                      </a:r>
                      <a:r>
                        <a:rPr baseline="0" lang="en-US" sz="1400" u="sng" cap="none" strike="noStrike"/>
                        <a:t>internal GSA business lines</a:t>
                      </a:r>
                    </a:p>
                    <a:p>
                      <a:pPr indent="-168275" lvl="2" marL="168275" marR="0" rtl="0" algn="l">
                        <a:spcBef>
                          <a:spcPts val="600"/>
                        </a:spcBef>
                        <a:spcAft>
                          <a:spcPts val="0"/>
                        </a:spcAft>
                        <a:buClr>
                          <a:schemeClr val="dk1"/>
                        </a:buClr>
                        <a:buSzPct val="100000"/>
                        <a:buFont typeface="Arial"/>
                        <a:buChar char="•"/>
                      </a:pPr>
                      <a:r>
                        <a:rPr baseline="0" lang="en-US" sz="1400" u="sng" cap="none" strike="noStrike"/>
                        <a:t>Intrafund</a:t>
                      </a:r>
                      <a:r>
                        <a:rPr baseline="0" lang="en-US" sz="1400" u="none" cap="none" strike="noStrike"/>
                        <a:t>: </a:t>
                      </a:r>
                    </a:p>
                    <a:p>
                      <a:pPr indent="-179388" lvl="3" marL="344488" marR="0" rtl="0" algn="l">
                        <a:spcBef>
                          <a:spcPts val="600"/>
                        </a:spcBef>
                        <a:spcAft>
                          <a:spcPts val="0"/>
                        </a:spcAft>
                        <a:buClr>
                          <a:schemeClr val="dk1"/>
                        </a:buClr>
                        <a:buSzPct val="100000"/>
                        <a:buFont typeface="Arial"/>
                        <a:buChar char="•"/>
                      </a:pPr>
                      <a:r>
                        <a:rPr baseline="0" lang="en-US" sz="1400" u="none" cap="none" strike="noStrike"/>
                        <a:t>Billing within the </a:t>
                      </a:r>
                      <a:r>
                        <a:rPr baseline="0" lang="en-US" sz="1400" u="sng" cap="none" strike="noStrike"/>
                        <a:t>same GSA Treasury Account Symbol</a:t>
                      </a:r>
                      <a:r>
                        <a:rPr baseline="0" lang="en-US" sz="1400" u="none" cap="none" strike="noStrike"/>
                        <a:t> (TAS) (e.g. 455 Fund billing 285 Fund)</a:t>
                      </a:r>
                    </a:p>
                    <a:p>
                      <a:pPr indent="0" lvl="2" marL="0" marR="0" rtl="0" algn="l">
                        <a:spcBef>
                          <a:spcPts val="600"/>
                        </a:spcBef>
                        <a:spcAft>
                          <a:spcPts val="0"/>
                        </a:spcAft>
                        <a:buClr>
                          <a:schemeClr val="dk1"/>
                        </a:buClr>
                        <a:buSzPct val="100000"/>
                        <a:buFont typeface="Arial"/>
                        <a:buChar char="•"/>
                      </a:pPr>
                      <a:r>
                        <a:rPr baseline="0" lang="en-US" sz="1400" u="sng" cap="none" strike="noStrike"/>
                        <a:t>Interfund</a:t>
                      </a:r>
                      <a:r>
                        <a:rPr baseline="0" lang="en-US" sz="1400" u="none" cap="none" strike="noStrike"/>
                        <a:t>:</a:t>
                      </a:r>
                    </a:p>
                    <a:p>
                      <a:pPr indent="-179388" lvl="3" marL="344488" marR="0" rtl="0" algn="l">
                        <a:spcBef>
                          <a:spcPts val="600"/>
                        </a:spcBef>
                        <a:spcAft>
                          <a:spcPts val="300"/>
                        </a:spcAft>
                        <a:buClr>
                          <a:schemeClr val="dk1"/>
                        </a:buClr>
                        <a:buSzPct val="100000"/>
                        <a:buFont typeface="Arial"/>
                        <a:buChar char="•"/>
                      </a:pPr>
                      <a:r>
                        <a:rPr baseline="0" lang="en-US" sz="1400" u="none" cap="none" strike="noStrike">
                          <a:solidFill>
                            <a:schemeClr val="dk1"/>
                          </a:solidFill>
                          <a:latin typeface="Arial"/>
                          <a:ea typeface="Arial"/>
                          <a:cs typeface="Arial"/>
                          <a:sym typeface="Arial"/>
                        </a:rPr>
                        <a:t>Billing within GSA, but </a:t>
                      </a:r>
                      <a:r>
                        <a:rPr baseline="0" lang="en-US" sz="1400" u="sng" cap="none" strike="noStrike">
                          <a:solidFill>
                            <a:schemeClr val="dk1"/>
                          </a:solidFill>
                          <a:latin typeface="Arial"/>
                          <a:ea typeface="Arial"/>
                          <a:cs typeface="Arial"/>
                          <a:sym typeface="Arial"/>
                        </a:rPr>
                        <a:t>not within the same TAS</a:t>
                      </a:r>
                      <a:r>
                        <a:rPr baseline="0" lang="en-US" sz="1400" u="none" cap="none" strike="noStrike">
                          <a:solidFill>
                            <a:schemeClr val="dk1"/>
                          </a:solidFill>
                          <a:latin typeface="Arial"/>
                          <a:ea typeface="Arial"/>
                          <a:cs typeface="Arial"/>
                          <a:sym typeface="Arial"/>
                        </a:rPr>
                        <a:t> (e.g. 285/455 paying rent to 192X)</a:t>
                      </a:r>
                    </a:p>
                  </a:txBody>
                  <a:tcPr marT="45725" marB="45725" marR="91450" marL="91450"/>
                </a:tc>
              </a:tr>
            </a:tbl>
          </a:graphicData>
        </a:graphic>
      </p:graphicFrame>
    </p:spTree>
  </p:cSld>
  <p:clrMapOvr>
    <a:masterClrMapping/>
  </p:clrMapOvr>
  <p:transition spd="slow">
    <p:cut/>
  </p:transition>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5" name="Shape 1805"/>
        <p:cNvGrpSpPr/>
        <p:nvPr/>
      </p:nvGrpSpPr>
      <p:grpSpPr>
        <a:xfrm>
          <a:off x="0" y="0"/>
          <a:ext cx="0" cy="0"/>
          <a:chOff x="0" y="0"/>
          <a:chExt cx="0" cy="0"/>
        </a:xfrm>
      </p:grpSpPr>
      <p:pic>
        <p:nvPicPr>
          <p:cNvPr id="1806" name="Shape 1806"/>
          <p:cNvPicPr preferRelativeResize="0"/>
          <p:nvPr/>
        </p:nvPicPr>
        <p:blipFill rotWithShape="1">
          <a:blip r:embed="rId3">
            <a:alphaModFix/>
          </a:blip>
          <a:srcRect b="6243" l="0" r="51053" t="0"/>
          <a:stretch/>
        </p:blipFill>
        <p:spPr>
          <a:xfrm>
            <a:off x="664002" y="1246320"/>
            <a:ext cx="4193851" cy="5459278"/>
          </a:xfrm>
          <a:prstGeom prst="rect">
            <a:avLst/>
          </a:prstGeom>
          <a:noFill/>
          <a:ln cap="flat" cmpd="sng" w="19050">
            <a:solidFill>
              <a:schemeClr val="dk1"/>
            </a:solidFill>
            <a:prstDash val="solid"/>
            <a:miter/>
            <a:headEnd len="med" w="med" type="none"/>
            <a:tailEnd len="med" w="med" type="none"/>
          </a:ln>
        </p:spPr>
      </p:pic>
      <p:sp>
        <p:nvSpPr>
          <p:cNvPr id="1807" name="Shape 1807"/>
          <p:cNvSpPr txBox="1"/>
          <p:nvPr>
            <p:ph type="title"/>
          </p:nvPr>
        </p:nvSpPr>
        <p:spPr>
          <a:xfrm>
            <a:off x="455612" y="331787"/>
            <a:ext cx="8348145"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Before Agreement Charge</a:t>
            </a:r>
          </a:p>
        </p:txBody>
      </p:sp>
      <p:sp>
        <p:nvSpPr>
          <p:cNvPr id="1808" name="Shape 180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809" name="Shape 1809"/>
          <p:cNvSpPr/>
          <p:nvPr/>
        </p:nvSpPr>
        <p:spPr>
          <a:xfrm>
            <a:off x="673235" y="1726075"/>
            <a:ext cx="3342172" cy="22796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810" name="Shape 1810"/>
          <p:cNvSpPr txBox="1"/>
          <p:nvPr/>
        </p:nvSpPr>
        <p:spPr>
          <a:xfrm>
            <a:off x="4959860" y="1369066"/>
            <a:ext cx="4098413" cy="198160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An Agreement which bills by Agreement Charges is created for $6,000</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$1000 of spending occurred but did not reference the Agreement</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next step would be for GSA to process an Agreement Charge for $1,000</a:t>
            </a: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pic>
        <p:nvPicPr>
          <p:cNvPr id="1811" name="Shape 1811"/>
          <p:cNvPicPr preferRelativeResize="0"/>
          <p:nvPr/>
        </p:nvPicPr>
        <p:blipFill rotWithShape="1">
          <a:blip r:embed="rId3">
            <a:alphaModFix/>
          </a:blip>
          <a:srcRect b="62408" l="39010" r="52172" t="35848"/>
          <a:stretch/>
        </p:blipFill>
        <p:spPr>
          <a:xfrm>
            <a:off x="4015408" y="6565692"/>
            <a:ext cx="755649" cy="10159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1812" name="Shape 1812"/>
          <p:cNvPicPr preferRelativeResize="0"/>
          <p:nvPr/>
        </p:nvPicPr>
        <p:blipFill rotWithShape="1">
          <a:blip r:embed="rId3">
            <a:alphaModFix/>
          </a:blip>
          <a:srcRect b="62408" l="39010" r="52172" t="35848"/>
          <a:stretch/>
        </p:blipFill>
        <p:spPr>
          <a:xfrm>
            <a:off x="4015408" y="2942789"/>
            <a:ext cx="755649" cy="10159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1813" name="Shape 1813"/>
          <p:cNvSpPr/>
          <p:nvPr/>
        </p:nvSpPr>
        <p:spPr>
          <a:xfrm>
            <a:off x="766010" y="2912552"/>
            <a:ext cx="4091842" cy="191593"/>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814" name="Shape 1814"/>
          <p:cNvSpPr/>
          <p:nvPr/>
        </p:nvSpPr>
        <p:spPr>
          <a:xfrm>
            <a:off x="766008" y="6533146"/>
            <a:ext cx="4091842" cy="16669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1815" name="Shape 1815"/>
          <p:cNvPicPr preferRelativeResize="0"/>
          <p:nvPr/>
        </p:nvPicPr>
        <p:blipFill rotWithShape="1">
          <a:blip r:embed="rId3">
            <a:alphaModFix/>
          </a:blip>
          <a:srcRect b="62408" l="39010" r="52172" t="35848"/>
          <a:stretch/>
        </p:blipFill>
        <p:spPr>
          <a:xfrm>
            <a:off x="3229564" y="1751550"/>
            <a:ext cx="755649" cy="10159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1816" name="Shape 1816"/>
          <p:cNvSpPr/>
          <p:nvPr/>
        </p:nvSpPr>
        <p:spPr>
          <a:xfrm>
            <a:off x="673235" y="1487950"/>
            <a:ext cx="3342172" cy="22796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1" name="Shape 1821"/>
        <p:cNvGrpSpPr/>
        <p:nvPr/>
      </p:nvGrpSpPr>
      <p:grpSpPr>
        <a:xfrm>
          <a:off x="0" y="0"/>
          <a:ext cx="0" cy="0"/>
          <a:chOff x="0" y="0"/>
          <a:chExt cx="0" cy="0"/>
        </a:xfrm>
      </p:grpSpPr>
      <p:sp>
        <p:nvSpPr>
          <p:cNvPr id="1822" name="Shape 1822"/>
          <p:cNvSpPr txBox="1"/>
          <p:nvPr>
            <p:ph type="title"/>
          </p:nvPr>
        </p:nvSpPr>
        <p:spPr>
          <a:xfrm>
            <a:off x="455612" y="331787"/>
            <a:ext cx="8348145"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After Agreement Charge</a:t>
            </a:r>
          </a:p>
        </p:txBody>
      </p:sp>
      <p:sp>
        <p:nvSpPr>
          <p:cNvPr id="1823" name="Shape 182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824" name="Shape 1824"/>
          <p:cNvSpPr txBox="1"/>
          <p:nvPr/>
        </p:nvSpPr>
        <p:spPr>
          <a:xfrm>
            <a:off x="5048250" y="1382712"/>
            <a:ext cx="4095749" cy="234707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An Agreement Charge is created for $1,000 referencing the Agreement</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Total Available Amount decreases by the amount of the Agreement Charge</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Total Profit/Loss Amount decreases by the amount of the Agreement Charge</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Total Agreement Charge Amount increases by the amount of the Agreement Charge</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Total Spending Amount Including Commitments increases by the amount of the Agreement Charge</a:t>
            </a:r>
          </a:p>
          <a:p>
            <a:pPr indent="0" lvl="0" marL="0"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grpSp>
        <p:nvGrpSpPr>
          <p:cNvPr id="1825" name="Shape 1825"/>
          <p:cNvGrpSpPr/>
          <p:nvPr/>
        </p:nvGrpSpPr>
        <p:grpSpPr>
          <a:xfrm>
            <a:off x="744213" y="1267326"/>
            <a:ext cx="4183035" cy="5469013"/>
            <a:chOff x="664002" y="1382712"/>
            <a:chExt cx="4389260" cy="5738636"/>
          </a:xfrm>
        </p:grpSpPr>
        <p:pic>
          <p:nvPicPr>
            <p:cNvPr id="1826" name="Shape 1826"/>
            <p:cNvPicPr preferRelativeResize="0"/>
            <p:nvPr/>
          </p:nvPicPr>
          <p:blipFill rotWithShape="1">
            <a:blip r:embed="rId3">
              <a:alphaModFix/>
            </a:blip>
            <a:srcRect b="0" l="0" r="0" t="0"/>
            <a:stretch/>
          </p:blipFill>
          <p:spPr>
            <a:xfrm>
              <a:off x="664002" y="1382712"/>
              <a:ext cx="4377550" cy="5738636"/>
            </a:xfrm>
            <a:prstGeom prst="rect">
              <a:avLst/>
            </a:prstGeom>
            <a:noFill/>
            <a:ln cap="flat" cmpd="sng" w="19050">
              <a:solidFill>
                <a:schemeClr val="dk1"/>
              </a:solidFill>
              <a:prstDash val="solid"/>
              <a:miter/>
              <a:headEnd len="med" w="med" type="none"/>
              <a:tailEnd len="med" w="med" type="none"/>
            </a:ln>
          </p:spPr>
        </p:pic>
        <p:sp>
          <p:nvSpPr>
            <p:cNvPr id="1827" name="Shape 1827"/>
            <p:cNvSpPr/>
            <p:nvPr/>
          </p:nvSpPr>
          <p:spPr>
            <a:xfrm>
              <a:off x="673235" y="1726075"/>
              <a:ext cx="3465626" cy="21100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828" name="Shape 1828"/>
            <p:cNvSpPr/>
            <p:nvPr/>
          </p:nvSpPr>
          <p:spPr>
            <a:xfrm>
              <a:off x="766010" y="6894247"/>
              <a:ext cx="4275542" cy="227101"/>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829" name="Shape 1829"/>
            <p:cNvSpPr/>
            <p:nvPr/>
          </p:nvSpPr>
          <p:spPr>
            <a:xfrm>
              <a:off x="766010" y="2912551"/>
              <a:ext cx="4287252" cy="239721"/>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830" name="Shape 1830"/>
            <p:cNvSpPr/>
            <p:nvPr/>
          </p:nvSpPr>
          <p:spPr>
            <a:xfrm>
              <a:off x="664002" y="1491916"/>
              <a:ext cx="3474861" cy="228395"/>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pSp>
    </p:spTree>
  </p:cSld>
  <p:clrMapOvr>
    <a:masterClrMapping/>
  </p:clrMapOvr>
  <p:transition spd="slow">
    <p:cut/>
  </p:transition>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5" name="Shape 1835"/>
        <p:cNvGrpSpPr/>
        <p:nvPr/>
      </p:nvGrpSpPr>
      <p:grpSpPr>
        <a:xfrm>
          <a:off x="0" y="0"/>
          <a:ext cx="0" cy="0"/>
          <a:chOff x="0" y="0"/>
          <a:chExt cx="0" cy="0"/>
        </a:xfrm>
      </p:grpSpPr>
      <p:sp>
        <p:nvSpPr>
          <p:cNvPr id="1836" name="Shape 183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Exercise</a:t>
            </a:r>
          </a:p>
        </p:txBody>
      </p:sp>
      <p:sp>
        <p:nvSpPr>
          <p:cNvPr id="1837" name="Shape 1837"/>
          <p:cNvSpPr txBox="1"/>
          <p:nvPr>
            <p:ph idx="1" type="body"/>
          </p:nvPr>
        </p:nvSpPr>
        <p:spPr>
          <a:xfrm>
            <a:off x="712787" y="1608137"/>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Exercise 6 – Process Agreement Charge against Agreement and Review Agreement Query Updates</a:t>
            </a:r>
          </a:p>
        </p:txBody>
      </p:sp>
      <p:sp>
        <p:nvSpPr>
          <p:cNvPr id="1838" name="Shape 183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839" name="Shape 183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4" name="Shape 1844"/>
        <p:cNvGrpSpPr/>
        <p:nvPr/>
      </p:nvGrpSpPr>
      <p:grpSpPr>
        <a:xfrm>
          <a:off x="0" y="0"/>
          <a:ext cx="0" cy="0"/>
          <a:chOff x="0" y="0"/>
          <a:chExt cx="0" cy="0"/>
        </a:xfrm>
      </p:grpSpPr>
      <p:sp>
        <p:nvSpPr>
          <p:cNvPr id="1845" name="Shape 1845"/>
          <p:cNvSpPr txBox="1"/>
          <p:nvPr>
            <p:ph idx="1" type="body"/>
          </p:nvPr>
        </p:nvSpPr>
        <p:spPr>
          <a:xfrm>
            <a:off x="678550" y="3396448"/>
            <a:ext cx="8229600" cy="754636"/>
          </a:xfrm>
          <a:prstGeom prst="rect">
            <a:avLst/>
          </a:prstGeom>
          <a:noFill/>
          <a:ln>
            <a:noFill/>
          </a:ln>
        </p:spPr>
        <p:txBody>
          <a:bodyPr anchorCtr="0" anchor="t"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PCAS Surcharges</a:t>
            </a:r>
          </a:p>
        </p:txBody>
      </p:sp>
      <p:sp>
        <p:nvSpPr>
          <p:cNvPr id="1846" name="Shape 184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1847" name="Shape 184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2" name="Shape 1852"/>
        <p:cNvGrpSpPr/>
        <p:nvPr/>
      </p:nvGrpSpPr>
      <p:grpSpPr>
        <a:xfrm>
          <a:off x="0" y="0"/>
          <a:ext cx="0" cy="0"/>
          <a:chOff x="0" y="0"/>
          <a:chExt cx="0" cy="0"/>
        </a:xfrm>
      </p:grpSpPr>
      <p:sp>
        <p:nvSpPr>
          <p:cNvPr id="1853" name="Shape 1853"/>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Surcharges</a:t>
            </a:r>
          </a:p>
        </p:txBody>
      </p:sp>
      <p:sp>
        <p:nvSpPr>
          <p:cNvPr id="1854" name="Shape 1854"/>
          <p:cNvSpPr txBox="1"/>
          <p:nvPr>
            <p:ph idx="1" type="body"/>
          </p:nvPr>
        </p:nvSpPr>
        <p:spPr>
          <a:xfrm>
            <a:off x="342900" y="1104900"/>
            <a:ext cx="8801100" cy="4791694"/>
          </a:xfrm>
          <a:prstGeom prst="rect">
            <a:avLst/>
          </a:prstGeom>
          <a:noFill/>
          <a:ln>
            <a:noFill/>
          </a:ln>
        </p:spPr>
        <p:txBody>
          <a:bodyPr anchorCtr="0" anchor="t" bIns="45700" lIns="91425" rIns="91425" tIns="45700">
            <a:noAutofit/>
          </a:bodyPr>
          <a:lstStyle/>
          <a:p>
            <a:pPr indent="-1587" lvl="0" marL="179388" marR="0" rtl="0" algn="l">
              <a:spcBef>
                <a:spcPts val="0"/>
              </a:spcBef>
              <a:spcAft>
                <a:spcPts val="0"/>
              </a:spcAft>
              <a:buClr>
                <a:srgbClr val="AF242B"/>
              </a:buClr>
              <a:buSzPct val="25000"/>
              <a:buFont typeface="Noto Sans Symbols"/>
              <a:buNone/>
            </a:pPr>
            <a:r>
              <a:rPr b="1" baseline="0" i="0" lang="en-US" sz="2000" u="none" cap="none" strike="noStrike">
                <a:solidFill>
                  <a:schemeClr val="dk1"/>
                </a:solidFill>
                <a:latin typeface="Arial"/>
                <a:ea typeface="Arial"/>
                <a:cs typeface="Arial"/>
                <a:sym typeface="Arial"/>
              </a:rPr>
              <a:t>Agreement Surcharges</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Allow GSA to </a:t>
            </a:r>
            <a:r>
              <a:rPr b="0" baseline="0" i="0" lang="en-US" sz="1800" u="sng" cap="none" strike="noStrike">
                <a:solidFill>
                  <a:schemeClr val="dk1"/>
                </a:solidFill>
                <a:latin typeface="Arial"/>
                <a:ea typeface="Arial"/>
                <a:cs typeface="Arial"/>
                <a:sym typeface="Arial"/>
              </a:rPr>
              <a:t>charge the customer a markup</a:t>
            </a:r>
            <a:r>
              <a:rPr b="0" baseline="0" i="0" lang="en-US" sz="1800" u="none" cap="none" strike="noStrike">
                <a:solidFill>
                  <a:schemeClr val="dk1"/>
                </a:solidFill>
                <a:latin typeface="Arial"/>
                <a:ea typeface="Arial"/>
                <a:cs typeface="Arial"/>
                <a:sym typeface="Arial"/>
              </a:rPr>
              <a:t> above the cost of the goods/services provided</a:t>
            </a:r>
          </a:p>
          <a:p>
            <a:pPr indent="-225425" lvl="1" marL="568325" marR="0" rtl="0" algn="l">
              <a:spcBef>
                <a:spcPts val="120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PCAS Surcharge Types</a:t>
            </a:r>
            <a:r>
              <a:rPr b="1" baseline="0" i="0" lang="en-US" sz="1800" u="none" cap="none" strike="noStrike">
                <a:solidFill>
                  <a:schemeClr val="dk1"/>
                </a:solidFill>
                <a:latin typeface="Arial"/>
                <a:ea typeface="Arial"/>
                <a:cs typeface="Arial"/>
                <a:sym typeface="Arial"/>
              </a:rPr>
              <a:t>:</a:t>
            </a:r>
            <a:r>
              <a:rPr b="0" baseline="0" i="0" lang="en-US" sz="1800" u="none" cap="none" strike="noStrike">
                <a:solidFill>
                  <a:schemeClr val="dk1"/>
                </a:solidFill>
                <a:latin typeface="Arial"/>
                <a:ea typeface="Arial"/>
                <a:cs typeface="Arial"/>
                <a:sym typeface="Arial"/>
              </a:rPr>
              <a:t> </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Maintained on the Surcharge Maintenance table and </a:t>
            </a:r>
            <a:r>
              <a:rPr b="0" baseline="0" i="0" lang="en-US" sz="1800" u="sng" cap="none" strike="noStrike">
                <a:solidFill>
                  <a:schemeClr val="dk1"/>
                </a:solidFill>
                <a:latin typeface="Arial"/>
                <a:ea typeface="Arial"/>
                <a:cs typeface="Arial"/>
                <a:sym typeface="Arial"/>
              </a:rPr>
              <a:t>define how surcharges should be calculated and applied</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Can be </a:t>
            </a:r>
            <a:r>
              <a:rPr b="0" baseline="0" i="0" lang="en-US" sz="1800" u="sng" cap="none" strike="noStrike">
                <a:solidFill>
                  <a:schemeClr val="dk1"/>
                </a:solidFill>
                <a:latin typeface="Arial"/>
                <a:ea typeface="Arial"/>
                <a:cs typeface="Arial"/>
                <a:sym typeface="Arial"/>
              </a:rPr>
              <a:t>added to the Agreement Accounting Line Surcharges tab</a:t>
            </a:r>
          </a:p>
          <a:p>
            <a:pPr indent="-193675" lvl="0" marL="231775" marR="0" rtl="0" algn="l">
              <a:spcBef>
                <a:spcPts val="1200"/>
              </a:spcBef>
              <a:spcAft>
                <a:spcPts val="0"/>
              </a:spcAft>
              <a:buClr>
                <a:srgbClr val="AF242B"/>
              </a:buClr>
              <a:buFont typeface="Noto Sans Symbols"/>
              <a:buNone/>
            </a:pPr>
            <a:r>
              <a:t/>
            </a:r>
            <a:endParaRPr b="1" baseline="0" i="0" sz="800" u="sng" cap="none" strike="noStrike">
              <a:solidFill>
                <a:schemeClr val="dk1"/>
              </a:solidFill>
              <a:latin typeface="Arial"/>
              <a:ea typeface="Arial"/>
              <a:cs typeface="Arial"/>
              <a:sym typeface="Arial"/>
            </a:endParaRPr>
          </a:p>
          <a:p>
            <a:pPr indent="-225425" lvl="1" marL="568325" marR="0" rtl="0" algn="l">
              <a:spcBef>
                <a:spcPts val="120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Phase 3 Surcharges Types</a:t>
            </a:r>
            <a:r>
              <a:rPr b="0" baseline="0" i="0" lang="en-US" sz="1800" u="none" cap="none" strike="noStrike">
                <a:solidFill>
                  <a:schemeClr val="dk1"/>
                </a:solidFill>
                <a:latin typeface="Arial"/>
                <a:ea typeface="Arial"/>
                <a:cs typeface="Arial"/>
                <a:sym typeface="Arial"/>
              </a:rPr>
              <a:t>:</a:t>
            </a:r>
          </a:p>
          <a:p>
            <a:pPr indent="-241300" lvl="2" marL="914400"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Business Lines</a:t>
            </a:r>
            <a:r>
              <a:rPr b="0" baseline="0" i="0" lang="en-US" sz="1800" u="none" cap="none" strike="noStrike">
                <a:solidFill>
                  <a:schemeClr val="dk1"/>
                </a:solidFill>
                <a:latin typeface="Arial"/>
                <a:ea typeface="Arial"/>
                <a:cs typeface="Arial"/>
                <a:sym typeface="Arial"/>
              </a:rPr>
              <a:t>: University for People </a:t>
            </a:r>
            <a:r>
              <a:rPr b="1" baseline="0" i="0" lang="en-US" sz="1800" u="sng" cap="none" strike="noStrike">
                <a:solidFill>
                  <a:schemeClr val="dk1"/>
                </a:solidFill>
                <a:latin typeface="Arial"/>
                <a:ea typeface="Arial"/>
                <a:cs typeface="Arial"/>
                <a:sym typeface="Arial"/>
              </a:rPr>
              <a:t>only</a:t>
            </a:r>
          </a:p>
          <a:p>
            <a:pPr indent="-231775" lvl="3" marL="126047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18% flat overhead fee</a:t>
            </a:r>
            <a:r>
              <a:rPr b="0" baseline="0" i="0" lang="en-US" sz="1800" u="none" cap="none" strike="noStrike">
                <a:solidFill>
                  <a:schemeClr val="dk1"/>
                </a:solidFill>
                <a:latin typeface="Arial"/>
                <a:ea typeface="Arial"/>
                <a:cs typeface="Arial"/>
                <a:sym typeface="Arial"/>
              </a:rPr>
              <a:t> surcharge calculated on Agreement spending</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Document Type: </a:t>
            </a:r>
            <a:r>
              <a:rPr b="1" baseline="0" i="0" lang="en-US" sz="1800" u="none" cap="none" strike="noStrike">
                <a:solidFill>
                  <a:schemeClr val="dk1"/>
                </a:solidFill>
                <a:latin typeface="Arial"/>
                <a:ea typeface="Arial"/>
                <a:cs typeface="Arial"/>
                <a:sym typeface="Arial"/>
              </a:rPr>
              <a:t>MDS</a:t>
            </a:r>
            <a:r>
              <a:rPr b="0" baseline="0" i="0" lang="en-US" sz="1800" u="none" cap="none" strike="noStrike">
                <a:solidFill>
                  <a:schemeClr val="dk1"/>
                </a:solidFill>
                <a:latin typeface="Arial"/>
                <a:ea typeface="Arial"/>
                <a:cs typeface="Arial"/>
                <a:sym typeface="Arial"/>
              </a:rPr>
              <a:t> (SV Document with null posting)</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Transaction Type: </a:t>
            </a:r>
            <a:r>
              <a:rPr b="1" baseline="0" i="0" lang="en-US" sz="1800" u="none" cap="none" strike="noStrike">
                <a:solidFill>
                  <a:schemeClr val="dk1"/>
                </a:solidFill>
                <a:latin typeface="Arial"/>
                <a:ea typeface="Arial"/>
                <a:cs typeface="Arial"/>
                <a:sym typeface="Arial"/>
              </a:rPr>
              <a:t>01</a:t>
            </a:r>
          </a:p>
          <a:p>
            <a:pPr indent="-139700" lvl="1" marL="568325" marR="0" rtl="0" algn="l">
              <a:spcBef>
                <a:spcPts val="1200"/>
              </a:spcBef>
              <a:spcAft>
                <a:spcPts val="600"/>
              </a:spcAft>
              <a:buClr>
                <a:srgbClr val="AF242B"/>
              </a:buClr>
              <a:buFont typeface="Noto Sans Symbols"/>
              <a:buNone/>
            </a:pPr>
            <a:r>
              <a:t/>
            </a:r>
            <a:endParaRPr b="0" baseline="0" i="0" sz="1800" u="sng" cap="none" strike="noStrike">
              <a:solidFill>
                <a:schemeClr val="dk1"/>
              </a:solidFill>
              <a:latin typeface="Arial"/>
              <a:ea typeface="Arial"/>
              <a:cs typeface="Arial"/>
              <a:sym typeface="Arial"/>
            </a:endParaRPr>
          </a:p>
        </p:txBody>
      </p:sp>
      <p:sp>
        <p:nvSpPr>
          <p:cNvPr id="1855" name="Shape 185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856" name="Shape 185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1" name="Shape 1861"/>
        <p:cNvGrpSpPr/>
        <p:nvPr/>
      </p:nvGrpSpPr>
      <p:grpSpPr>
        <a:xfrm>
          <a:off x="0" y="0"/>
          <a:ext cx="0" cy="0"/>
          <a:chOff x="0" y="0"/>
          <a:chExt cx="0" cy="0"/>
        </a:xfrm>
      </p:grpSpPr>
      <p:sp>
        <p:nvSpPr>
          <p:cNvPr id="1862" name="Shape 1862"/>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Surcharge Process</a:t>
            </a:r>
          </a:p>
        </p:txBody>
      </p:sp>
      <p:sp>
        <p:nvSpPr>
          <p:cNvPr id="1863" name="Shape 1863"/>
          <p:cNvSpPr txBox="1"/>
          <p:nvPr>
            <p:ph idx="1" type="body"/>
          </p:nvPr>
        </p:nvSpPr>
        <p:spPr>
          <a:xfrm>
            <a:off x="423224" y="1323129"/>
            <a:ext cx="8720776"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After spending or Agreement Charge Documents are created and referenced on Agreement</a:t>
            </a:r>
            <a:r>
              <a:rPr b="0" baseline="0" i="0" lang="en-US" sz="1800" u="none" cap="none" strike="noStrike">
                <a:solidFill>
                  <a:schemeClr val="dk1"/>
                </a:solidFill>
                <a:latin typeface="Arial"/>
                <a:ea typeface="Arial"/>
                <a:cs typeface="Arial"/>
                <a:sym typeface="Arial"/>
              </a:rPr>
              <a:t>, the Surcharge process occurs</a:t>
            </a:r>
          </a:p>
          <a:p>
            <a:pPr indent="-231775" lvl="0" marL="2317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Surcharges are created/processed by the </a:t>
            </a:r>
            <a:r>
              <a:rPr b="1" baseline="0" i="0" lang="en-US" sz="1800" u="none" cap="none" strike="noStrike">
                <a:solidFill>
                  <a:schemeClr val="dk1"/>
                </a:solidFill>
                <a:latin typeface="Arial"/>
                <a:ea typeface="Arial"/>
                <a:cs typeface="Arial"/>
                <a:sym typeface="Arial"/>
              </a:rPr>
              <a:t>PCAS Surcharge Generation Batch</a:t>
            </a:r>
            <a:r>
              <a:rPr b="0" baseline="0" i="0" lang="en-US" sz="1800" u="none" cap="none" strike="noStrike">
                <a:solidFill>
                  <a:schemeClr val="dk1"/>
                </a:solidFill>
                <a:latin typeface="Arial"/>
                <a:ea typeface="Arial"/>
                <a:cs typeface="Arial"/>
                <a:sym typeface="Arial"/>
              </a:rPr>
              <a:t> process (PCSURGEN)</a:t>
            </a:r>
          </a:p>
          <a:p>
            <a:pPr indent="-231775" lvl="0" marL="23177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SV Documents</a:t>
            </a:r>
            <a:r>
              <a:rPr b="0" baseline="0" i="0" lang="en-US" sz="1800" u="none" cap="none" strike="noStrike">
                <a:solidFill>
                  <a:schemeClr val="dk1"/>
                </a:solidFill>
                <a:latin typeface="Arial"/>
                <a:ea typeface="Arial"/>
                <a:cs typeface="Arial"/>
                <a:sym typeface="Arial"/>
              </a:rPr>
              <a:t> are processed referencing the applicable </a:t>
            </a:r>
            <a:r>
              <a:rPr b="0" baseline="0" i="0" lang="en-US" sz="1800" u="sng" cap="none" strike="noStrike">
                <a:solidFill>
                  <a:schemeClr val="dk1"/>
                </a:solidFill>
                <a:latin typeface="Arial"/>
                <a:ea typeface="Arial"/>
                <a:cs typeface="Arial"/>
                <a:sym typeface="Arial"/>
              </a:rPr>
              <a:t>Agreement and Agreement Line Number</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 </a:t>
            </a:r>
            <a:r>
              <a:rPr b="0" baseline="0" i="0" lang="en-US" sz="1800" u="sng" cap="none" strike="noStrike">
                <a:solidFill>
                  <a:schemeClr val="dk1"/>
                </a:solidFill>
                <a:latin typeface="Arial"/>
                <a:ea typeface="Arial"/>
                <a:cs typeface="Arial"/>
                <a:sym typeface="Arial"/>
              </a:rPr>
              <a:t>Standard Voucher with a Surcharge Line Type</a:t>
            </a:r>
            <a:r>
              <a:rPr b="0" baseline="0" i="0" lang="en-US" sz="1800" u="none" cap="none" strike="noStrike">
                <a:solidFill>
                  <a:schemeClr val="dk1"/>
                </a:solidFill>
                <a:latin typeface="Arial"/>
                <a:ea typeface="Arial"/>
                <a:cs typeface="Arial"/>
                <a:sym typeface="Arial"/>
              </a:rPr>
              <a:t> is created for each Surcharge line entered on Agreement </a:t>
            </a:r>
          </a:p>
          <a:p>
            <a:pPr indent="-231775" lvl="0" marL="2317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Surcharge Documents are created </a:t>
            </a:r>
            <a:r>
              <a:rPr b="0" baseline="0" i="0" lang="en-US" sz="1800" u="sng" cap="none" strike="noStrike">
                <a:solidFill>
                  <a:schemeClr val="dk1"/>
                </a:solidFill>
                <a:latin typeface="Arial"/>
                <a:ea typeface="Arial"/>
                <a:cs typeface="Arial"/>
                <a:sym typeface="Arial"/>
              </a:rPr>
              <a:t>according to the Surcharge Type and setup on the Surcharges tab in the Agreement</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Calculates the Surcharge Amount </a:t>
            </a:r>
            <a:r>
              <a:rPr b="0" baseline="0" i="0" lang="en-US" sz="1800" u="sng" cap="none" strike="noStrike">
                <a:solidFill>
                  <a:schemeClr val="dk1"/>
                </a:solidFill>
                <a:latin typeface="Arial"/>
                <a:ea typeface="Arial"/>
                <a:cs typeface="Arial"/>
                <a:sym typeface="Arial"/>
              </a:rPr>
              <a:t>based on the rate set on the Surcharge maintenance table</a:t>
            </a:r>
          </a:p>
          <a:p>
            <a:pPr indent="-136525" lvl="0" marL="23177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1864" name="Shape 186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865" name="Shape 186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0" name="Shape 1870"/>
        <p:cNvGrpSpPr/>
        <p:nvPr/>
      </p:nvGrpSpPr>
      <p:grpSpPr>
        <a:xfrm>
          <a:off x="0" y="0"/>
          <a:ext cx="0" cy="0"/>
          <a:chOff x="0" y="0"/>
          <a:chExt cx="0" cy="0"/>
        </a:xfrm>
      </p:grpSpPr>
      <p:sp>
        <p:nvSpPr>
          <p:cNvPr id="1871" name="Shape 1871"/>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Surcharge Generation</a:t>
            </a:r>
          </a:p>
        </p:txBody>
      </p:sp>
      <p:sp>
        <p:nvSpPr>
          <p:cNvPr id="1872" name="Shape 1872"/>
          <p:cNvSpPr txBox="1"/>
          <p:nvPr>
            <p:ph idx="1" type="body"/>
          </p:nvPr>
        </p:nvSpPr>
        <p:spPr>
          <a:xfrm>
            <a:off x="371473" y="1104900"/>
            <a:ext cx="4680044" cy="3890180"/>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PCAS Surcharge Generation</a:t>
            </a:r>
          </a:p>
          <a:p>
            <a:pPr indent="-225425" lvl="1" marL="5683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UFPPCSURGEN</a:t>
            </a:r>
            <a:r>
              <a:rPr b="0" baseline="0" i="0" lang="en-US" sz="1800" u="none" cap="none" strike="noStrike">
                <a:solidFill>
                  <a:schemeClr val="dk1"/>
                </a:solidFill>
                <a:latin typeface="Arial"/>
                <a:ea typeface="Arial"/>
                <a:cs typeface="Arial"/>
                <a:sym typeface="Arial"/>
              </a:rPr>
              <a:t> - Overhead Fee Surcharge Generation - University for People</a:t>
            </a:r>
          </a:p>
          <a:p>
            <a:pPr indent="-231775" lvl="0" marL="2317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PCSURGEN</a:t>
            </a:r>
          </a:p>
          <a:p>
            <a:pPr indent="-346075" lvl="1" marL="688975" marR="0" rtl="0" algn="l">
              <a:spcBef>
                <a:spcPts val="12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Determines Agreements eligible for Surcharge by looking to see if a </a:t>
            </a:r>
            <a:r>
              <a:rPr b="0" baseline="0" i="0" lang="en-US" sz="1800" u="sng" cap="none" strike="noStrike">
                <a:solidFill>
                  <a:schemeClr val="dk1"/>
                </a:solidFill>
                <a:latin typeface="Arial"/>
                <a:ea typeface="Arial"/>
                <a:cs typeface="Arial"/>
                <a:sym typeface="Arial"/>
              </a:rPr>
              <a:t>Surcharge Type is referenced on the Agreement line</a:t>
            </a:r>
          </a:p>
          <a:p>
            <a:pPr indent="-346075" lvl="1" marL="688975" marR="0" rtl="0" algn="l">
              <a:spcBef>
                <a:spcPts val="1200"/>
              </a:spcBef>
              <a:spcAft>
                <a:spcPts val="600"/>
              </a:spcAft>
              <a:buClr>
                <a:srgbClr val="AF242B"/>
              </a:buClr>
              <a:buSzPct val="75000"/>
              <a:buFont typeface="Arial"/>
              <a:buAutoNum type="arabicPeriod"/>
            </a:pPr>
            <a:r>
              <a:rPr b="0" baseline="0" i="0" lang="en-US" sz="1800" u="sng" cap="none" strike="noStrike">
                <a:solidFill>
                  <a:schemeClr val="dk1"/>
                </a:solidFill>
                <a:latin typeface="Arial"/>
                <a:ea typeface="Arial"/>
                <a:cs typeface="Arial"/>
                <a:sym typeface="Arial"/>
              </a:rPr>
              <a:t>Identifies the Surcharge Type</a:t>
            </a:r>
            <a:r>
              <a:rPr b="0" baseline="0" i="0" lang="en-US" sz="1800" u="none" cap="none" strike="noStrike">
                <a:solidFill>
                  <a:schemeClr val="dk1"/>
                </a:solidFill>
                <a:latin typeface="Arial"/>
                <a:ea typeface="Arial"/>
                <a:cs typeface="Arial"/>
                <a:sym typeface="Arial"/>
              </a:rPr>
              <a:t> on the Maintenance Table</a:t>
            </a:r>
          </a:p>
        </p:txBody>
      </p:sp>
      <p:sp>
        <p:nvSpPr>
          <p:cNvPr id="1873" name="Shape 187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874" name="Shape 1874"/>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875" name="Shape 1875"/>
          <p:cNvSpPr txBox="1"/>
          <p:nvPr/>
        </p:nvSpPr>
        <p:spPr>
          <a:xfrm>
            <a:off x="351337" y="4887035"/>
            <a:ext cx="7783013" cy="1317008"/>
          </a:xfrm>
          <a:prstGeom prst="rect">
            <a:avLst/>
          </a:prstGeom>
          <a:noFill/>
          <a:ln>
            <a:noFill/>
          </a:ln>
        </p:spPr>
        <p:txBody>
          <a:bodyPr anchorCtr="0" anchor="t" bIns="45700" lIns="91425" rIns="91425" tIns="45700">
            <a:noAutofit/>
          </a:bodyPr>
          <a:lstStyle/>
          <a:p>
            <a:pPr indent="-346075" lvl="1" marL="688975" marR="0" rtl="0" algn="l">
              <a:spcBef>
                <a:spcPts val="0"/>
              </a:spcBef>
              <a:spcAft>
                <a:spcPts val="0"/>
              </a:spcAft>
              <a:buClr>
                <a:srgbClr val="AF242B"/>
              </a:buClr>
              <a:buSzPct val="75000"/>
              <a:buFont typeface="Arial"/>
              <a:buAutoNum type="arabicPeriod" startAt="3"/>
            </a:pPr>
            <a:r>
              <a:rPr b="0" baseline="0" i="0" lang="en-US" sz="1800" u="sng" cap="none" strike="noStrike">
                <a:solidFill>
                  <a:schemeClr val="dk1"/>
                </a:solidFill>
                <a:latin typeface="Arial"/>
                <a:ea typeface="Arial"/>
                <a:cs typeface="Arial"/>
                <a:sym typeface="Arial"/>
              </a:rPr>
              <a:t>Calculates the Surcharge Amount</a:t>
            </a:r>
            <a:r>
              <a:rPr b="0" baseline="0" i="0" lang="en-US" sz="1800" u="none" cap="none" strike="noStrike">
                <a:solidFill>
                  <a:schemeClr val="dk1"/>
                </a:solidFill>
                <a:latin typeface="Arial"/>
                <a:ea typeface="Arial"/>
                <a:cs typeface="Arial"/>
                <a:sym typeface="Arial"/>
              </a:rPr>
              <a:t> based on the information documented on the </a:t>
            </a:r>
            <a:r>
              <a:rPr b="0" baseline="0" i="0" lang="en-US" sz="1800" u="sng" cap="none" strike="noStrike">
                <a:solidFill>
                  <a:schemeClr val="dk1"/>
                </a:solidFill>
                <a:latin typeface="Arial"/>
                <a:ea typeface="Arial"/>
                <a:cs typeface="Arial"/>
                <a:sym typeface="Arial"/>
              </a:rPr>
              <a:t>Surcharge Type</a:t>
            </a:r>
          </a:p>
          <a:p>
            <a:pPr indent="-346075" lvl="1" marL="688975" marR="0" rtl="0" algn="l">
              <a:spcBef>
                <a:spcPts val="1200"/>
              </a:spcBef>
              <a:spcAft>
                <a:spcPts val="0"/>
              </a:spcAft>
              <a:buClr>
                <a:srgbClr val="AF242B"/>
              </a:buClr>
              <a:buSzPct val="75000"/>
              <a:buFont typeface="Arial"/>
              <a:buAutoNum type="arabicPeriod" startAt="3"/>
            </a:pPr>
            <a:r>
              <a:rPr b="1" baseline="0" i="0" lang="en-US" sz="1800" u="none" cap="none" strike="noStrike">
                <a:solidFill>
                  <a:schemeClr val="dk1"/>
                </a:solidFill>
                <a:latin typeface="Arial"/>
                <a:ea typeface="Arial"/>
                <a:cs typeface="Arial"/>
                <a:sym typeface="Arial"/>
              </a:rPr>
              <a:t>Creates/processes a Surcharge SV </a:t>
            </a:r>
            <a:r>
              <a:rPr b="0" baseline="0" i="0" lang="en-US" sz="1800" u="none" cap="none" strike="noStrike">
                <a:solidFill>
                  <a:schemeClr val="dk1"/>
                </a:solidFill>
                <a:latin typeface="Arial"/>
                <a:ea typeface="Arial"/>
                <a:cs typeface="Arial"/>
                <a:sym typeface="Arial"/>
              </a:rPr>
              <a:t>for the calculated Surcharge Amount referencing the appropriate Agreement Number/Line Number</a:t>
            </a:r>
          </a:p>
          <a:p>
            <a:pPr indent="-136525" lvl="0" marL="23177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pic>
        <p:nvPicPr>
          <p:cNvPr id="1876" name="Shape 1876"/>
          <p:cNvPicPr preferRelativeResize="0"/>
          <p:nvPr/>
        </p:nvPicPr>
        <p:blipFill rotWithShape="1">
          <a:blip r:embed="rId3">
            <a:alphaModFix/>
          </a:blip>
          <a:srcRect b="0" l="0" r="0" t="0"/>
          <a:stretch/>
        </p:blipFill>
        <p:spPr>
          <a:xfrm>
            <a:off x="5071655" y="1379512"/>
            <a:ext cx="3734233" cy="3466343"/>
          </a:xfrm>
          <a:prstGeom prst="rect">
            <a:avLst/>
          </a:prstGeom>
          <a:noFill/>
          <a:ln>
            <a:noFill/>
          </a:ln>
        </p:spPr>
      </p:pic>
      <p:sp>
        <p:nvSpPr>
          <p:cNvPr id="1877" name="Shape 1877"/>
          <p:cNvSpPr/>
          <p:nvPr/>
        </p:nvSpPr>
        <p:spPr>
          <a:xfrm>
            <a:off x="5732060" y="4053385"/>
            <a:ext cx="2702256" cy="272955"/>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2" name="Shape 1882"/>
        <p:cNvGrpSpPr/>
        <p:nvPr/>
      </p:nvGrpSpPr>
      <p:grpSpPr>
        <a:xfrm>
          <a:off x="0" y="0"/>
          <a:ext cx="0" cy="0"/>
          <a:chOff x="0" y="0"/>
          <a:chExt cx="0" cy="0"/>
        </a:xfrm>
      </p:grpSpPr>
      <p:sp>
        <p:nvSpPr>
          <p:cNvPr id="1883" name="Shape 188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884" name="Shape 1884"/>
          <p:cNvSpPr txBox="1"/>
          <p:nvPr>
            <p:ph type="title"/>
          </p:nvPr>
        </p:nvSpPr>
        <p:spPr>
          <a:xfrm>
            <a:off x="455612" y="331787"/>
            <a:ext cx="820782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Surcharge Standard Voucher - Header</a:t>
            </a:r>
          </a:p>
        </p:txBody>
      </p:sp>
      <p:sp>
        <p:nvSpPr>
          <p:cNvPr id="1885" name="Shape 188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1886" name="Shape 1886"/>
          <p:cNvGrpSpPr/>
          <p:nvPr/>
        </p:nvGrpSpPr>
        <p:grpSpPr>
          <a:xfrm>
            <a:off x="2002995" y="1240343"/>
            <a:ext cx="6232975" cy="4125482"/>
            <a:chOff x="2779172" y="1229711"/>
            <a:chExt cx="6232975" cy="4125482"/>
          </a:xfrm>
        </p:grpSpPr>
        <p:pic>
          <p:nvPicPr>
            <p:cNvPr id="1887" name="Shape 1887"/>
            <p:cNvPicPr preferRelativeResize="0"/>
            <p:nvPr/>
          </p:nvPicPr>
          <p:blipFill rotWithShape="1">
            <a:blip r:embed="rId3">
              <a:alphaModFix/>
            </a:blip>
            <a:srcRect b="0" l="0" r="0" t="0"/>
            <a:stretch/>
          </p:blipFill>
          <p:spPr>
            <a:xfrm>
              <a:off x="2779172" y="1229711"/>
              <a:ext cx="6232975" cy="4125482"/>
            </a:xfrm>
            <a:prstGeom prst="rect">
              <a:avLst/>
            </a:prstGeom>
            <a:noFill/>
            <a:ln cap="flat" cmpd="sng" w="9525">
              <a:solidFill>
                <a:schemeClr val="dk1"/>
              </a:solidFill>
              <a:prstDash val="solid"/>
              <a:round/>
              <a:headEnd len="med" w="med" type="none"/>
              <a:tailEnd len="med" w="med" type="none"/>
            </a:ln>
          </p:spPr>
        </p:pic>
        <p:sp>
          <p:nvSpPr>
            <p:cNvPr id="1888" name="Shape 1888"/>
            <p:cNvSpPr/>
            <p:nvPr/>
          </p:nvSpPr>
          <p:spPr>
            <a:xfrm>
              <a:off x="2860158" y="2594343"/>
              <a:ext cx="2573079" cy="212651"/>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889" name="Shape 1889"/>
            <p:cNvSpPr/>
            <p:nvPr/>
          </p:nvSpPr>
          <p:spPr>
            <a:xfrm>
              <a:off x="2860158" y="5007935"/>
              <a:ext cx="1871330" cy="226828"/>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pSp>
      <p:sp>
        <p:nvSpPr>
          <p:cNvPr id="1890" name="Shape 1890"/>
          <p:cNvSpPr txBox="1"/>
          <p:nvPr/>
        </p:nvSpPr>
        <p:spPr>
          <a:xfrm>
            <a:off x="833104" y="5532844"/>
            <a:ext cx="7124700" cy="62229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Document Number </a:t>
            </a:r>
            <a:r>
              <a:rPr b="0" baseline="0" i="0" lang="en-US" sz="1600" u="none" cap="none" strike="noStrike">
                <a:solidFill>
                  <a:schemeClr val="dk1"/>
                </a:solidFill>
                <a:latin typeface="Arial"/>
                <a:ea typeface="Arial"/>
                <a:cs typeface="Arial"/>
                <a:sym typeface="Arial"/>
              </a:rPr>
              <a:t>– Number assigned by the system when the SV is generated </a:t>
            </a: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Amount </a:t>
            </a:r>
            <a:r>
              <a:rPr b="0" baseline="0" i="0" lang="en-US" sz="1600" u="none" cap="none" strike="noStrike">
                <a:solidFill>
                  <a:schemeClr val="dk1"/>
                </a:solidFill>
                <a:latin typeface="Arial"/>
                <a:ea typeface="Arial"/>
                <a:cs typeface="Arial"/>
                <a:sym typeface="Arial"/>
              </a:rPr>
              <a:t>– The value of the SV</a:t>
            </a: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5" name="Shape 1895"/>
        <p:cNvGrpSpPr/>
        <p:nvPr/>
      </p:nvGrpSpPr>
      <p:grpSpPr>
        <a:xfrm>
          <a:off x="0" y="0"/>
          <a:ext cx="0" cy="0"/>
          <a:chOff x="0" y="0"/>
          <a:chExt cx="0" cy="0"/>
        </a:xfrm>
      </p:grpSpPr>
      <p:sp>
        <p:nvSpPr>
          <p:cNvPr id="1896" name="Shape 189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Surcharge SV – Accounting Lines</a:t>
            </a:r>
          </a:p>
        </p:txBody>
      </p:sp>
      <p:sp>
        <p:nvSpPr>
          <p:cNvPr id="1897" name="Shape 189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898" name="Shape 189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1899" name="Shape 1899"/>
          <p:cNvPicPr preferRelativeResize="0"/>
          <p:nvPr/>
        </p:nvPicPr>
        <p:blipFill rotWithShape="1">
          <a:blip r:embed="rId3">
            <a:alphaModFix/>
          </a:blip>
          <a:srcRect b="0" l="0" r="0" t="0"/>
          <a:stretch/>
        </p:blipFill>
        <p:spPr>
          <a:xfrm>
            <a:off x="577850" y="1247775"/>
            <a:ext cx="8343900" cy="3362324"/>
          </a:xfrm>
          <a:prstGeom prst="rect">
            <a:avLst/>
          </a:prstGeom>
          <a:noFill/>
          <a:ln cap="flat" cmpd="sng" w="19050">
            <a:solidFill>
              <a:schemeClr val="dk1"/>
            </a:solidFill>
            <a:prstDash val="solid"/>
            <a:miter/>
            <a:headEnd len="med" w="med" type="none"/>
            <a:tailEnd len="med" w="med" type="none"/>
          </a:ln>
        </p:spPr>
      </p:pic>
      <p:pic>
        <p:nvPicPr>
          <p:cNvPr id="1900" name="Shape 1900"/>
          <p:cNvPicPr preferRelativeResize="0"/>
          <p:nvPr/>
        </p:nvPicPr>
        <p:blipFill rotWithShape="1">
          <a:blip r:embed="rId4">
            <a:alphaModFix/>
          </a:blip>
          <a:srcRect b="0" l="0" r="0" t="0"/>
          <a:stretch/>
        </p:blipFill>
        <p:spPr>
          <a:xfrm>
            <a:off x="527050" y="4837112"/>
            <a:ext cx="8343900" cy="866774"/>
          </a:xfrm>
          <a:prstGeom prst="rect">
            <a:avLst/>
          </a:prstGeom>
          <a:noFill/>
          <a:ln cap="flat" cmpd="sng" w="19050">
            <a:solidFill>
              <a:schemeClr val="dk1"/>
            </a:solidFill>
            <a:prstDash val="solid"/>
            <a:miter/>
            <a:headEnd len="med" w="med" type="none"/>
            <a:tailEnd len="med" w="med" type="none"/>
          </a:ln>
        </p:spPr>
      </p:pic>
      <p:sp>
        <p:nvSpPr>
          <p:cNvPr id="1901" name="Shape 1901"/>
          <p:cNvSpPr txBox="1"/>
          <p:nvPr>
            <p:ph idx="1" type="body"/>
          </p:nvPr>
        </p:nvSpPr>
        <p:spPr>
          <a:xfrm>
            <a:off x="712787" y="5930900"/>
            <a:ext cx="7124700" cy="62229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Agreement Number/Line Number </a:t>
            </a:r>
            <a:r>
              <a:rPr b="0" baseline="0" i="0" lang="en-US" sz="1600" u="none" cap="none" strike="noStrike">
                <a:solidFill>
                  <a:schemeClr val="dk1"/>
                </a:solidFill>
                <a:latin typeface="Arial"/>
                <a:ea typeface="Arial"/>
                <a:cs typeface="Arial"/>
                <a:sym typeface="Arial"/>
              </a:rPr>
              <a:t>- Determine the Agreement with which the surcharge is associated </a:t>
            </a:r>
          </a:p>
        </p:txBody>
      </p:sp>
      <p:sp>
        <p:nvSpPr>
          <p:cNvPr id="1902" name="Shape 1902"/>
          <p:cNvSpPr/>
          <p:nvPr/>
        </p:nvSpPr>
        <p:spPr>
          <a:xfrm>
            <a:off x="527049" y="4835462"/>
            <a:ext cx="5970002" cy="62394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7" name="Shape 1907"/>
        <p:cNvGrpSpPr/>
        <p:nvPr/>
      </p:nvGrpSpPr>
      <p:grpSpPr>
        <a:xfrm>
          <a:off x="0" y="0"/>
          <a:ext cx="0" cy="0"/>
          <a:chOff x="0" y="0"/>
          <a:chExt cx="0" cy="0"/>
        </a:xfrm>
      </p:grpSpPr>
      <p:sp>
        <p:nvSpPr>
          <p:cNvPr id="1908" name="Shape 1908"/>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Surcharge - Accrual vs Expenditure</a:t>
            </a:r>
          </a:p>
        </p:txBody>
      </p:sp>
      <p:sp>
        <p:nvSpPr>
          <p:cNvPr id="1909" name="Shape 1909"/>
          <p:cNvSpPr txBox="1"/>
          <p:nvPr>
            <p:ph idx="1" type="body"/>
          </p:nvPr>
        </p:nvSpPr>
        <p:spPr>
          <a:xfrm>
            <a:off x="648618" y="1335421"/>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When the order is processed against the Agreement, PCSURGEN </a:t>
            </a:r>
            <a:r>
              <a:rPr b="1" baseline="0" i="0" lang="en-US" sz="2000" u="sng" cap="none" strike="noStrike">
                <a:solidFill>
                  <a:schemeClr val="dk1"/>
                </a:solidFill>
                <a:latin typeface="Arial"/>
                <a:ea typeface="Arial"/>
                <a:cs typeface="Arial"/>
                <a:sym typeface="Arial"/>
              </a:rPr>
              <a:t>will not</a:t>
            </a:r>
            <a:r>
              <a:rPr b="0" baseline="0" i="0" lang="en-US" sz="2000" u="none" cap="none" strike="noStrike">
                <a:solidFill>
                  <a:schemeClr val="dk1"/>
                </a:solidFill>
                <a:latin typeface="Arial"/>
                <a:ea typeface="Arial"/>
                <a:cs typeface="Arial"/>
                <a:sym typeface="Arial"/>
              </a:rPr>
              <a:t> generate a surcharge</a:t>
            </a: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When the receipt (referencing the order) is processed against the Agreement, PCSURGEN </a:t>
            </a:r>
            <a:r>
              <a:rPr b="1" baseline="0" i="0" lang="en-US" sz="2000" u="sng" cap="none" strike="noStrike">
                <a:solidFill>
                  <a:schemeClr val="dk1"/>
                </a:solidFill>
                <a:latin typeface="Arial"/>
                <a:ea typeface="Arial"/>
                <a:cs typeface="Arial"/>
                <a:sym typeface="Arial"/>
              </a:rPr>
              <a:t>will</a:t>
            </a:r>
            <a:r>
              <a:rPr b="0" baseline="0" i="0" lang="en-US" sz="2000" u="none" cap="none" strike="noStrike">
                <a:solidFill>
                  <a:schemeClr val="dk1"/>
                </a:solidFill>
                <a:latin typeface="Arial"/>
                <a:ea typeface="Arial"/>
                <a:cs typeface="Arial"/>
                <a:sym typeface="Arial"/>
              </a:rPr>
              <a:t> generate an </a:t>
            </a:r>
            <a:r>
              <a:rPr b="1" baseline="0" i="0" lang="en-US" sz="2000" u="sng" cap="none" strike="noStrike">
                <a:solidFill>
                  <a:schemeClr val="dk1"/>
                </a:solidFill>
                <a:latin typeface="Arial"/>
                <a:ea typeface="Arial"/>
                <a:cs typeface="Arial"/>
                <a:sym typeface="Arial"/>
              </a:rPr>
              <a:t>accrual surcharge</a:t>
            </a: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When the payment (referencing the receipt) is processed against the Agreement, PCSURGEN </a:t>
            </a:r>
            <a:r>
              <a:rPr b="1" baseline="0" i="0" lang="en-US" sz="2000" u="sng" cap="none" strike="noStrike">
                <a:solidFill>
                  <a:schemeClr val="dk1"/>
                </a:solidFill>
                <a:latin typeface="Arial"/>
                <a:ea typeface="Arial"/>
                <a:cs typeface="Arial"/>
                <a:sym typeface="Arial"/>
              </a:rPr>
              <a:t>will not</a:t>
            </a:r>
            <a:r>
              <a:rPr b="0" baseline="0" i="0" lang="en-US" sz="2000" u="none" cap="none" strike="noStrike">
                <a:solidFill>
                  <a:schemeClr val="dk1"/>
                </a:solidFill>
                <a:latin typeface="Arial"/>
                <a:ea typeface="Arial"/>
                <a:cs typeface="Arial"/>
                <a:sym typeface="Arial"/>
              </a:rPr>
              <a:t> generate a surcharge</a:t>
            </a: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When the payment (</a:t>
            </a:r>
            <a:r>
              <a:rPr b="1" baseline="0" i="0" lang="en-US" sz="2000" u="sng" cap="none" strike="noStrike">
                <a:solidFill>
                  <a:schemeClr val="dk1"/>
                </a:solidFill>
                <a:latin typeface="Arial"/>
                <a:ea typeface="Arial"/>
                <a:cs typeface="Arial"/>
                <a:sym typeface="Arial"/>
              </a:rPr>
              <a:t>not</a:t>
            </a:r>
            <a:r>
              <a:rPr b="0" baseline="0" i="0" lang="en-US" sz="2000" u="none" cap="none" strike="noStrike">
                <a:solidFill>
                  <a:schemeClr val="dk1"/>
                </a:solidFill>
                <a:latin typeface="Arial"/>
                <a:ea typeface="Arial"/>
                <a:cs typeface="Arial"/>
                <a:sym typeface="Arial"/>
              </a:rPr>
              <a:t> referencing the receipt) is processed against the Agreement, PCSURGEN </a:t>
            </a:r>
            <a:r>
              <a:rPr b="1" baseline="0" i="0" lang="en-US" sz="2000" u="sng" cap="none" strike="noStrike">
                <a:solidFill>
                  <a:schemeClr val="dk1"/>
                </a:solidFill>
                <a:latin typeface="Arial"/>
                <a:ea typeface="Arial"/>
                <a:cs typeface="Arial"/>
                <a:sym typeface="Arial"/>
              </a:rPr>
              <a:t>will</a:t>
            </a:r>
            <a:r>
              <a:rPr b="0" baseline="0" i="0" lang="en-US" sz="2000" u="none" cap="none" strike="noStrike">
                <a:solidFill>
                  <a:schemeClr val="dk1"/>
                </a:solidFill>
                <a:latin typeface="Arial"/>
                <a:ea typeface="Arial"/>
                <a:cs typeface="Arial"/>
                <a:sym typeface="Arial"/>
              </a:rPr>
              <a:t> generate an </a:t>
            </a:r>
            <a:r>
              <a:rPr b="1" baseline="0" i="0" lang="en-US" sz="2000" u="sng" cap="none" strike="noStrike">
                <a:solidFill>
                  <a:schemeClr val="dk1"/>
                </a:solidFill>
                <a:latin typeface="Arial"/>
                <a:ea typeface="Arial"/>
                <a:cs typeface="Arial"/>
                <a:sym typeface="Arial"/>
              </a:rPr>
              <a:t>expenditure surcharge</a:t>
            </a:r>
            <a:r>
              <a:rPr b="0" baseline="0" i="0" lang="en-US" sz="2000" u="none" cap="none" strike="noStrike">
                <a:solidFill>
                  <a:schemeClr val="dk1"/>
                </a:solidFill>
                <a:latin typeface="Arial"/>
                <a:ea typeface="Arial"/>
                <a:cs typeface="Arial"/>
                <a:sym typeface="Arial"/>
              </a:rPr>
              <a:t> </a:t>
            </a: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1910" name="Shape 191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911" name="Shape 191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PCAS Region 7 Outlease Example</a:t>
            </a:r>
          </a:p>
        </p:txBody>
      </p:sp>
      <p:sp>
        <p:nvSpPr>
          <p:cNvPr id="290" name="Shape 290"/>
          <p:cNvSpPr txBox="1"/>
          <p:nvPr>
            <p:ph idx="1" type="body"/>
          </p:nvPr>
        </p:nvSpPr>
        <p:spPr>
          <a:xfrm>
            <a:off x="625702" y="1303337"/>
            <a:ext cx="8229600" cy="4525961"/>
          </a:xfrm>
          <a:prstGeom prst="rect">
            <a:avLst/>
          </a:prstGeom>
          <a:noFill/>
          <a:ln>
            <a:noFill/>
          </a:ln>
        </p:spPr>
        <p:txBody>
          <a:bodyPr anchorCtr="0" anchor="t" bIns="45700" lIns="91425" rIns="91425" tIns="45700">
            <a:noAutofit/>
          </a:bodyPr>
          <a:lstStyle/>
          <a:p>
            <a:pPr indent="-231775" lvl="1"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An </a:t>
            </a:r>
            <a:r>
              <a:rPr b="1" baseline="0" i="0" lang="en-US" sz="2000" u="none" cap="none" strike="noStrike">
                <a:solidFill>
                  <a:schemeClr val="dk1"/>
                </a:solidFill>
                <a:latin typeface="Arial"/>
                <a:ea typeface="Arial"/>
                <a:cs typeface="Arial"/>
                <a:sym typeface="Arial"/>
              </a:rPr>
              <a:t>Outlease Agreement </a:t>
            </a:r>
            <a:r>
              <a:rPr b="0" baseline="0" i="0" lang="en-US" sz="2000" u="none" cap="none" strike="noStrike">
                <a:solidFill>
                  <a:schemeClr val="dk1"/>
                </a:solidFill>
                <a:latin typeface="Arial"/>
                <a:ea typeface="Arial"/>
                <a:cs typeface="Arial"/>
                <a:sym typeface="Arial"/>
              </a:rPr>
              <a:t>is created to document the terms and conditions of PBS renting </a:t>
            </a:r>
            <a:r>
              <a:rPr b="0" baseline="0" i="0" lang="en-US" sz="2000" u="sng" cap="none" strike="noStrike">
                <a:solidFill>
                  <a:schemeClr val="dk1"/>
                </a:solidFill>
                <a:latin typeface="Arial"/>
                <a:ea typeface="Arial"/>
                <a:cs typeface="Arial"/>
                <a:sym typeface="Arial"/>
              </a:rPr>
              <a:t>office space </a:t>
            </a:r>
            <a:r>
              <a:rPr b="0" baseline="0" i="0" lang="en-US" sz="2000" u="none" cap="none" strike="noStrike">
                <a:solidFill>
                  <a:schemeClr val="dk1"/>
                </a:solidFill>
                <a:latin typeface="Arial"/>
                <a:ea typeface="Arial"/>
                <a:cs typeface="Arial"/>
                <a:sym typeface="Arial"/>
              </a:rPr>
              <a:t>within a PBS-owned building to an external </a:t>
            </a:r>
            <a:r>
              <a:rPr b="0" baseline="0" i="0" lang="en-US" sz="2000" u="sng" cap="none" strike="noStrike">
                <a:solidFill>
                  <a:schemeClr val="dk1"/>
                </a:solidFill>
                <a:latin typeface="Arial"/>
                <a:ea typeface="Arial"/>
                <a:cs typeface="Arial"/>
                <a:sym typeface="Arial"/>
              </a:rPr>
              <a:t>non-Federal customer</a:t>
            </a:r>
          </a:p>
          <a:p>
            <a:pPr indent="-231775" lvl="1" marL="2317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Once the Agreement is established, the Agreement entity will track advance payments, advance offsets, receivables and collections via Pegasys transactions referencing the Agreement</a:t>
            </a:r>
          </a:p>
          <a:p>
            <a:pPr indent="0" lvl="0" marL="0" marR="0" rtl="0" algn="l">
              <a:spcBef>
                <a:spcPts val="11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291" name="Shape 29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92" name="Shape 29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5" name="Shape 1915"/>
        <p:cNvGrpSpPr/>
        <p:nvPr/>
      </p:nvGrpSpPr>
      <p:grpSpPr>
        <a:xfrm>
          <a:off x="0" y="0"/>
          <a:ext cx="0" cy="0"/>
          <a:chOff x="0" y="0"/>
          <a:chExt cx="0" cy="0"/>
        </a:xfrm>
      </p:grpSpPr>
      <p:pic>
        <p:nvPicPr>
          <p:cNvPr id="1916" name="Shape 1916"/>
          <p:cNvPicPr preferRelativeResize="0"/>
          <p:nvPr/>
        </p:nvPicPr>
        <p:blipFill rotWithShape="1">
          <a:blip r:embed="rId3">
            <a:alphaModFix/>
          </a:blip>
          <a:srcRect b="0" l="0" r="0" t="0"/>
          <a:stretch/>
        </p:blipFill>
        <p:spPr>
          <a:xfrm>
            <a:off x="434091" y="1276350"/>
            <a:ext cx="8638471" cy="3209923"/>
          </a:xfrm>
          <a:prstGeom prst="rect">
            <a:avLst/>
          </a:prstGeom>
          <a:noFill/>
          <a:ln cap="flat" cmpd="sng" w="19050">
            <a:solidFill>
              <a:schemeClr val="dk1"/>
            </a:solidFill>
            <a:prstDash val="solid"/>
            <a:miter/>
            <a:headEnd len="med" w="med" type="none"/>
            <a:tailEnd len="med" w="med" type="none"/>
          </a:ln>
        </p:spPr>
      </p:pic>
      <p:sp>
        <p:nvSpPr>
          <p:cNvPr id="1917" name="Shape 191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chemeClr val="lt1"/>
                </a:solidFill>
                <a:latin typeface="Arial"/>
                <a:ea typeface="Arial"/>
                <a:cs typeface="Arial"/>
                <a:sym typeface="Arial"/>
              </a:rPr>
              <a:t>PCAS Surcharge - Accrual vs Expenditure</a:t>
            </a:r>
          </a:p>
        </p:txBody>
      </p:sp>
      <p:sp>
        <p:nvSpPr>
          <p:cNvPr id="1918" name="Shape 191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919" name="Shape 191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1920" name="Shape 1920"/>
          <p:cNvPicPr preferRelativeResize="0"/>
          <p:nvPr/>
        </p:nvPicPr>
        <p:blipFill rotWithShape="1">
          <a:blip r:embed="rId4">
            <a:alphaModFix/>
          </a:blip>
          <a:srcRect b="0" l="0" r="0" t="0"/>
          <a:stretch/>
        </p:blipFill>
        <p:spPr>
          <a:xfrm>
            <a:off x="515937" y="4832350"/>
            <a:ext cx="8391524" cy="723900"/>
          </a:xfrm>
          <a:prstGeom prst="rect">
            <a:avLst/>
          </a:prstGeom>
          <a:noFill/>
          <a:ln cap="flat" cmpd="sng" w="19050">
            <a:solidFill>
              <a:schemeClr val="dk1"/>
            </a:solidFill>
            <a:prstDash val="solid"/>
            <a:miter/>
            <a:headEnd len="med" w="med" type="none"/>
            <a:tailEnd len="med" w="med" type="none"/>
          </a:ln>
        </p:spPr>
      </p:pic>
      <p:sp>
        <p:nvSpPr>
          <p:cNvPr id="1921" name="Shape 1921"/>
          <p:cNvSpPr/>
          <p:nvPr/>
        </p:nvSpPr>
        <p:spPr>
          <a:xfrm>
            <a:off x="542925" y="2505075"/>
            <a:ext cx="3657600" cy="241299"/>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922" name="Shape 1922"/>
          <p:cNvSpPr/>
          <p:nvPr/>
        </p:nvSpPr>
        <p:spPr>
          <a:xfrm>
            <a:off x="558800" y="2921000"/>
            <a:ext cx="2781300" cy="482599"/>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923" name="Shape 1923"/>
          <p:cNvSpPr/>
          <p:nvPr/>
        </p:nvSpPr>
        <p:spPr>
          <a:xfrm>
            <a:off x="622300" y="4991100"/>
            <a:ext cx="1955799" cy="304799"/>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924" name="Shape 1924"/>
          <p:cNvSpPr/>
          <p:nvPr/>
        </p:nvSpPr>
        <p:spPr>
          <a:xfrm>
            <a:off x="4889500" y="2717800"/>
            <a:ext cx="3111500" cy="203199"/>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925" name="Shape 1925"/>
          <p:cNvSpPr txBox="1"/>
          <p:nvPr/>
        </p:nvSpPr>
        <p:spPr>
          <a:xfrm>
            <a:off x="3263900" y="1206662"/>
            <a:ext cx="5727699" cy="631663"/>
          </a:xfrm>
          <a:prstGeom prst="rect">
            <a:avLst/>
          </a:prstGeom>
          <a:solidFill>
            <a:schemeClr val="lt1"/>
          </a:solidFill>
          <a:ln cap="flat" cmpd="sng" w="22225">
            <a:solidFill>
              <a:schemeClr val="dk1"/>
            </a:solidFill>
            <a:prstDash val="solid"/>
            <a:miter/>
            <a:headEnd len="med" w="med" type="none"/>
            <a:tailEnd len="med" w="med" type="none"/>
          </a:ln>
        </p:spPr>
        <p:txBody>
          <a:bodyPr anchorCtr="0" anchor="t" bIns="45700" lIns="91425" rIns="91425" tIns="45700">
            <a:noAutofit/>
          </a:bodyPr>
          <a:lstStyle/>
          <a:p>
            <a:pPr indent="-231775" lvl="0" marL="231775" marR="0" rtl="0" algn="l">
              <a:lnSpc>
                <a:spcPct val="100000"/>
              </a:lnSpc>
              <a:spcBef>
                <a:spcPts val="0"/>
              </a:spcBef>
              <a:spcAft>
                <a:spcPts val="30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PCAS Surcharge: Surcharge Type that generated the surcharge SV: </a:t>
            </a:r>
            <a:r>
              <a:rPr b="1" baseline="0" i="0" lang="en-US" sz="1600" u="none" cap="none" strike="noStrike">
                <a:solidFill>
                  <a:schemeClr val="dk1"/>
                </a:solidFill>
                <a:latin typeface="Arial"/>
                <a:ea typeface="Arial"/>
                <a:cs typeface="Arial"/>
                <a:sym typeface="Arial"/>
              </a:rPr>
              <a:t>18UFORP</a:t>
            </a:r>
          </a:p>
        </p:txBody>
      </p:sp>
      <p:sp>
        <p:nvSpPr>
          <p:cNvPr id="1926" name="Shape 1926"/>
          <p:cNvSpPr txBox="1"/>
          <p:nvPr>
            <p:ph idx="1" type="body"/>
          </p:nvPr>
        </p:nvSpPr>
        <p:spPr>
          <a:xfrm>
            <a:off x="3530600" y="3181510"/>
            <a:ext cx="5413375" cy="2704938"/>
          </a:xfrm>
          <a:prstGeom prst="rect">
            <a:avLst/>
          </a:prstGeom>
          <a:solidFill>
            <a:schemeClr val="lt1"/>
          </a:solidFill>
          <a:ln cap="flat" cmpd="sng" w="19050">
            <a:solidFill>
              <a:schemeClr val="dk1"/>
            </a:solidFill>
            <a:prstDash val="solid"/>
            <a:miter/>
            <a:headEnd len="med" w="med" type="none"/>
            <a:tailEnd len="med" w="med" type="none"/>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Line Type </a:t>
            </a:r>
            <a:r>
              <a:rPr b="0" baseline="0" i="0" lang="en-US" sz="1600" u="none" cap="none" strike="noStrike">
                <a:solidFill>
                  <a:schemeClr val="dk1"/>
                </a:solidFill>
                <a:latin typeface="Arial"/>
                <a:ea typeface="Arial"/>
                <a:cs typeface="Arial"/>
                <a:sym typeface="Arial"/>
              </a:rPr>
              <a:t>= </a:t>
            </a:r>
          </a:p>
          <a:p>
            <a:pPr indent="-225425" lvl="1" marL="568325" marR="0" rtl="0" algn="l">
              <a:spcBef>
                <a:spcPts val="1200"/>
              </a:spcBef>
              <a:spcAft>
                <a:spcPts val="0"/>
              </a:spcAft>
              <a:buClr>
                <a:srgbClr val="AF242B"/>
              </a:buClr>
              <a:buSzPct val="75000"/>
              <a:buFont typeface="Noto Sans Symbols"/>
              <a:buChar char="•"/>
            </a:pPr>
            <a:r>
              <a:rPr b="0" baseline="0" i="0" lang="en-US" sz="1400" u="sng" cap="none" strike="noStrike">
                <a:solidFill>
                  <a:schemeClr val="dk1"/>
                </a:solidFill>
                <a:latin typeface="Arial"/>
                <a:ea typeface="Arial"/>
                <a:cs typeface="Arial"/>
                <a:sym typeface="Arial"/>
              </a:rPr>
              <a:t>Accrual Surcharge</a:t>
            </a:r>
            <a:r>
              <a:rPr b="0" baseline="0" i="0" lang="en-US" sz="1400" u="none" cap="none" strike="noStrike">
                <a:solidFill>
                  <a:schemeClr val="dk1"/>
                </a:solidFill>
                <a:latin typeface="Arial"/>
                <a:ea typeface="Arial"/>
                <a:cs typeface="Arial"/>
                <a:sym typeface="Arial"/>
              </a:rPr>
              <a:t> – generated  for receipts</a:t>
            </a:r>
          </a:p>
          <a:p>
            <a:pPr indent="-225425" lvl="1" marL="568325" marR="0" rtl="0" algn="l">
              <a:spcBef>
                <a:spcPts val="1200"/>
              </a:spcBef>
              <a:spcAft>
                <a:spcPts val="0"/>
              </a:spcAft>
              <a:buClr>
                <a:srgbClr val="AF242B"/>
              </a:buClr>
              <a:buSzPct val="75000"/>
              <a:buFont typeface="Noto Sans Symbols"/>
              <a:buChar char="•"/>
            </a:pPr>
            <a:r>
              <a:rPr b="0" baseline="0" i="0" lang="en-US" sz="1400" u="sng" cap="none" strike="noStrike">
                <a:solidFill>
                  <a:schemeClr val="dk1"/>
                </a:solidFill>
                <a:latin typeface="Arial"/>
                <a:ea typeface="Arial"/>
                <a:cs typeface="Arial"/>
                <a:sym typeface="Arial"/>
              </a:rPr>
              <a:t>Expenditure Surcharge</a:t>
            </a:r>
            <a:r>
              <a:rPr b="0" baseline="0" i="0" lang="en-US" sz="1400" u="none" cap="none" strike="noStrike">
                <a:solidFill>
                  <a:schemeClr val="dk1"/>
                </a:solidFill>
                <a:latin typeface="Arial"/>
                <a:ea typeface="Arial"/>
                <a:cs typeface="Arial"/>
                <a:sym typeface="Arial"/>
              </a:rPr>
              <a:t> – generated for itemized payments</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Transaction Event </a:t>
            </a:r>
            <a:r>
              <a:rPr b="0" baseline="0" i="0" lang="en-US" sz="1600" u="none" cap="none" strike="noStrike">
                <a:solidFill>
                  <a:schemeClr val="dk1"/>
                </a:solidFill>
                <a:latin typeface="Arial"/>
                <a:ea typeface="Arial"/>
                <a:cs typeface="Arial"/>
                <a:sym typeface="Arial"/>
              </a:rPr>
              <a:t>= Expenditure</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Increase/Decrease</a:t>
            </a:r>
            <a:r>
              <a:rPr b="0" baseline="0" i="0" lang="en-US" sz="1600" u="none" cap="none" strike="noStrike">
                <a:solidFill>
                  <a:schemeClr val="dk1"/>
                </a:solidFill>
                <a:latin typeface="Arial"/>
                <a:ea typeface="Arial"/>
                <a:cs typeface="Arial"/>
                <a:sym typeface="Arial"/>
              </a:rPr>
              <a:t> = Increase</a:t>
            </a:r>
          </a:p>
          <a:p>
            <a:pPr indent="-225425" lvl="1" marL="56832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Surcharge line processed as increase to the GL</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Amount</a:t>
            </a:r>
            <a:r>
              <a:rPr b="0" baseline="0" i="0" lang="en-US" sz="1600" u="none" cap="none" strike="noStrike">
                <a:solidFill>
                  <a:schemeClr val="dk1"/>
                </a:solidFill>
                <a:latin typeface="Arial"/>
                <a:ea typeface="Arial"/>
                <a:cs typeface="Arial"/>
                <a:sym typeface="Arial"/>
              </a:rPr>
              <a:t> = Calculated surcharge amount</a:t>
            </a:r>
          </a:p>
          <a:p>
            <a:pPr indent="-158750" lvl="1" marL="568325" marR="0" rtl="0" algn="l">
              <a:spcBef>
                <a:spcPts val="900"/>
              </a:spcBef>
              <a:spcAft>
                <a:spcPts val="0"/>
              </a:spcAft>
              <a:buClr>
                <a:srgbClr val="AF242B"/>
              </a:buClr>
              <a:buFont typeface="Noto Sans Symbols"/>
              <a:buNone/>
            </a:pPr>
            <a:r>
              <a:t/>
            </a:r>
            <a:endParaRPr b="0" baseline="0" i="0" sz="1400" u="none" cap="none" strike="noStrike">
              <a:solidFill>
                <a:schemeClr val="dk1"/>
              </a:solidFill>
              <a:latin typeface="Arial"/>
              <a:ea typeface="Arial"/>
              <a:cs typeface="Arial"/>
              <a:sym typeface="Arial"/>
            </a:endParaRPr>
          </a:p>
          <a:p>
            <a:pPr indent="-136525" lvl="0" marL="231775" marR="0" rtl="0" algn="l">
              <a:spcBef>
                <a:spcPts val="7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1" name="Shape 1931"/>
        <p:cNvGrpSpPr/>
        <p:nvPr/>
      </p:nvGrpSpPr>
      <p:grpSpPr>
        <a:xfrm>
          <a:off x="0" y="0"/>
          <a:ext cx="0" cy="0"/>
          <a:chOff x="0" y="0"/>
          <a:chExt cx="0" cy="0"/>
        </a:xfrm>
      </p:grpSpPr>
      <p:pic>
        <p:nvPicPr>
          <p:cNvPr id="1932" name="Shape 1932"/>
          <p:cNvPicPr preferRelativeResize="0"/>
          <p:nvPr/>
        </p:nvPicPr>
        <p:blipFill rotWithShape="1">
          <a:blip r:embed="rId3">
            <a:alphaModFix/>
          </a:blip>
          <a:srcRect b="0" l="0" r="50025" t="0"/>
          <a:stretch/>
        </p:blipFill>
        <p:spPr>
          <a:xfrm>
            <a:off x="672150" y="1209045"/>
            <a:ext cx="3690299" cy="5327973"/>
          </a:xfrm>
          <a:prstGeom prst="rect">
            <a:avLst/>
          </a:prstGeom>
          <a:noFill/>
          <a:ln cap="flat" cmpd="sng" w="19050">
            <a:solidFill>
              <a:schemeClr val="dk1"/>
            </a:solidFill>
            <a:prstDash val="solid"/>
            <a:miter/>
            <a:headEnd len="med" w="med" type="none"/>
            <a:tailEnd len="med" w="med" type="none"/>
          </a:ln>
        </p:spPr>
      </p:pic>
      <p:sp>
        <p:nvSpPr>
          <p:cNvPr id="1933" name="Shape 1933"/>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Before  Surcharges</a:t>
            </a:r>
          </a:p>
        </p:txBody>
      </p:sp>
      <p:sp>
        <p:nvSpPr>
          <p:cNvPr id="1934" name="Shape 193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935" name="Shape 193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936" name="Shape 1936"/>
          <p:cNvSpPr/>
          <p:nvPr/>
        </p:nvSpPr>
        <p:spPr>
          <a:xfrm>
            <a:off x="672150" y="1497804"/>
            <a:ext cx="3012329" cy="16289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937" name="Shape 1937"/>
          <p:cNvSpPr/>
          <p:nvPr/>
        </p:nvSpPr>
        <p:spPr>
          <a:xfrm>
            <a:off x="672150" y="1269241"/>
            <a:ext cx="3012329" cy="212164"/>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938" name="Shape 1938"/>
          <p:cNvSpPr/>
          <p:nvPr/>
        </p:nvSpPr>
        <p:spPr>
          <a:xfrm>
            <a:off x="672150" y="2206189"/>
            <a:ext cx="3690299" cy="44074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939" name="Shape 1939"/>
          <p:cNvSpPr/>
          <p:nvPr/>
        </p:nvSpPr>
        <p:spPr>
          <a:xfrm>
            <a:off x="733489" y="3642467"/>
            <a:ext cx="3622257" cy="257027"/>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940" name="Shape 1940"/>
          <p:cNvSpPr/>
          <p:nvPr/>
        </p:nvSpPr>
        <p:spPr>
          <a:xfrm>
            <a:off x="733489" y="6357812"/>
            <a:ext cx="3622257" cy="208073"/>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941" name="Shape 1941"/>
          <p:cNvSpPr txBox="1"/>
          <p:nvPr/>
        </p:nvSpPr>
        <p:spPr>
          <a:xfrm>
            <a:off x="4764203" y="1252613"/>
            <a:ext cx="4113094" cy="465388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 Spending-based Agreement is created for $5,000, with an overhead fee of 18% for spending transactions</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An order is created referencing the Agreement for $1,500</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 receipt is copied forward from the order for $1,500</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next step would be for  PCSURGEN to generate a surcharge against the Agreement</a:t>
            </a: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1942" name="Shape 1942"/>
          <p:cNvSpPr/>
          <p:nvPr/>
        </p:nvSpPr>
        <p:spPr>
          <a:xfrm>
            <a:off x="743014" y="4910012"/>
            <a:ext cx="3622257" cy="208073"/>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943" name="Shape 1943"/>
          <p:cNvSpPr/>
          <p:nvPr/>
        </p:nvSpPr>
        <p:spPr>
          <a:xfrm>
            <a:off x="752539" y="5119562"/>
            <a:ext cx="3622257" cy="208073"/>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8" name="Shape 1948"/>
        <p:cNvGrpSpPr/>
        <p:nvPr/>
      </p:nvGrpSpPr>
      <p:grpSpPr>
        <a:xfrm>
          <a:off x="0" y="0"/>
          <a:ext cx="0" cy="0"/>
          <a:chOff x="0" y="0"/>
          <a:chExt cx="0" cy="0"/>
        </a:xfrm>
      </p:grpSpPr>
      <p:pic>
        <p:nvPicPr>
          <p:cNvPr id="1949" name="Shape 1949"/>
          <p:cNvPicPr preferRelativeResize="0"/>
          <p:nvPr/>
        </p:nvPicPr>
        <p:blipFill rotWithShape="1">
          <a:blip r:embed="rId3">
            <a:alphaModFix/>
          </a:blip>
          <a:srcRect b="0" l="0" r="0" t="0"/>
          <a:stretch/>
        </p:blipFill>
        <p:spPr>
          <a:xfrm>
            <a:off x="513229" y="1206590"/>
            <a:ext cx="4134176" cy="5345022"/>
          </a:xfrm>
          <a:prstGeom prst="rect">
            <a:avLst/>
          </a:prstGeom>
          <a:noFill/>
          <a:ln cap="flat" cmpd="sng" w="19050">
            <a:solidFill>
              <a:schemeClr val="dk1"/>
            </a:solidFill>
            <a:prstDash val="solid"/>
            <a:miter/>
            <a:headEnd len="med" w="med" type="none"/>
            <a:tailEnd len="med" w="med" type="none"/>
          </a:ln>
        </p:spPr>
      </p:pic>
      <p:sp>
        <p:nvSpPr>
          <p:cNvPr id="1950" name="Shape 1950"/>
          <p:cNvSpPr txBox="1"/>
          <p:nvPr>
            <p:ph type="title"/>
          </p:nvPr>
        </p:nvSpPr>
        <p:spPr>
          <a:xfrm>
            <a:off x="455612" y="378680"/>
            <a:ext cx="838358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After Accrual Surcharges</a:t>
            </a:r>
          </a:p>
        </p:txBody>
      </p:sp>
      <p:sp>
        <p:nvSpPr>
          <p:cNvPr id="1951" name="Shape 195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952" name="Shape 195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953" name="Shape 1953"/>
          <p:cNvSpPr/>
          <p:nvPr/>
        </p:nvSpPr>
        <p:spPr>
          <a:xfrm>
            <a:off x="602879" y="1285875"/>
            <a:ext cx="3188070" cy="17144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954" name="Shape 1954"/>
          <p:cNvSpPr/>
          <p:nvPr/>
        </p:nvSpPr>
        <p:spPr>
          <a:xfrm>
            <a:off x="602879" y="6353175"/>
            <a:ext cx="3931020" cy="198436"/>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955" name="Shape 1955"/>
          <p:cNvSpPr/>
          <p:nvPr/>
        </p:nvSpPr>
        <p:spPr>
          <a:xfrm>
            <a:off x="602879" y="4903446"/>
            <a:ext cx="3931020" cy="211478"/>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956" name="Shape 1956"/>
          <p:cNvSpPr txBox="1"/>
          <p:nvPr/>
        </p:nvSpPr>
        <p:spPr>
          <a:xfrm>
            <a:off x="4822039" y="1366233"/>
            <a:ext cx="4226710" cy="403093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PCSURGEN generated a PCAS Surcharge SV (MDS) against the Agreement for 18% of the amount of the receipt or $270</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Surcharge on Accrued Spending Amount increases by the amount of the Accrual Surcharge</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Total Spending Amount increases by the amount of the Accrual Surcharge</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Total Available Amount decreases by the amount of the Accrual Surcharge</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Total Profit/Loss Amount decreases by the amount of the Accrual Surcharge</a:t>
            </a: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1957" name="Shape 1957"/>
          <p:cNvSpPr/>
          <p:nvPr/>
        </p:nvSpPr>
        <p:spPr>
          <a:xfrm>
            <a:off x="602879" y="1457325"/>
            <a:ext cx="3188070" cy="200878"/>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2" name="Shape 1962"/>
        <p:cNvGrpSpPr/>
        <p:nvPr/>
      </p:nvGrpSpPr>
      <p:grpSpPr>
        <a:xfrm>
          <a:off x="0" y="0"/>
          <a:ext cx="0" cy="0"/>
          <a:chOff x="0" y="0"/>
          <a:chExt cx="0" cy="0"/>
        </a:xfrm>
      </p:grpSpPr>
      <p:pic>
        <p:nvPicPr>
          <p:cNvPr id="1963" name="Shape 1963"/>
          <p:cNvPicPr preferRelativeResize="0"/>
          <p:nvPr/>
        </p:nvPicPr>
        <p:blipFill rotWithShape="1">
          <a:blip r:embed="rId3">
            <a:alphaModFix/>
          </a:blip>
          <a:srcRect b="0" l="0" r="0" t="0"/>
          <a:stretch/>
        </p:blipFill>
        <p:spPr>
          <a:xfrm>
            <a:off x="618670" y="1227505"/>
            <a:ext cx="4019549" cy="5260881"/>
          </a:xfrm>
          <a:prstGeom prst="rect">
            <a:avLst/>
          </a:prstGeom>
          <a:noFill/>
          <a:ln cap="flat" cmpd="sng" w="19050">
            <a:solidFill>
              <a:schemeClr val="dk1"/>
            </a:solidFill>
            <a:prstDash val="solid"/>
            <a:miter/>
            <a:headEnd len="med" w="med" type="none"/>
            <a:tailEnd len="med" w="med" type="none"/>
          </a:ln>
        </p:spPr>
      </p:pic>
      <p:sp>
        <p:nvSpPr>
          <p:cNvPr id="1964" name="Shape 1964"/>
          <p:cNvSpPr txBox="1"/>
          <p:nvPr>
            <p:ph type="title"/>
          </p:nvPr>
        </p:nvSpPr>
        <p:spPr>
          <a:xfrm>
            <a:off x="320841" y="378680"/>
            <a:ext cx="8694821"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After Expenditure Surcharges</a:t>
            </a:r>
          </a:p>
        </p:txBody>
      </p:sp>
      <p:sp>
        <p:nvSpPr>
          <p:cNvPr id="1965" name="Shape 196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966" name="Shape 196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967" name="Shape 1967"/>
          <p:cNvSpPr/>
          <p:nvPr/>
        </p:nvSpPr>
        <p:spPr>
          <a:xfrm>
            <a:off x="618670" y="1256500"/>
            <a:ext cx="3219403" cy="223384"/>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968" name="Shape 1968"/>
          <p:cNvSpPr/>
          <p:nvPr/>
        </p:nvSpPr>
        <p:spPr>
          <a:xfrm>
            <a:off x="738554" y="5057385"/>
            <a:ext cx="3899665" cy="201053"/>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969" name="Shape 1969"/>
          <p:cNvSpPr/>
          <p:nvPr/>
        </p:nvSpPr>
        <p:spPr>
          <a:xfrm>
            <a:off x="738554" y="6245225"/>
            <a:ext cx="3899665" cy="18757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970" name="Shape 1970"/>
          <p:cNvSpPr txBox="1"/>
          <p:nvPr/>
        </p:nvSpPr>
        <p:spPr>
          <a:xfrm>
            <a:off x="4752976" y="1227505"/>
            <a:ext cx="4391023" cy="403093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Suppose in the previous scenario, the receipt was never created and instead the order was copied forward to a payment referencing the Agreement. </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PCSURGEN generated a PCAS Surcharge SV (MDS) against the Agreement for 18% of the amount of the payment or $270</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Surcharge on Direct Spending Amount increases by the amount of the SV Surcharge</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Total Spending Amount increases by the amount of the SV Surcharge</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Total Available Amount decreases by the amount of the SV Surcharge</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Total Profit/Loss Amount decreases by the amount of the SV Surcharge</a:t>
            </a: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1971" name="Shape 1971"/>
          <p:cNvSpPr/>
          <p:nvPr/>
        </p:nvSpPr>
        <p:spPr>
          <a:xfrm>
            <a:off x="618670" y="1479883"/>
            <a:ext cx="3219403" cy="223384"/>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6" name="Shape 1976"/>
        <p:cNvGrpSpPr/>
        <p:nvPr/>
      </p:nvGrpSpPr>
      <p:grpSpPr>
        <a:xfrm>
          <a:off x="0" y="0"/>
          <a:ext cx="0" cy="0"/>
          <a:chOff x="0" y="0"/>
          <a:chExt cx="0" cy="0"/>
        </a:xfrm>
      </p:grpSpPr>
      <p:sp>
        <p:nvSpPr>
          <p:cNvPr id="1977" name="Shape 197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View Surcharges</a:t>
            </a:r>
          </a:p>
        </p:txBody>
      </p:sp>
      <p:sp>
        <p:nvSpPr>
          <p:cNvPr id="1978" name="Shape 197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979" name="Shape 197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1980" name="Shape 1980"/>
          <p:cNvPicPr preferRelativeResize="0"/>
          <p:nvPr/>
        </p:nvPicPr>
        <p:blipFill rotWithShape="1">
          <a:blip r:embed="rId3">
            <a:alphaModFix/>
          </a:blip>
          <a:srcRect b="0" l="0" r="0" t="0"/>
          <a:stretch/>
        </p:blipFill>
        <p:spPr>
          <a:xfrm>
            <a:off x="601158" y="1146654"/>
            <a:ext cx="3984381" cy="1417208"/>
          </a:xfrm>
          <a:prstGeom prst="rect">
            <a:avLst/>
          </a:prstGeom>
          <a:noFill/>
          <a:ln cap="flat" cmpd="sng" w="19050">
            <a:solidFill>
              <a:schemeClr val="dk1"/>
            </a:solidFill>
            <a:prstDash val="solid"/>
            <a:miter/>
            <a:headEnd len="med" w="med" type="none"/>
            <a:tailEnd len="med" w="med" type="none"/>
          </a:ln>
        </p:spPr>
      </p:pic>
      <p:sp>
        <p:nvSpPr>
          <p:cNvPr id="1981" name="Shape 1981"/>
          <p:cNvSpPr txBox="1"/>
          <p:nvPr/>
        </p:nvSpPr>
        <p:spPr>
          <a:xfrm>
            <a:off x="419100" y="3676221"/>
            <a:ext cx="2457449" cy="163121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800" u="none" cap="none" strike="noStrike">
                <a:solidFill>
                  <a:schemeClr val="dk1"/>
                </a:solidFill>
                <a:latin typeface="Arial"/>
                <a:ea typeface="Arial"/>
                <a:cs typeface="Arial"/>
                <a:sym typeface="Arial"/>
              </a:rPr>
              <a:t>Surcharges button</a:t>
            </a:r>
            <a:r>
              <a:rPr b="0" baseline="0" i="0" lang="en-US" sz="1800" u="none" cap="none" strike="noStrike">
                <a:solidFill>
                  <a:schemeClr val="dk1"/>
                </a:solidFill>
                <a:latin typeface="Arial"/>
                <a:ea typeface="Arial"/>
                <a:cs typeface="Arial"/>
                <a:sym typeface="Arial"/>
              </a:rPr>
              <a:t> – </a:t>
            </a:r>
            <a:r>
              <a:rPr b="0" baseline="0" i="0" lang="en-US" sz="1600" u="none" cap="none" strike="noStrike">
                <a:solidFill>
                  <a:schemeClr val="dk1"/>
                </a:solidFill>
                <a:latin typeface="Arial"/>
                <a:ea typeface="Arial"/>
                <a:cs typeface="Arial"/>
                <a:sym typeface="Arial"/>
              </a:rPr>
              <a:t>Opens the Surcharges Query and displays all surcharge documents associated with the Agreement</a:t>
            </a:r>
          </a:p>
        </p:txBody>
      </p:sp>
      <p:sp>
        <p:nvSpPr>
          <p:cNvPr id="1982" name="Shape 1982"/>
          <p:cNvSpPr/>
          <p:nvPr/>
        </p:nvSpPr>
        <p:spPr>
          <a:xfrm>
            <a:off x="2028092" y="2215661"/>
            <a:ext cx="726830" cy="33996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983" name="Shape 1983"/>
          <p:cNvSpPr/>
          <p:nvPr/>
        </p:nvSpPr>
        <p:spPr>
          <a:xfrm>
            <a:off x="8005010" y="5951621"/>
            <a:ext cx="1010651" cy="906379"/>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1984" name="Shape 1984"/>
          <p:cNvPicPr preferRelativeResize="0"/>
          <p:nvPr/>
        </p:nvPicPr>
        <p:blipFill rotWithShape="1">
          <a:blip r:embed="rId4">
            <a:alphaModFix/>
          </a:blip>
          <a:srcRect b="0" l="0" r="0" t="0"/>
          <a:stretch/>
        </p:blipFill>
        <p:spPr>
          <a:xfrm>
            <a:off x="2979878" y="2818300"/>
            <a:ext cx="5827237" cy="3598916"/>
          </a:xfrm>
          <a:prstGeom prst="rect">
            <a:avLst/>
          </a:prstGeom>
          <a:noFill/>
          <a:ln cap="flat" cmpd="sng" w="19050">
            <a:solidFill>
              <a:schemeClr val="dk1"/>
            </a:solidFill>
            <a:prstDash val="solid"/>
            <a:miter/>
            <a:headEnd len="med" w="med" type="none"/>
            <a:tailEnd len="med" w="med" type="none"/>
          </a:ln>
        </p:spPr>
      </p:pic>
      <p:sp>
        <p:nvSpPr>
          <p:cNvPr id="1985" name="Shape 1985"/>
          <p:cNvSpPr/>
          <p:nvPr/>
        </p:nvSpPr>
        <p:spPr>
          <a:xfrm rot="5400000">
            <a:off x="2225242" y="2607952"/>
            <a:ext cx="736212" cy="773060"/>
          </a:xfrm>
          <a:prstGeom prst="bentUpArrow">
            <a:avLst>
              <a:gd fmla="val 25000" name="adj1"/>
              <a:gd fmla="val 25000" name="adj2"/>
              <a:gd fmla="val 25000" name="adj3"/>
            </a:avLst>
          </a:prstGeom>
          <a:noFill/>
          <a:ln cap="flat" cmpd="sng" w="127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0" name="Shape 1990"/>
        <p:cNvGrpSpPr/>
        <p:nvPr/>
      </p:nvGrpSpPr>
      <p:grpSpPr>
        <a:xfrm>
          <a:off x="0" y="0"/>
          <a:ext cx="0" cy="0"/>
          <a:chOff x="0" y="0"/>
          <a:chExt cx="0" cy="0"/>
        </a:xfrm>
      </p:grpSpPr>
      <p:sp>
        <p:nvSpPr>
          <p:cNvPr id="1991" name="Shape 1991"/>
          <p:cNvSpPr txBox="1"/>
          <p:nvPr>
            <p:ph idx="1" type="body"/>
          </p:nvPr>
        </p:nvSpPr>
        <p:spPr>
          <a:xfrm>
            <a:off x="582162" y="1168757"/>
            <a:ext cx="8229600" cy="4525961"/>
          </a:xfrm>
          <a:prstGeom prst="rect">
            <a:avLst/>
          </a:prstGeom>
          <a:noFill/>
          <a:ln>
            <a:noFill/>
          </a:ln>
        </p:spPr>
        <p:txBody>
          <a:bodyPr anchorCtr="0" anchor="ctr"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1" baseline="0" i="0" lang="en-US" sz="3600" u="none" cap="none" strike="noStrike">
                <a:solidFill>
                  <a:schemeClr val="dk1"/>
                </a:solidFill>
                <a:latin typeface="Arial"/>
                <a:ea typeface="Arial"/>
                <a:cs typeface="Arial"/>
                <a:sym typeface="Arial"/>
              </a:rPr>
              <a:t>Segment 4:</a:t>
            </a:r>
          </a:p>
          <a:p>
            <a:pPr indent="-231775" lvl="0" marL="231775"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PCAS Unbilled Receivable Generation</a:t>
            </a:r>
          </a:p>
        </p:txBody>
      </p:sp>
      <p:sp>
        <p:nvSpPr>
          <p:cNvPr id="1992" name="Shape 199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993" name="Shape 199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8" name="Shape 1998"/>
        <p:cNvGrpSpPr/>
        <p:nvPr/>
      </p:nvGrpSpPr>
      <p:grpSpPr>
        <a:xfrm>
          <a:off x="0" y="0"/>
          <a:ext cx="0" cy="0"/>
          <a:chOff x="0" y="0"/>
          <a:chExt cx="0" cy="0"/>
        </a:xfrm>
      </p:grpSpPr>
      <p:sp>
        <p:nvSpPr>
          <p:cNvPr id="1999" name="Shape 1999"/>
          <p:cNvSpPr/>
          <p:nvPr/>
        </p:nvSpPr>
        <p:spPr>
          <a:xfrm>
            <a:off x="390526" y="2313180"/>
            <a:ext cx="8754731" cy="788168"/>
          </a:xfrm>
          <a:prstGeom prst="rect">
            <a:avLst/>
          </a:prstGeom>
          <a:solidFill>
            <a:srgbClr val="FFFF00"/>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000" name="Shape 2000"/>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2001" name="Shape 2001"/>
          <p:cNvSpPr txBox="1"/>
          <p:nvPr>
            <p:ph idx="1" type="body"/>
          </p:nvPr>
        </p:nvSpPr>
        <p:spPr>
          <a:xfrm>
            <a:off x="712787" y="1156887"/>
            <a:ext cx="8229600" cy="452596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  </a:t>
            </a:r>
            <a:r>
              <a:rPr b="0" baseline="0" i="0" lang="en-US" sz="1600" u="none" cap="none" strike="noStrike">
                <a:solidFill>
                  <a:schemeClr val="dk1"/>
                </a:solidFill>
                <a:latin typeface="Arial"/>
                <a:ea typeface="Arial"/>
                <a:cs typeface="Arial"/>
                <a:sym typeface="Arial"/>
              </a:rPr>
              <a:t>Project Cost Accounting System (PCAS) Overview</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2:</a:t>
            </a:r>
            <a:r>
              <a:rPr b="0" baseline="0" i="0" lang="en-US" sz="1600" u="none" cap="none" strike="noStrike">
                <a:solidFill>
                  <a:schemeClr val="dk1"/>
                </a:solidFill>
                <a:latin typeface="Arial"/>
                <a:ea typeface="Arial"/>
                <a:cs typeface="Arial"/>
                <a:sym typeface="Arial"/>
              </a:rPr>
              <a:t>  PCAS Agreements and Agreement Creation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3:  </a:t>
            </a:r>
            <a:r>
              <a:rPr b="0" baseline="0" i="0" lang="en-US" sz="1600" u="none" cap="none" strike="noStrike">
                <a:solidFill>
                  <a:schemeClr val="dk1"/>
                </a:solidFill>
                <a:latin typeface="Arial"/>
                <a:ea typeface="Arial"/>
                <a:cs typeface="Arial"/>
                <a:sym typeface="Arial"/>
              </a:rPr>
              <a:t>PCAS Pre-Billing Transactions and Agreement Entity Updates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4:  PCAS Unbilled Receivable Generation</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PCAS Project Bill Generation Batch Job</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5:  </a:t>
            </a:r>
            <a:r>
              <a:rPr b="0" baseline="0" i="0" lang="en-US" sz="1600" u="none" cap="none" strike="noStrike">
                <a:solidFill>
                  <a:schemeClr val="dk1"/>
                </a:solidFill>
                <a:latin typeface="Arial"/>
                <a:ea typeface="Arial"/>
                <a:cs typeface="Arial"/>
                <a:sym typeface="Arial"/>
              </a:rPr>
              <a:t>PCAS 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6:  </a:t>
            </a:r>
            <a:r>
              <a:rPr b="0" baseline="0" i="0" lang="en-US" sz="1600" u="none" cap="none" strike="noStrike">
                <a:solidFill>
                  <a:schemeClr val="dk1"/>
                </a:solidFill>
                <a:latin typeface="Arial"/>
                <a:ea typeface="Arial"/>
                <a:cs typeface="Arial"/>
                <a:sym typeface="Arial"/>
              </a:rPr>
              <a:t>PCAS Accruals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7:  </a:t>
            </a:r>
            <a:r>
              <a:rPr b="0" baseline="0" i="0" lang="en-US" sz="1600" u="none" cap="none" strike="noStrike">
                <a:solidFill>
                  <a:schemeClr val="dk1"/>
                </a:solidFill>
                <a:latin typeface="Arial"/>
                <a:ea typeface="Arial"/>
                <a:cs typeface="Arial"/>
                <a:sym typeface="Arial"/>
              </a:rPr>
              <a:t>Manual Credit Management</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8:  </a:t>
            </a:r>
            <a:r>
              <a:rPr b="0" baseline="0" i="0" lang="en-US" sz="1600" u="none" cap="none" strike="noStrike">
                <a:solidFill>
                  <a:schemeClr val="dk1"/>
                </a:solidFill>
                <a:latin typeface="Arial"/>
                <a:ea typeface="Arial"/>
                <a:cs typeface="Arial"/>
                <a:sym typeface="Arial"/>
              </a:rPr>
              <a:t>Billing-Related Collections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9:  </a:t>
            </a:r>
            <a:r>
              <a:rPr b="0" baseline="0" i="0" lang="en-US" sz="1600" u="none" cap="none" strike="noStrike">
                <a:solidFill>
                  <a:schemeClr val="dk1"/>
                </a:solidFill>
                <a:latin typeface="Arial"/>
                <a:ea typeface="Arial"/>
                <a:cs typeface="Arial"/>
                <a:sym typeface="Arial"/>
              </a:rPr>
              <a:t>Receivable Management </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10:  </a:t>
            </a:r>
            <a:r>
              <a:rPr b="0" baseline="0" i="0" lang="en-US" sz="1600" u="none" cap="none" strike="noStrike">
                <a:solidFill>
                  <a:schemeClr val="dk1"/>
                </a:solidFill>
                <a:latin typeface="Arial"/>
                <a:ea typeface="Arial"/>
                <a:cs typeface="Arial"/>
                <a:sym typeface="Arial"/>
              </a:rPr>
              <a:t>Expiring Unfilled Customer Order Reversal</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11</a:t>
            </a:r>
            <a:r>
              <a:rPr b="0" baseline="0" i="0" lang="en-US" sz="1600" u="none" cap="none" strike="noStrike">
                <a:solidFill>
                  <a:schemeClr val="dk1"/>
                </a:solidFill>
                <a:latin typeface="Arial"/>
                <a:ea typeface="Arial"/>
                <a:cs typeface="Arial"/>
                <a:sym typeface="Arial"/>
              </a:rPr>
              <a:t>: Mass Import</a:t>
            </a:r>
          </a:p>
          <a:p>
            <a:pPr indent="-288925" lvl="0" marL="288925" marR="0" rtl="0" algn="l">
              <a:spcBef>
                <a:spcPts val="1200"/>
              </a:spcBef>
              <a:spcAft>
                <a:spcPts val="60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12</a:t>
            </a:r>
            <a:r>
              <a:rPr b="0" baseline="0" i="0" lang="en-US" sz="1600" u="none" cap="none" strike="noStrike">
                <a:solidFill>
                  <a:schemeClr val="dk1"/>
                </a:solidFill>
                <a:latin typeface="Arial"/>
                <a:ea typeface="Arial"/>
                <a:cs typeface="Arial"/>
                <a:sym typeface="Arial"/>
              </a:rPr>
              <a:t>: PCAS Reports</a:t>
            </a:r>
          </a:p>
        </p:txBody>
      </p:sp>
      <p:sp>
        <p:nvSpPr>
          <p:cNvPr id="2002" name="Shape 200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003" name="Shape 200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7" name="Shape 2007"/>
        <p:cNvGrpSpPr/>
        <p:nvPr/>
      </p:nvGrpSpPr>
      <p:grpSpPr>
        <a:xfrm>
          <a:off x="0" y="0"/>
          <a:ext cx="0" cy="0"/>
          <a:chOff x="0" y="0"/>
          <a:chExt cx="0" cy="0"/>
        </a:xfrm>
      </p:grpSpPr>
      <p:sp>
        <p:nvSpPr>
          <p:cNvPr id="2008" name="Shape 2008"/>
          <p:cNvSpPr txBox="1"/>
          <p:nvPr>
            <p:ph idx="1" type="body"/>
          </p:nvPr>
        </p:nvSpPr>
        <p:spPr>
          <a:xfrm>
            <a:off x="678550" y="3396448"/>
            <a:ext cx="8229600" cy="754636"/>
          </a:xfrm>
          <a:prstGeom prst="rect">
            <a:avLst/>
          </a:prstGeom>
          <a:noFill/>
          <a:ln>
            <a:noFill/>
          </a:ln>
        </p:spPr>
        <p:txBody>
          <a:bodyPr anchorCtr="0" anchor="t"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PCAS Project Bill</a:t>
            </a:r>
          </a:p>
          <a:p>
            <a:pPr indent="-231775" lvl="0" marL="231775"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Generation Batch Job</a:t>
            </a:r>
          </a:p>
        </p:txBody>
      </p:sp>
      <p:sp>
        <p:nvSpPr>
          <p:cNvPr id="2009" name="Shape 200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2010" name="Shape 201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5" name="Shape 2015"/>
        <p:cNvGrpSpPr/>
        <p:nvPr/>
      </p:nvGrpSpPr>
      <p:grpSpPr>
        <a:xfrm>
          <a:off x="0" y="0"/>
          <a:ext cx="0" cy="0"/>
          <a:chOff x="0" y="0"/>
          <a:chExt cx="0" cy="0"/>
        </a:xfrm>
      </p:grpSpPr>
      <p:sp>
        <p:nvSpPr>
          <p:cNvPr id="2016" name="Shape 2016"/>
          <p:cNvSpPr/>
          <p:nvPr/>
        </p:nvSpPr>
        <p:spPr>
          <a:xfrm>
            <a:off x="7885215" y="5866410"/>
            <a:ext cx="1163780" cy="991589"/>
          </a:xfrm>
          <a:prstGeom prst="rect">
            <a:avLst/>
          </a:prstGeom>
          <a:solidFill>
            <a:schemeClr val="lt1"/>
          </a:solid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2017" name="Shape 201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Project Cost Accounting System Lifecycle</a:t>
            </a:r>
          </a:p>
        </p:txBody>
      </p:sp>
      <p:grpSp>
        <p:nvGrpSpPr>
          <p:cNvPr id="2018" name="Shape 2018"/>
          <p:cNvGrpSpPr/>
          <p:nvPr/>
        </p:nvGrpSpPr>
        <p:grpSpPr>
          <a:xfrm>
            <a:off x="1095169" y="1140214"/>
            <a:ext cx="1364338" cy="1140037"/>
            <a:chOff x="3669476" y="-212057"/>
            <a:chExt cx="1364338" cy="1140037"/>
          </a:xfrm>
        </p:grpSpPr>
        <p:sp>
          <p:nvSpPr>
            <p:cNvPr id="2019" name="Shape 2019"/>
            <p:cNvSpPr/>
            <p:nvPr/>
          </p:nvSpPr>
          <p:spPr>
            <a:xfrm>
              <a:off x="3669476" y="-212057"/>
              <a:ext cx="1364338" cy="1140037"/>
            </a:xfrm>
            <a:prstGeom prst="ellipse">
              <a:avLst/>
            </a:prstGeom>
            <a:solidFill>
              <a:srgbClr val="CC0000"/>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20" name="Shape 2020"/>
            <p:cNvSpPr/>
            <p:nvPr/>
          </p:nvSpPr>
          <p:spPr>
            <a:xfrm>
              <a:off x="3857403" y="-33227"/>
              <a:ext cx="964733" cy="806128"/>
            </a:xfrm>
            <a:prstGeom prst="rect">
              <a:avLst/>
            </a:prstGeom>
            <a:noFill/>
            <a:ln>
              <a:noFill/>
            </a:ln>
          </p:spPr>
          <p:txBody>
            <a:bodyPr anchorCtr="0" anchor="ctr" bIns="15225" lIns="15225" rIns="15225" tIns="15225">
              <a:noAutofit/>
            </a:bodyPr>
            <a:lstStyle/>
            <a:p>
              <a:pPr indent="0" lvl="0" marL="0" marR="0" rtl="0" algn="ctr">
                <a:lnSpc>
                  <a:spcPct val="90000"/>
                </a:lnSpc>
                <a:spcBef>
                  <a:spcPts val="0"/>
                </a:spcBef>
                <a:spcAft>
                  <a:spcPts val="420"/>
                </a:spcAft>
                <a:buSzPct val="25000"/>
                <a:buNone/>
              </a:pPr>
              <a:r>
                <a:rPr b="1" baseline="0" i="0" lang="en-US" sz="1200" u="none" cap="none" strike="noStrike">
                  <a:solidFill>
                    <a:schemeClr val="lt1"/>
                  </a:solidFill>
                  <a:latin typeface="Arial"/>
                  <a:ea typeface="Arial"/>
                  <a:cs typeface="Arial"/>
                  <a:sym typeface="Arial"/>
                </a:rPr>
                <a:t>Establish Agreement</a:t>
              </a:r>
            </a:p>
          </p:txBody>
        </p:sp>
      </p:grpSp>
      <p:grpSp>
        <p:nvGrpSpPr>
          <p:cNvPr id="2021" name="Shape 2021"/>
          <p:cNvGrpSpPr/>
          <p:nvPr/>
        </p:nvGrpSpPr>
        <p:grpSpPr>
          <a:xfrm>
            <a:off x="4437116" y="1085935"/>
            <a:ext cx="1419209" cy="1140037"/>
            <a:chOff x="5940225" y="606062"/>
            <a:chExt cx="1419209" cy="1140037"/>
          </a:xfrm>
        </p:grpSpPr>
        <p:sp>
          <p:nvSpPr>
            <p:cNvPr id="2022" name="Shape 2022"/>
            <p:cNvSpPr/>
            <p:nvPr/>
          </p:nvSpPr>
          <p:spPr>
            <a:xfrm>
              <a:off x="5940225" y="606062"/>
              <a:ext cx="1419209" cy="1140037"/>
            </a:xfrm>
            <a:prstGeom prst="ellipse">
              <a:avLst/>
            </a:prstGeom>
            <a:solidFill>
              <a:srgbClr val="CC0000"/>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23" name="Shape 2023"/>
            <p:cNvSpPr/>
            <p:nvPr/>
          </p:nvSpPr>
          <p:spPr>
            <a:xfrm>
              <a:off x="6127435" y="764418"/>
              <a:ext cx="1003533" cy="806128"/>
            </a:xfrm>
            <a:prstGeom prst="rect">
              <a:avLst/>
            </a:prstGeom>
            <a:noFill/>
            <a:ln>
              <a:noFill/>
            </a:ln>
          </p:spPr>
          <p:txBody>
            <a:bodyPr anchorCtr="0" anchor="ctr" bIns="15225" lIns="15225" rIns="15225" tIns="15225">
              <a:noAutofit/>
            </a:bodyPr>
            <a:lstStyle/>
            <a:p>
              <a:pPr indent="0" lvl="0" marL="0" marR="0" rtl="0" algn="ctr">
                <a:lnSpc>
                  <a:spcPct val="90000"/>
                </a:lnSpc>
                <a:spcBef>
                  <a:spcPts val="0"/>
                </a:spcBef>
                <a:spcAft>
                  <a:spcPts val="420"/>
                </a:spcAft>
                <a:buSzPct val="25000"/>
                <a:buNone/>
              </a:pPr>
              <a:r>
                <a:rPr b="1" baseline="0" i="0" lang="en-US" sz="1200" u="none" cap="none" strike="noStrike">
                  <a:solidFill>
                    <a:schemeClr val="lt1"/>
                  </a:solidFill>
                  <a:latin typeface="Arial"/>
                  <a:ea typeface="Arial"/>
                  <a:cs typeface="Arial"/>
                  <a:sym typeface="Arial"/>
                </a:rPr>
                <a:t>Spend Against Agreement</a:t>
              </a:r>
            </a:p>
          </p:txBody>
        </p:sp>
      </p:grpSp>
      <p:grpSp>
        <p:nvGrpSpPr>
          <p:cNvPr id="2024" name="Shape 2024"/>
          <p:cNvGrpSpPr/>
          <p:nvPr/>
        </p:nvGrpSpPr>
        <p:grpSpPr>
          <a:xfrm rot="-4093858">
            <a:off x="6301187" y="1471690"/>
            <a:ext cx="492099" cy="477085"/>
            <a:chOff x="5999839" y="1771645"/>
            <a:chExt cx="492099" cy="477085"/>
          </a:xfrm>
        </p:grpSpPr>
        <p:sp>
          <p:nvSpPr>
            <p:cNvPr id="2025" name="Shape 2025"/>
            <p:cNvSpPr/>
            <p:nvPr/>
          </p:nvSpPr>
          <p:spPr>
            <a:xfrm rot="4050000">
              <a:off x="6067378" y="1817807"/>
              <a:ext cx="357019" cy="384762"/>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sp>
          <p:nvSpPr>
            <p:cNvPr id="2026" name="Shape 2026"/>
            <p:cNvSpPr/>
            <p:nvPr/>
          </p:nvSpPr>
          <p:spPr>
            <a:xfrm rot="4050000">
              <a:off x="6100437" y="1845281"/>
              <a:ext cx="249914" cy="230858"/>
            </a:xfrm>
            <a:prstGeom prst="rect">
              <a:avLst/>
            </a:prstGeom>
            <a:solidFill>
              <a:schemeClr val="accent6"/>
            </a:solidFill>
            <a:ln>
              <a:noFill/>
            </a:ln>
          </p:spPr>
          <p:txBody>
            <a:bodyPr anchorCtr="0" anchor="ctr" bIns="0" lIns="0" rIns="0" tIns="0">
              <a:noAutofit/>
            </a:bodyPr>
            <a:lstStyle/>
            <a:p>
              <a:pPr indent="0" lvl="0" marL="0" marR="0" rtl="0" algn="ctr">
                <a:lnSpc>
                  <a:spcPct val="90000"/>
                </a:lnSpc>
                <a:spcBef>
                  <a:spcPts val="0"/>
                </a:spcBef>
                <a:spcAft>
                  <a:spcPts val="420"/>
                </a:spcAft>
                <a:buNone/>
              </a:pPr>
              <a:r>
                <a:t/>
              </a:r>
              <a:endParaRPr b="1" baseline="0" i="0" sz="1200" u="none" cap="none" strike="noStrike">
                <a:solidFill>
                  <a:schemeClr val="dk1"/>
                </a:solidFill>
                <a:latin typeface="Arial"/>
                <a:ea typeface="Arial"/>
                <a:cs typeface="Arial"/>
                <a:sym typeface="Arial"/>
              </a:endParaRPr>
            </a:p>
          </p:txBody>
        </p:sp>
      </p:grpSp>
      <p:grpSp>
        <p:nvGrpSpPr>
          <p:cNvPr id="2027" name="Shape 2027"/>
          <p:cNvGrpSpPr/>
          <p:nvPr/>
        </p:nvGrpSpPr>
        <p:grpSpPr>
          <a:xfrm>
            <a:off x="7203720" y="1094715"/>
            <a:ext cx="1419209" cy="1140037"/>
            <a:chOff x="5855087" y="1989113"/>
            <a:chExt cx="1419209" cy="1140037"/>
          </a:xfrm>
        </p:grpSpPr>
        <p:sp>
          <p:nvSpPr>
            <p:cNvPr id="2028" name="Shape 2028"/>
            <p:cNvSpPr/>
            <p:nvPr/>
          </p:nvSpPr>
          <p:spPr>
            <a:xfrm>
              <a:off x="5855087" y="1989113"/>
              <a:ext cx="1419209" cy="1140037"/>
            </a:xfrm>
            <a:prstGeom prst="ellipse">
              <a:avLst/>
            </a:prstGeom>
            <a:solidFill>
              <a:srgbClr val="CC0000"/>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29" name="Shape 2029"/>
            <p:cNvSpPr/>
            <p:nvPr/>
          </p:nvSpPr>
          <p:spPr>
            <a:xfrm>
              <a:off x="6074800" y="2167941"/>
              <a:ext cx="1003533" cy="806128"/>
            </a:xfrm>
            <a:prstGeom prst="rect">
              <a:avLst/>
            </a:prstGeom>
            <a:noFill/>
            <a:ln>
              <a:noFill/>
            </a:ln>
          </p:spPr>
          <p:txBody>
            <a:bodyPr anchorCtr="0" anchor="ctr" bIns="15225" lIns="15225" rIns="15225" tIns="15225">
              <a:noAutofit/>
            </a:bodyPr>
            <a:lstStyle/>
            <a:p>
              <a:pPr indent="0" lvl="0" marL="0" marR="0" rtl="0" algn="ctr">
                <a:lnSpc>
                  <a:spcPct val="90000"/>
                </a:lnSpc>
                <a:spcBef>
                  <a:spcPts val="0"/>
                </a:spcBef>
                <a:spcAft>
                  <a:spcPts val="420"/>
                </a:spcAft>
                <a:buSzPct val="25000"/>
                <a:buNone/>
              </a:pPr>
              <a:r>
                <a:rPr b="1" baseline="0" i="0" lang="en-US" sz="1200" u="none" cap="none" strike="noStrike">
                  <a:solidFill>
                    <a:schemeClr val="lt1"/>
                  </a:solidFill>
                  <a:latin typeface="Arial"/>
                  <a:ea typeface="Arial"/>
                  <a:cs typeface="Arial"/>
                  <a:sym typeface="Arial"/>
                </a:rPr>
                <a:t>Generate Receivable and/or Earned Revenue</a:t>
              </a:r>
            </a:p>
          </p:txBody>
        </p:sp>
      </p:grpSp>
      <p:graphicFrame>
        <p:nvGraphicFramePr>
          <p:cNvPr id="2030" name="Shape 2030"/>
          <p:cNvGraphicFramePr/>
          <p:nvPr/>
        </p:nvGraphicFramePr>
        <p:xfrm>
          <a:off x="478972" y="2295233"/>
          <a:ext cx="3000000" cy="3000000"/>
        </p:xfrm>
        <a:graphic>
          <a:graphicData uri="http://schemas.openxmlformats.org/drawingml/2006/table">
            <a:tbl>
              <a:tblPr bandRow="1" firstRow="1">
                <a:noFill/>
                <a:tableStyleId>{A41842F0-BADE-4D52-9E57-89802B1BE7EA}</a:tableStyleId>
              </a:tblPr>
              <a:tblGrid>
                <a:gridCol w="966000"/>
                <a:gridCol w="858300"/>
                <a:gridCol w="829700"/>
              </a:tblGrid>
              <a:tr h="550125">
                <a:tc gridSpan="3">
                  <a:txBody>
                    <a:bodyPr>
                      <a:noAutofit/>
                    </a:bodyPr>
                    <a:lstStyle/>
                    <a:p>
                      <a:pPr indent="0" lvl="0" marL="0" marR="0" rtl="0" algn="ctr">
                        <a:spcBef>
                          <a:spcPts val="0"/>
                        </a:spcBef>
                        <a:buSzPct val="25000"/>
                        <a:buNone/>
                      </a:pPr>
                      <a:r>
                        <a:rPr baseline="0" lang="en-US" sz="1600" u="none" cap="none" strike="noStrike"/>
                        <a:t>Agreement is Created (Interface or Manually)</a:t>
                      </a:r>
                    </a:p>
                  </a:txBody>
                  <a:tcPr marT="45725" marB="45725" marR="91450" marL="91450"/>
                </a:tc>
                <a:tc hMerge="1"/>
                <a:tc hMerge="1"/>
              </a:tr>
              <a:tr h="482050">
                <a:tc>
                  <a:txBody>
                    <a:bodyPr>
                      <a:noAutofit/>
                    </a:bodyPr>
                    <a:lstStyle/>
                    <a:p>
                      <a:pPr indent="0" lvl="0" marL="0" marR="0" rtl="0" algn="l">
                        <a:spcBef>
                          <a:spcPts val="0"/>
                        </a:spcBef>
                        <a:buSzPct val="25000"/>
                        <a:buNone/>
                      </a:pPr>
                      <a:r>
                        <a:rPr baseline="0" lang="en-US" sz="1400" u="none" cap="none" strike="noStrike"/>
                        <a:t>Recurring</a:t>
                      </a:r>
                    </a:p>
                  </a:txBody>
                  <a:tcPr marT="45725" marB="45725" marR="91450" marL="91450"/>
                </a:tc>
                <a:tc gridSpan="2">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t>Spending Based</a:t>
                      </a:r>
                    </a:p>
                  </a:txBody>
                  <a:tcPr marT="45725" marB="45725" marR="91450" marL="91450"/>
                </a:tc>
                <a:tc hMerge="1"/>
              </a:tr>
              <a:tr h="347450">
                <a:tc gridSpan="3">
                  <a:txBody>
                    <a:bodyPr>
                      <a:noAutofit/>
                    </a:bodyPr>
                    <a:lstStyle/>
                    <a:p>
                      <a:pPr indent="0" lvl="0" marL="0" marR="0" rtl="0" algn="l">
                        <a:spcBef>
                          <a:spcPts val="0"/>
                        </a:spcBef>
                        <a:buSzPct val="25000"/>
                        <a:buNone/>
                      </a:pPr>
                      <a:r>
                        <a:rPr baseline="0" lang="en-US" sz="1800" u="none" cap="none" strike="noStrike"/>
                        <a:t>       Bills by</a:t>
                      </a:r>
                    </a:p>
                  </a:txBody>
                  <a:tcPr marT="45725" marB="45725" marR="91450" marL="91450"/>
                </a:tc>
                <a:tc hMerge="1"/>
                <a:tc hMerge="1"/>
              </a:tr>
              <a:tr h="705900">
                <a:tc>
                  <a:txBody>
                    <a:bodyPr>
                      <a:noAutofit/>
                    </a:bodyPr>
                    <a:lstStyle/>
                    <a:p>
                      <a:pPr indent="0" lvl="0" marL="0" marR="0" rtl="0" algn="l">
                        <a:spcBef>
                          <a:spcPts val="0"/>
                        </a:spcBef>
                        <a:buSzPct val="25000"/>
                        <a:buNone/>
                      </a:pPr>
                      <a:r>
                        <a:rPr b="0" baseline="0" lang="en-US" sz="1050" u="none" cap="none" strike="noStrike"/>
                        <a:t>Flat Rate</a:t>
                      </a:r>
                    </a:p>
                  </a:txBody>
                  <a:tcPr marT="45725" marB="45725" marR="91450" marL="91450"/>
                </a:tc>
                <a:tc>
                  <a:txBody>
                    <a:bodyPr>
                      <a:noAutofit/>
                    </a:bodyPr>
                    <a:lstStyle/>
                    <a:p>
                      <a:pPr indent="0" lvl="0" marL="0" marR="0" rtl="0" algn="l">
                        <a:spcBef>
                          <a:spcPts val="0"/>
                        </a:spcBef>
                        <a:buSzPct val="25000"/>
                        <a:buNone/>
                      </a:pPr>
                      <a:r>
                        <a:rPr b="0" baseline="0" lang="en-US" sz="1050" u="none" cap="none" strike="noStrike"/>
                        <a:t>Agreement Charge (AG)</a:t>
                      </a:r>
                    </a:p>
                  </a:txBody>
                  <a:tcPr marT="45725" marB="45725" marR="91450" marL="91450"/>
                </a:tc>
                <a:tc>
                  <a:txBody>
                    <a:bodyPr>
                      <a:noAutofit/>
                    </a:bodyPr>
                    <a:lstStyle/>
                    <a:p>
                      <a:pPr indent="0" lvl="0" marL="0" marR="0" rtl="0" algn="l">
                        <a:spcBef>
                          <a:spcPts val="0"/>
                        </a:spcBef>
                        <a:buSzPct val="25000"/>
                        <a:buNone/>
                      </a:pPr>
                      <a:r>
                        <a:rPr b="0" baseline="0" lang="en-US" sz="1050" u="none" cap="none" strike="noStrike"/>
                        <a:t>Actual Cost</a:t>
                      </a:r>
                    </a:p>
                    <a:p>
                      <a:pPr indent="0" lvl="0" marL="0" marR="0" rtl="0" algn="l">
                        <a:spcBef>
                          <a:spcPts val="0"/>
                        </a:spcBef>
                        <a:buNone/>
                      </a:pPr>
                      <a:r>
                        <a:t/>
                      </a:r>
                      <a:endParaRPr baseline="0" sz="1050" u="none" cap="none" strike="noStrike"/>
                    </a:p>
                  </a:txBody>
                  <a:tcPr marT="45725" marB="45725" marR="91450" marL="91450"/>
                </a:tc>
              </a:tr>
              <a:tr h="347450">
                <a:tc gridSpan="3">
                  <a:txBody>
                    <a:bodyPr>
                      <a:noAutofit/>
                    </a:bodyPr>
                    <a:lstStyle/>
                    <a:p>
                      <a:pPr indent="0" lvl="0" marL="0" marR="0" rtl="0" algn="ctr">
                        <a:spcBef>
                          <a:spcPts val="0"/>
                        </a:spcBef>
                        <a:buSzPct val="25000"/>
                        <a:buNone/>
                      </a:pPr>
                      <a:r>
                        <a:rPr baseline="0" lang="en-US" sz="1800" u="none" cap="none" strike="noStrike"/>
                        <a:t>            Optional</a:t>
                      </a:r>
                    </a:p>
                  </a:txBody>
                  <a:tcPr marT="45725" marB="45725" marR="91450" marL="91450"/>
                </a:tc>
                <a:tc hMerge="1"/>
                <a:tc hMerge="1"/>
              </a:tr>
              <a:tr h="498475">
                <a:tc>
                  <a:txBody>
                    <a:bodyPr>
                      <a:noAutofit/>
                    </a:bodyPr>
                    <a:lstStyle/>
                    <a:p>
                      <a:pPr indent="0" lvl="0" marL="0" marR="0" rtl="0" algn="l">
                        <a:spcBef>
                          <a:spcPts val="0"/>
                        </a:spcBef>
                        <a:buNone/>
                      </a:pPr>
                      <a:r>
                        <a:t/>
                      </a:r>
                      <a:endParaRPr baseline="0" sz="1400" u="none" cap="none" strike="noStrike"/>
                    </a:p>
                  </a:txBody>
                  <a:tcPr marT="45725" marB="45725" marR="91450" marL="91450"/>
                </a:tc>
                <a:tc gridSpan="2">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t>Agreement Controls</a:t>
                      </a:r>
                    </a:p>
                    <a:p>
                      <a:pPr indent="0" lvl="0" marL="0" marR="0" rtl="0" algn="l">
                        <a:lnSpc>
                          <a:spcPct val="100000"/>
                        </a:lnSpc>
                        <a:spcBef>
                          <a:spcPts val="0"/>
                        </a:spcBef>
                        <a:spcAft>
                          <a:spcPts val="0"/>
                        </a:spcAft>
                        <a:buClr>
                          <a:schemeClr val="dk1"/>
                        </a:buClr>
                        <a:buFont typeface="Arial"/>
                        <a:buNone/>
                      </a:pPr>
                      <a:r>
                        <a:t/>
                      </a:r>
                      <a:endParaRPr baseline="0" sz="1400" u="none" cap="none" strike="noStrike"/>
                    </a:p>
                    <a:p>
                      <a:pPr indent="0" lvl="0" marL="0" marR="0" rtl="0" algn="l">
                        <a:lnSpc>
                          <a:spcPct val="100000"/>
                        </a:lnSpc>
                        <a:spcBef>
                          <a:spcPts val="0"/>
                        </a:spcBef>
                        <a:spcAft>
                          <a:spcPts val="0"/>
                        </a:spcAft>
                        <a:buClr>
                          <a:schemeClr val="dk1"/>
                        </a:buClr>
                        <a:buFont typeface="Arial"/>
                        <a:buNone/>
                      </a:pPr>
                      <a:r>
                        <a:t/>
                      </a:r>
                      <a:endParaRPr baseline="0" sz="1400" u="none" cap="none" strike="noStrike"/>
                    </a:p>
                    <a:p>
                      <a:pPr indent="0" lvl="0" marL="0" marR="0" rtl="0" algn="l">
                        <a:lnSpc>
                          <a:spcPct val="100000"/>
                        </a:lnSpc>
                        <a:spcBef>
                          <a:spcPts val="0"/>
                        </a:spcBef>
                        <a:spcAft>
                          <a:spcPts val="0"/>
                        </a:spcAft>
                        <a:buClr>
                          <a:schemeClr val="dk1"/>
                        </a:buClr>
                        <a:buFont typeface="Arial"/>
                        <a:buNone/>
                      </a:pPr>
                      <a:r>
                        <a:t/>
                      </a:r>
                      <a:endParaRPr baseline="0" sz="1400" u="none" cap="none" strike="noStrike"/>
                    </a:p>
                  </a:txBody>
                  <a:tcPr marT="45725" marB="45725" marR="91450" marL="91450"/>
                </a:tc>
                <a:tc hMerge="1"/>
              </a:tr>
              <a:tr h="315575">
                <a:tc gridSpan="3">
                  <a:txBody>
                    <a:bodyPr>
                      <a:noAutofit/>
                    </a:bodyPr>
                    <a:lstStyle/>
                    <a:p>
                      <a:pPr indent="0" lvl="0" marL="0" marR="0" rtl="0" algn="ctr">
                        <a:spcBef>
                          <a:spcPts val="0"/>
                        </a:spcBef>
                        <a:buSzPct val="25000"/>
                        <a:buNone/>
                      </a:pPr>
                      <a:r>
                        <a:rPr baseline="0" lang="en-US" sz="1400" u="none" cap="none" strike="noStrike"/>
                        <a:t>Surcharges</a:t>
                      </a:r>
                    </a:p>
                    <a:p>
                      <a:pPr indent="0" lvl="0" marL="0" marR="0" rtl="0" algn="ctr">
                        <a:spcBef>
                          <a:spcPts val="0"/>
                        </a:spcBef>
                        <a:buNone/>
                      </a:pPr>
                      <a:r>
                        <a:t/>
                      </a:r>
                      <a:endParaRPr baseline="0" sz="1400" u="none" cap="none" strike="noStrike"/>
                    </a:p>
                  </a:txBody>
                  <a:tcPr marT="45725" marB="45725" marR="91450" marL="91450"/>
                </a:tc>
                <a:tc hMerge="1"/>
                <a:tc hMerge="1"/>
              </a:tr>
            </a:tbl>
          </a:graphicData>
        </a:graphic>
      </p:graphicFrame>
      <p:sp>
        <p:nvSpPr>
          <p:cNvPr id="2031" name="Shape 2031"/>
          <p:cNvSpPr/>
          <p:nvPr/>
        </p:nvSpPr>
        <p:spPr>
          <a:xfrm rot="5395975">
            <a:off x="2773754" y="4414479"/>
            <a:ext cx="357019" cy="384761"/>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sp>
        <p:nvSpPr>
          <p:cNvPr id="2032" name="Shape 2032"/>
          <p:cNvSpPr/>
          <p:nvPr/>
        </p:nvSpPr>
        <p:spPr>
          <a:xfrm rot="5395975">
            <a:off x="-24765" y="4994162"/>
            <a:ext cx="1540264" cy="377720"/>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graphicFrame>
        <p:nvGraphicFramePr>
          <p:cNvPr id="2033" name="Shape 2033"/>
          <p:cNvGraphicFramePr/>
          <p:nvPr/>
        </p:nvGraphicFramePr>
        <p:xfrm>
          <a:off x="3275083" y="2297183"/>
          <a:ext cx="3000000" cy="3000000"/>
        </p:xfrm>
        <a:graphic>
          <a:graphicData uri="http://schemas.openxmlformats.org/drawingml/2006/table">
            <a:tbl>
              <a:tblPr bandRow="1" firstRow="1">
                <a:noFill/>
                <a:tableStyleId>{00B5EB21-101A-4E90-8E71-85AF4B0A52CD}</a:tableStyleId>
              </a:tblPr>
              <a:tblGrid>
                <a:gridCol w="932850"/>
                <a:gridCol w="902750"/>
              </a:tblGrid>
              <a:tr h="564550">
                <a:tc gridSpan="2">
                  <a:txBody>
                    <a:bodyPr>
                      <a:noAutofit/>
                    </a:bodyPr>
                    <a:lstStyle/>
                    <a:p>
                      <a:pPr indent="0" lvl="0" marL="0" marR="0" rtl="0" algn="ctr">
                        <a:spcBef>
                          <a:spcPts val="0"/>
                        </a:spcBef>
                        <a:buSzPct val="25000"/>
                        <a:buNone/>
                      </a:pPr>
                      <a:r>
                        <a:rPr baseline="0" lang="en-US" sz="1600" u="none" cap="none" strike="noStrike"/>
                        <a:t>AG/Spending Processed</a:t>
                      </a:r>
                    </a:p>
                  </a:txBody>
                  <a:tcPr marT="45725" marB="45725" marR="91450" marL="91450"/>
                </a:tc>
                <a:tc hMerge="1"/>
              </a:tr>
              <a:tr h="476500">
                <a:tc gridSpan="2">
                  <a:txBody>
                    <a:bodyPr>
                      <a:noAutofit/>
                    </a:bodyPr>
                    <a:lstStyle/>
                    <a:p>
                      <a:pPr indent="0" lvl="0" marL="0" marR="0" rtl="0" algn="l">
                        <a:spcBef>
                          <a:spcPts val="0"/>
                        </a:spcBef>
                        <a:buSzPct val="25000"/>
                        <a:buNone/>
                      </a:pPr>
                      <a:r>
                        <a:rPr baseline="0" lang="en-US" sz="1400" u="none" cap="none" strike="noStrike"/>
                        <a:t>Spending Based</a:t>
                      </a:r>
                    </a:p>
                  </a:txBody>
                  <a:tcPr marT="45725" marB="45725" marR="91450" marL="91450"/>
                </a:tc>
                <a:tc hMerge="1"/>
              </a:tr>
              <a:tr h="364075">
                <a:tc gridSpan="2">
                  <a:txBody>
                    <a:bodyPr>
                      <a:noAutofit/>
                    </a:bodyPr>
                    <a:lstStyle/>
                    <a:p>
                      <a:pPr indent="0" lvl="0" marL="0" marR="0" rtl="0" algn="l">
                        <a:spcBef>
                          <a:spcPts val="0"/>
                        </a:spcBef>
                        <a:buSzPct val="25000"/>
                        <a:buNone/>
                      </a:pPr>
                      <a:r>
                        <a:rPr baseline="0" lang="en-US" sz="1800" u="none" cap="none" strike="noStrike"/>
                        <a:t>Cost tracked by</a:t>
                      </a:r>
                    </a:p>
                  </a:txBody>
                  <a:tcPr marT="45725" marB="45725" marR="91450" marL="91450"/>
                </a:tc>
                <a:tc hMerge="1"/>
              </a:tr>
              <a:tr h="658700">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000" u="none" cap="none" strike="noStrike"/>
                        <a:t>Agreement Charge Document</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000" u="none" cap="none" strike="noStrike"/>
                        <a:t>Spending Docs </a:t>
                      </a:r>
                    </a:p>
                    <a:p>
                      <a:pPr indent="0" lvl="0" marL="0" marR="0" rtl="0" algn="l">
                        <a:lnSpc>
                          <a:spcPct val="100000"/>
                        </a:lnSpc>
                        <a:spcBef>
                          <a:spcPts val="0"/>
                        </a:spcBef>
                        <a:spcAft>
                          <a:spcPts val="0"/>
                        </a:spcAft>
                        <a:buClr>
                          <a:schemeClr val="dk1"/>
                        </a:buClr>
                        <a:buSzPct val="25000"/>
                        <a:buFont typeface="Arial"/>
                        <a:buNone/>
                      </a:pPr>
                      <a:r>
                        <a:rPr baseline="0" lang="en-US" sz="1000" u="none" cap="none" strike="noStrike"/>
                        <a:t>(Order &gt; Receipt)</a:t>
                      </a:r>
                    </a:p>
                  </a:txBody>
                  <a:tcPr marT="45725" marB="45725" marR="91450" marL="91450"/>
                </a:tc>
              </a:tr>
              <a:tr h="376550">
                <a:tc gridSpan="2">
                  <a:txBody>
                    <a:bodyPr>
                      <a:noAutofit/>
                    </a:bodyPr>
                    <a:lstStyle/>
                    <a:p>
                      <a:pPr indent="0" lvl="0" marL="0" marR="0" rtl="0" algn="ctr">
                        <a:spcBef>
                          <a:spcPts val="0"/>
                        </a:spcBef>
                        <a:buSzPct val="25000"/>
                        <a:buNone/>
                      </a:pPr>
                      <a:r>
                        <a:rPr baseline="0" lang="en-US" sz="1800" u="none" cap="none" strike="noStrike"/>
                        <a:t>From</a:t>
                      </a:r>
                    </a:p>
                  </a:txBody>
                  <a:tcPr marT="45725" marB="45725" marR="91450" marL="91450"/>
                </a:tc>
                <a:tc hMerge="1"/>
              </a:tr>
              <a:tr h="1571200">
                <a:tc gridSpan="2">
                  <a:txBody>
                    <a:bodyPr>
                      <a:noAutofit/>
                    </a:bodyPr>
                    <a:lstStyle/>
                    <a:p>
                      <a:pPr indent="0" lvl="0" marL="0" marR="0" rtl="0" algn="ctr">
                        <a:spcBef>
                          <a:spcPts val="0"/>
                        </a:spcBef>
                        <a:buSzPct val="25000"/>
                        <a:buNone/>
                      </a:pPr>
                      <a:r>
                        <a:rPr baseline="0" lang="en-US" sz="1200" u="none" cap="none" strike="noStrike"/>
                        <a:t>Manual Entry</a:t>
                      </a:r>
                    </a:p>
                    <a:p>
                      <a:pPr indent="0" lvl="0" marL="0" marR="0" rtl="0" algn="ctr">
                        <a:spcBef>
                          <a:spcPts val="0"/>
                        </a:spcBef>
                        <a:buNone/>
                      </a:pPr>
                      <a:r>
                        <a:t/>
                      </a:r>
                      <a:endParaRPr baseline="0" sz="1200" u="none" cap="none" strike="noStrike"/>
                    </a:p>
                    <a:p>
                      <a:pPr indent="0" lvl="0" marL="0" marR="0" rtl="0" algn="ctr">
                        <a:spcBef>
                          <a:spcPts val="0"/>
                        </a:spcBef>
                        <a:buNone/>
                      </a:pPr>
                      <a:r>
                        <a:t/>
                      </a:r>
                      <a:endParaRPr baseline="0" sz="1200" u="none" cap="none" strike="noStrike"/>
                    </a:p>
                    <a:p>
                      <a:pPr indent="0" lvl="0" marL="0" marR="0" rtl="0" algn="ctr">
                        <a:spcBef>
                          <a:spcPts val="0"/>
                        </a:spcBef>
                        <a:buNone/>
                      </a:pPr>
                      <a:r>
                        <a:t/>
                      </a:r>
                      <a:endParaRPr baseline="0" sz="1200" u="none" cap="none" strike="noStrike"/>
                    </a:p>
                    <a:p>
                      <a:pPr indent="0" lvl="0" marL="0" marR="0" rtl="0" algn="ctr">
                        <a:spcBef>
                          <a:spcPts val="0"/>
                        </a:spcBef>
                        <a:buNone/>
                      </a:pPr>
                      <a:r>
                        <a:t/>
                      </a:r>
                      <a:endParaRPr baseline="0" sz="1200" u="none" cap="none" strike="noStrike"/>
                    </a:p>
                    <a:p>
                      <a:pPr indent="0" lvl="0" marL="0" marR="0" rtl="0" algn="ctr">
                        <a:spcBef>
                          <a:spcPts val="0"/>
                        </a:spcBef>
                        <a:buNone/>
                      </a:pPr>
                      <a:r>
                        <a:t/>
                      </a:r>
                      <a:endParaRPr baseline="0" sz="1200" u="none" cap="none" strike="noStrike"/>
                    </a:p>
                    <a:p>
                      <a:pPr indent="0" lvl="0" marL="0" marR="0" rtl="0" algn="ctr">
                        <a:spcBef>
                          <a:spcPts val="0"/>
                        </a:spcBef>
                        <a:buNone/>
                      </a:pPr>
                      <a:r>
                        <a:t/>
                      </a:r>
                      <a:endParaRPr baseline="0" sz="1200" u="none" cap="none" strike="noStrike"/>
                    </a:p>
                    <a:p>
                      <a:pPr indent="0" lvl="0" marL="0" marR="0" rtl="0" algn="ctr">
                        <a:spcBef>
                          <a:spcPts val="0"/>
                        </a:spcBef>
                        <a:buNone/>
                      </a:pPr>
                      <a:r>
                        <a:t/>
                      </a:r>
                      <a:endParaRPr baseline="0" sz="1200" u="none" cap="none" strike="noStrike"/>
                    </a:p>
                  </a:txBody>
                  <a:tcPr marT="45725" marB="45725" marR="91450" marL="91450"/>
                </a:tc>
                <a:tc hMerge="1"/>
              </a:tr>
            </a:tbl>
          </a:graphicData>
        </a:graphic>
      </p:graphicFrame>
      <p:graphicFrame>
        <p:nvGraphicFramePr>
          <p:cNvPr id="2034" name="Shape 2034"/>
          <p:cNvGraphicFramePr/>
          <p:nvPr/>
        </p:nvGraphicFramePr>
        <p:xfrm>
          <a:off x="5181464" y="2283213"/>
          <a:ext cx="3000000" cy="3000000"/>
        </p:xfrm>
        <a:graphic>
          <a:graphicData uri="http://schemas.openxmlformats.org/drawingml/2006/table">
            <a:tbl>
              <a:tblPr bandRow="1" firstRow="1">
                <a:noFill/>
                <a:tableStyleId>{B66986EF-0DA9-4081-8715-C59484760E66}</a:tableStyleId>
              </a:tblPr>
              <a:tblGrid>
                <a:gridCol w="1524000"/>
              </a:tblGrid>
              <a:tr h="594100">
                <a:tc>
                  <a:txBody>
                    <a:bodyPr>
                      <a:noAutofit/>
                    </a:bodyPr>
                    <a:lstStyle/>
                    <a:p>
                      <a:pPr indent="0" lvl="0" marL="0" marR="0" rtl="0" algn="ctr">
                        <a:spcBef>
                          <a:spcPts val="0"/>
                        </a:spcBef>
                        <a:buSzPct val="25000"/>
                        <a:buNone/>
                      </a:pPr>
                      <a:r>
                        <a:rPr baseline="0" lang="en-US" sz="1600" u="none" cap="none" strike="noStrike"/>
                        <a:t>Surcharges Processed</a:t>
                      </a:r>
                    </a:p>
                  </a:txBody>
                  <a:tcPr marT="45725" marB="45725" marR="91450" marL="91450"/>
                </a:tc>
              </a:tr>
              <a:tr h="492425">
                <a:tc>
                  <a:txBody>
                    <a:bodyPr>
                      <a:noAutofit/>
                    </a:bodyPr>
                    <a:lstStyle/>
                    <a:p>
                      <a:pPr indent="0" lvl="0" marL="0" marR="0" rtl="0" algn="l">
                        <a:spcBef>
                          <a:spcPts val="0"/>
                        </a:spcBef>
                        <a:buSzPct val="25000"/>
                        <a:buNone/>
                      </a:pPr>
                      <a:r>
                        <a:rPr baseline="0" lang="en-US" sz="1400" u="none" cap="none" strike="noStrike"/>
                        <a:t>Spending Based</a:t>
                      </a:r>
                    </a:p>
                  </a:txBody>
                  <a:tcPr marT="45725" marB="45725" marR="91450" marL="91450"/>
                </a:tc>
              </a:tr>
              <a:tr h="381000">
                <a:tc>
                  <a:txBody>
                    <a:bodyPr>
                      <a:noAutofit/>
                    </a:bodyPr>
                    <a:lstStyle/>
                    <a:p>
                      <a:pPr indent="0" lvl="0" marL="0" marR="0" rtl="0" algn="l">
                        <a:spcBef>
                          <a:spcPts val="0"/>
                        </a:spcBef>
                        <a:buSzPct val="25000"/>
                        <a:buNone/>
                      </a:pPr>
                      <a:r>
                        <a:rPr baseline="0" lang="en-US" sz="1700" u="none" cap="none" strike="noStrike"/>
                        <a:t>Processed by</a:t>
                      </a:r>
                    </a:p>
                  </a:txBody>
                  <a:tcPr marT="45725" marB="45725" marR="91450" marL="91450"/>
                </a:tc>
              </a:tr>
              <a:tr h="677325">
                <a:tc>
                  <a:txBody>
                    <a:bodyPr>
                      <a:noAutofit/>
                    </a:bodyPr>
                    <a:lstStyle/>
                    <a:p>
                      <a:pPr indent="0" lvl="0" marL="0" marR="0" rtl="0" algn="l">
                        <a:spcBef>
                          <a:spcPts val="0"/>
                        </a:spcBef>
                        <a:buSzPct val="25000"/>
                        <a:buNone/>
                      </a:pPr>
                      <a:r>
                        <a:rPr baseline="0" lang="en-US" sz="1050" u="none" cap="none" strike="noStrike"/>
                        <a:t>PCAS Surcharge Generation</a:t>
                      </a:r>
                    </a:p>
                  </a:txBody>
                  <a:tcPr marT="45725" marB="45725" marR="91450" marL="91450"/>
                </a:tc>
              </a:tr>
              <a:tr h="381000">
                <a:tc>
                  <a:txBody>
                    <a:bodyPr>
                      <a:noAutofit/>
                    </a:bodyPr>
                    <a:lstStyle/>
                    <a:p>
                      <a:pPr indent="0" lvl="0" marL="0" marR="0" rtl="0" algn="l">
                        <a:spcBef>
                          <a:spcPts val="0"/>
                        </a:spcBef>
                        <a:buSzPct val="25000"/>
                        <a:buNone/>
                      </a:pPr>
                      <a:r>
                        <a:rPr baseline="0" lang="en-US" sz="1800" u="none" cap="none" strike="noStrike">
                          <a:solidFill>
                            <a:schemeClr val="dk1"/>
                          </a:solidFill>
                          <a:latin typeface="Arial"/>
                          <a:ea typeface="Arial"/>
                          <a:cs typeface="Arial"/>
                          <a:sym typeface="Arial"/>
                        </a:rPr>
                        <a:t>Creating</a:t>
                      </a:r>
                    </a:p>
                  </a:txBody>
                  <a:tcPr marT="45725" marB="45725" marR="91450" marL="91450"/>
                </a:tc>
              </a:tr>
              <a:tr h="1032925">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200" u="none" cap="none" strike="noStrike"/>
                        <a:t>SV Docs created according to values listed on Surcharge tab referencing Agreement </a:t>
                      </a:r>
                    </a:p>
                    <a:p>
                      <a:pPr indent="0" lvl="0" marL="0" marR="0" rtl="0" algn="l">
                        <a:lnSpc>
                          <a:spcPct val="100000"/>
                        </a:lnSpc>
                        <a:spcBef>
                          <a:spcPts val="0"/>
                        </a:spcBef>
                        <a:spcAft>
                          <a:spcPts val="0"/>
                        </a:spcAft>
                        <a:buClr>
                          <a:schemeClr val="dk1"/>
                        </a:buClr>
                        <a:buFont typeface="Arial"/>
                        <a:buNone/>
                      </a:pPr>
                      <a:r>
                        <a:t/>
                      </a:r>
                      <a:endParaRPr baseline="0" sz="1200" u="none" cap="none" strike="noStrike"/>
                    </a:p>
                    <a:p>
                      <a:pPr indent="0" lvl="0" marL="0" marR="0" rtl="0" algn="l">
                        <a:lnSpc>
                          <a:spcPct val="100000"/>
                        </a:lnSpc>
                        <a:spcBef>
                          <a:spcPts val="0"/>
                        </a:spcBef>
                        <a:spcAft>
                          <a:spcPts val="0"/>
                        </a:spcAft>
                        <a:buClr>
                          <a:schemeClr val="dk1"/>
                        </a:buClr>
                        <a:buFont typeface="Arial"/>
                        <a:buNone/>
                      </a:pPr>
                      <a:r>
                        <a:t/>
                      </a:r>
                      <a:endParaRPr baseline="0" sz="1200" u="none" cap="none" strike="noStrike"/>
                    </a:p>
                    <a:p>
                      <a:pPr indent="0" lvl="0" marL="0" marR="0" rtl="0" algn="l">
                        <a:lnSpc>
                          <a:spcPct val="100000"/>
                        </a:lnSpc>
                        <a:spcBef>
                          <a:spcPts val="0"/>
                        </a:spcBef>
                        <a:spcAft>
                          <a:spcPts val="0"/>
                        </a:spcAft>
                        <a:buClr>
                          <a:schemeClr val="dk1"/>
                        </a:buClr>
                        <a:buFont typeface="Arial"/>
                        <a:buNone/>
                      </a:pPr>
                      <a:r>
                        <a:t/>
                      </a:r>
                      <a:endParaRPr baseline="0" sz="1200" u="none" cap="none" strike="noStrike"/>
                    </a:p>
                  </a:txBody>
                  <a:tcPr marT="45725" marB="45725" marR="91450" marL="91450"/>
                </a:tc>
              </a:tr>
            </a:tbl>
          </a:graphicData>
        </a:graphic>
      </p:graphicFrame>
      <p:graphicFrame>
        <p:nvGraphicFramePr>
          <p:cNvPr id="2035" name="Shape 2035"/>
          <p:cNvGraphicFramePr/>
          <p:nvPr/>
        </p:nvGraphicFramePr>
        <p:xfrm>
          <a:off x="6803186" y="2280252"/>
          <a:ext cx="3000000" cy="3000000"/>
        </p:xfrm>
        <a:graphic>
          <a:graphicData uri="http://schemas.openxmlformats.org/drawingml/2006/table">
            <a:tbl>
              <a:tblPr bandRow="1" firstRow="1">
                <a:noFill/>
                <a:tableStyleId>{202FC338-3921-4E84-AFBD-B5AB960CABAD}</a:tableStyleId>
              </a:tblPr>
              <a:tblGrid>
                <a:gridCol w="1086300"/>
                <a:gridCol w="1086300"/>
              </a:tblGrid>
              <a:tr h="589950">
                <a:tc gridSpan="2">
                  <a:txBody>
                    <a:bodyPr>
                      <a:noAutofit/>
                    </a:bodyPr>
                    <a:lstStyle/>
                    <a:p>
                      <a:pPr indent="0" lvl="0" marL="0" marR="0" rtl="0" algn="ctr">
                        <a:lnSpc>
                          <a:spcPct val="100000"/>
                        </a:lnSpc>
                        <a:spcBef>
                          <a:spcPts val="0"/>
                        </a:spcBef>
                        <a:spcAft>
                          <a:spcPts val="0"/>
                        </a:spcAft>
                        <a:buClr>
                          <a:schemeClr val="dk1"/>
                        </a:buClr>
                        <a:buSzPct val="25000"/>
                        <a:buFont typeface="Arial"/>
                        <a:buNone/>
                      </a:pPr>
                      <a:r>
                        <a:rPr baseline="0" lang="en-US" sz="1800" u="none" cap="none" strike="noStrike"/>
                        <a:t>BD/NV/CR Offset Created</a:t>
                      </a:r>
                    </a:p>
                  </a:txBody>
                  <a:tcPr marT="45725" marB="45725" marR="91450" marL="91450"/>
                </a:tc>
                <a:tc hMerge="1"/>
              </a:tr>
              <a:tr h="499525">
                <a:tc>
                  <a:txBody>
                    <a:bodyPr>
                      <a:noAutofit/>
                    </a:bodyPr>
                    <a:lstStyle/>
                    <a:p>
                      <a:pPr indent="0" lvl="0" marL="0" marR="0" rtl="0" algn="l">
                        <a:spcBef>
                          <a:spcPts val="0"/>
                        </a:spcBef>
                        <a:buSzPct val="25000"/>
                        <a:buNone/>
                      </a:pPr>
                      <a:r>
                        <a:rPr baseline="0" lang="en-US" sz="1400" u="none" cap="none" strike="noStrike"/>
                        <a:t>Recurring</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200" u="none" cap="none" strike="noStrike"/>
                        <a:t>Spending Based</a:t>
                      </a:r>
                    </a:p>
                  </a:txBody>
                  <a:tcPr marT="45725" marB="45725" marR="91450" marL="91450"/>
                </a:tc>
              </a:tr>
              <a:tr h="389475">
                <a:tc gridSpan="2">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700" u="none" cap="none" strike="noStrike"/>
                        <a:t>Processed by</a:t>
                      </a:r>
                    </a:p>
                  </a:txBody>
                  <a:tcPr marT="45725" marB="45725" marR="91450" marL="91450"/>
                </a:tc>
                <a:tc hMerge="1"/>
              </a:tr>
              <a:tr h="677325">
                <a:tc gridSpan="2">
                  <a:txBody>
                    <a:bodyPr>
                      <a:noAutofit/>
                    </a:bodyPr>
                    <a:lstStyle/>
                    <a:p>
                      <a:pPr indent="0" lvl="0" marL="0" marR="0" rtl="0" algn="l">
                        <a:spcBef>
                          <a:spcPts val="0"/>
                        </a:spcBef>
                        <a:buSzPct val="25000"/>
                        <a:buNone/>
                      </a:pPr>
                      <a:r>
                        <a:rPr baseline="0" lang="en-US" sz="1050" u="none" cap="none" strike="noStrike"/>
                        <a:t>PCPROJBILL</a:t>
                      </a:r>
                    </a:p>
                    <a:p>
                      <a:pPr indent="0" lvl="0" marL="0" marR="0" rtl="0" algn="l">
                        <a:spcBef>
                          <a:spcPts val="0"/>
                        </a:spcBef>
                        <a:buSzPct val="25000"/>
                        <a:buNone/>
                      </a:pPr>
                      <a:r>
                        <a:rPr baseline="0" lang="en-US" sz="1050" u="none" cap="none" strike="noStrike"/>
                        <a:t>Refers to Agreement setup</a:t>
                      </a:r>
                    </a:p>
                  </a:txBody>
                  <a:tcPr marT="45725" marB="45725" marR="91450" marL="91450"/>
                </a:tc>
                <a:tc hMerge="1"/>
              </a:tr>
              <a:tr h="348425">
                <a:tc gridSpan="2">
                  <a:txBody>
                    <a:bodyPr>
                      <a:noAutofit/>
                    </a:bodyPr>
                    <a:lstStyle/>
                    <a:p>
                      <a:pPr indent="0" lvl="0" marL="0" marR="0" rtl="0" algn="l">
                        <a:spcBef>
                          <a:spcPts val="0"/>
                        </a:spcBef>
                        <a:buSzPct val="25000"/>
                        <a:buNone/>
                      </a:pPr>
                      <a:r>
                        <a:rPr baseline="0" lang="en-US" sz="1800" u="none" cap="none" strike="noStrike"/>
                        <a:t>Creating</a:t>
                      </a:r>
                    </a:p>
                  </a:txBody>
                  <a:tcPr marT="45725" marB="45725" marR="91450" marL="91450"/>
                </a:tc>
                <a:tc hMerge="1"/>
              </a:tr>
              <a:tr h="1257900">
                <a:tc gridSpan="2">
                  <a:txBody>
                    <a:bodyPr>
                      <a:noAutofit/>
                    </a:bodyPr>
                    <a:lstStyle/>
                    <a:p>
                      <a:pPr indent="0" lvl="0" marL="0" marR="0" rtl="0" algn="l">
                        <a:spcBef>
                          <a:spcPts val="0"/>
                        </a:spcBef>
                        <a:buSzPct val="25000"/>
                        <a:buNone/>
                      </a:pPr>
                      <a:r>
                        <a:rPr baseline="0" lang="en-US" sz="1200" u="none" cap="none" strike="noStrike"/>
                        <a:t>Receivables Document for Agreement Amount, Spending Amount or Agreement Charge amount, + any Surcharge Amounts</a:t>
                      </a:r>
                    </a:p>
                  </a:txBody>
                  <a:tcPr marT="45725" marB="45725" marR="91450" marL="91450"/>
                </a:tc>
                <a:tc hMerge="1"/>
              </a:tr>
            </a:tbl>
          </a:graphicData>
        </a:graphic>
      </p:graphicFrame>
      <p:sp>
        <p:nvSpPr>
          <p:cNvPr id="2036" name="Shape 2036"/>
          <p:cNvSpPr/>
          <p:nvPr/>
        </p:nvSpPr>
        <p:spPr>
          <a:xfrm rot="5395975">
            <a:off x="1473522" y="4414340"/>
            <a:ext cx="357019" cy="384761"/>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sp>
        <p:nvSpPr>
          <p:cNvPr id="2037" name="Shape 2037"/>
          <p:cNvSpPr/>
          <p:nvPr/>
        </p:nvSpPr>
        <p:spPr>
          <a:xfrm rot="5395975">
            <a:off x="2750862" y="3335240"/>
            <a:ext cx="357019" cy="384761"/>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grpSp>
        <p:nvGrpSpPr>
          <p:cNvPr id="2038" name="Shape 2038"/>
          <p:cNvGrpSpPr/>
          <p:nvPr/>
        </p:nvGrpSpPr>
        <p:grpSpPr>
          <a:xfrm rot="1345975">
            <a:off x="503051" y="3289078"/>
            <a:ext cx="492099" cy="477085"/>
            <a:chOff x="5999839" y="1771645"/>
            <a:chExt cx="492099" cy="477085"/>
          </a:xfrm>
        </p:grpSpPr>
        <p:sp>
          <p:nvSpPr>
            <p:cNvPr id="2039" name="Shape 2039"/>
            <p:cNvSpPr/>
            <p:nvPr/>
          </p:nvSpPr>
          <p:spPr>
            <a:xfrm rot="4050000">
              <a:off x="6067378" y="1817807"/>
              <a:ext cx="357019" cy="384762"/>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sp>
          <p:nvSpPr>
            <p:cNvPr id="2040" name="Shape 2040"/>
            <p:cNvSpPr/>
            <p:nvPr/>
          </p:nvSpPr>
          <p:spPr>
            <a:xfrm rot="4050000">
              <a:off x="6100437" y="1845281"/>
              <a:ext cx="249914" cy="230858"/>
            </a:xfrm>
            <a:prstGeom prst="rect">
              <a:avLst/>
            </a:prstGeom>
            <a:solidFill>
              <a:schemeClr val="accent6"/>
            </a:solidFill>
            <a:ln>
              <a:noFill/>
            </a:ln>
          </p:spPr>
          <p:txBody>
            <a:bodyPr anchorCtr="0" anchor="ctr" bIns="0" lIns="0" rIns="0" tIns="0">
              <a:noAutofit/>
            </a:bodyPr>
            <a:lstStyle/>
            <a:p>
              <a:pPr indent="0" lvl="0" marL="0" marR="0" rtl="0" algn="ctr">
                <a:lnSpc>
                  <a:spcPct val="90000"/>
                </a:lnSpc>
                <a:spcBef>
                  <a:spcPts val="0"/>
                </a:spcBef>
                <a:spcAft>
                  <a:spcPts val="420"/>
                </a:spcAft>
                <a:buNone/>
              </a:pPr>
              <a:r>
                <a:t/>
              </a:r>
              <a:endParaRPr b="1" baseline="0" i="0" sz="1200" u="none" cap="none" strike="noStrike">
                <a:solidFill>
                  <a:schemeClr val="dk1"/>
                </a:solidFill>
                <a:latin typeface="Arial"/>
                <a:ea typeface="Arial"/>
                <a:cs typeface="Arial"/>
                <a:sym typeface="Arial"/>
              </a:endParaRPr>
            </a:p>
          </p:txBody>
        </p:sp>
      </p:grpSp>
      <p:grpSp>
        <p:nvGrpSpPr>
          <p:cNvPr id="2041" name="Shape 2041"/>
          <p:cNvGrpSpPr/>
          <p:nvPr/>
        </p:nvGrpSpPr>
        <p:grpSpPr>
          <a:xfrm rot="-4093858">
            <a:off x="3331263" y="1471690"/>
            <a:ext cx="492099" cy="477085"/>
            <a:chOff x="5999839" y="1771645"/>
            <a:chExt cx="492099" cy="477085"/>
          </a:xfrm>
        </p:grpSpPr>
        <p:sp>
          <p:nvSpPr>
            <p:cNvPr id="2042" name="Shape 2042"/>
            <p:cNvSpPr/>
            <p:nvPr/>
          </p:nvSpPr>
          <p:spPr>
            <a:xfrm rot="4050000">
              <a:off x="6067378" y="1817807"/>
              <a:ext cx="357019" cy="384762"/>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sp>
          <p:nvSpPr>
            <p:cNvPr id="2043" name="Shape 2043"/>
            <p:cNvSpPr/>
            <p:nvPr/>
          </p:nvSpPr>
          <p:spPr>
            <a:xfrm rot="4050000">
              <a:off x="6100437" y="1845281"/>
              <a:ext cx="249914" cy="230858"/>
            </a:xfrm>
            <a:prstGeom prst="rect">
              <a:avLst/>
            </a:prstGeom>
            <a:solidFill>
              <a:schemeClr val="accent6"/>
            </a:solidFill>
            <a:ln>
              <a:noFill/>
            </a:ln>
          </p:spPr>
          <p:txBody>
            <a:bodyPr anchorCtr="0" anchor="ctr" bIns="0" lIns="0" rIns="0" tIns="0">
              <a:noAutofit/>
            </a:bodyPr>
            <a:lstStyle/>
            <a:p>
              <a:pPr indent="0" lvl="0" marL="0" marR="0" rtl="0" algn="ctr">
                <a:lnSpc>
                  <a:spcPct val="90000"/>
                </a:lnSpc>
                <a:spcBef>
                  <a:spcPts val="0"/>
                </a:spcBef>
                <a:spcAft>
                  <a:spcPts val="420"/>
                </a:spcAft>
                <a:buNone/>
              </a:pPr>
              <a:r>
                <a:t/>
              </a:r>
              <a:endParaRPr b="1" baseline="0" i="0" sz="1200" u="none" cap="none" strike="noStrike">
                <a:solidFill>
                  <a:schemeClr val="dk1"/>
                </a:solidFill>
                <a:latin typeface="Arial"/>
                <a:ea typeface="Arial"/>
                <a:cs typeface="Arial"/>
                <a:sym typeface="Arial"/>
              </a:endParaRPr>
            </a:p>
          </p:txBody>
        </p:sp>
      </p:grpSp>
      <p:sp>
        <p:nvSpPr>
          <p:cNvPr id="2044" name="Shape 2044"/>
          <p:cNvSpPr/>
          <p:nvPr/>
        </p:nvSpPr>
        <p:spPr>
          <a:xfrm rot="5395975">
            <a:off x="1779542" y="3335240"/>
            <a:ext cx="357019" cy="384761"/>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sp>
        <p:nvSpPr>
          <p:cNvPr id="2045" name="Shape 2045"/>
          <p:cNvSpPr/>
          <p:nvPr/>
        </p:nvSpPr>
        <p:spPr>
          <a:xfrm>
            <a:off x="6831106" y="2280251"/>
            <a:ext cx="2150524" cy="3885719"/>
          </a:xfrm>
          <a:prstGeom prst="rect">
            <a:avLst/>
          </a:prstGeom>
          <a:noFill/>
          <a:ln cap="flat" cmpd="sng" w="53975">
            <a:solidFill>
              <a:srgbClr val="FFC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046" name="Shape 2046"/>
          <p:cNvSpPr txBox="1"/>
          <p:nvPr>
            <p:ph idx="12" type="sldNum"/>
          </p:nvPr>
        </p:nvSpPr>
        <p:spPr>
          <a:xfrm>
            <a:off x="0" y="6564922"/>
            <a:ext cx="550983" cy="28196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047" name="Shape 2047"/>
          <p:cNvSpPr/>
          <p:nvPr/>
        </p:nvSpPr>
        <p:spPr>
          <a:xfrm rot="130">
            <a:off x="3263374" y="5703685"/>
            <a:ext cx="3694640" cy="1052623"/>
          </a:xfrm>
          <a:prstGeom prst="rightArrow">
            <a:avLst>
              <a:gd fmla="val 60000" name="adj1"/>
              <a:gd fmla="val 50000" name="adj2"/>
            </a:avLst>
          </a:prstGeom>
          <a:solidFill>
            <a:schemeClr val="accent6"/>
          </a:solid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200" u="none" cap="none" strike="noStrike">
                <a:solidFill>
                  <a:schemeClr val="lt1"/>
                </a:solidFill>
                <a:latin typeface="Arial"/>
                <a:ea typeface="Arial"/>
                <a:cs typeface="Arial"/>
                <a:sym typeface="Arial"/>
              </a:rPr>
              <a:t>Recurring Flat Rate Agreements do not bill based on spending/AGs</a:t>
            </a:r>
          </a:p>
        </p:txBody>
      </p:sp>
      <p:sp>
        <p:nvSpPr>
          <p:cNvPr id="2048" name="Shape 2048"/>
          <p:cNvSpPr txBox="1"/>
          <p:nvPr/>
        </p:nvSpPr>
        <p:spPr>
          <a:xfrm>
            <a:off x="363415" y="6603978"/>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3" name="Shape 2053"/>
        <p:cNvGrpSpPr/>
        <p:nvPr/>
      </p:nvGrpSpPr>
      <p:grpSpPr>
        <a:xfrm>
          <a:off x="0" y="0"/>
          <a:ext cx="0" cy="0"/>
          <a:chOff x="0" y="0"/>
          <a:chExt cx="0" cy="0"/>
        </a:xfrm>
      </p:grpSpPr>
      <p:sp>
        <p:nvSpPr>
          <p:cNvPr id="2054" name="Shape 2054"/>
          <p:cNvSpPr txBox="1"/>
          <p:nvPr>
            <p:ph type="title"/>
          </p:nvPr>
        </p:nvSpPr>
        <p:spPr>
          <a:xfrm>
            <a:off x="455612" y="331787"/>
            <a:ext cx="8555037"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Project Bill Generation Functionality</a:t>
            </a:r>
          </a:p>
        </p:txBody>
      </p:sp>
      <p:sp>
        <p:nvSpPr>
          <p:cNvPr id="2055" name="Shape 2055"/>
          <p:cNvSpPr txBox="1"/>
          <p:nvPr>
            <p:ph idx="1" type="body"/>
          </p:nvPr>
        </p:nvSpPr>
        <p:spPr>
          <a:xfrm>
            <a:off x="368300" y="1270000"/>
            <a:ext cx="8775700" cy="500066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PCPROJBILL </a:t>
            </a:r>
            <a:r>
              <a:rPr b="0" baseline="0" i="0" lang="en-US" sz="1800" u="sng" cap="none" strike="noStrike">
                <a:solidFill>
                  <a:schemeClr val="dk1"/>
                </a:solidFill>
                <a:latin typeface="Arial"/>
                <a:ea typeface="Arial"/>
                <a:cs typeface="Arial"/>
                <a:sym typeface="Arial"/>
              </a:rPr>
              <a:t>determines if an Agreement is ready to bill</a:t>
            </a:r>
            <a:r>
              <a:rPr b="0" baseline="0" i="0" lang="en-US" sz="1800" u="none" cap="none" strike="noStrike">
                <a:solidFill>
                  <a:schemeClr val="dk1"/>
                </a:solidFill>
                <a:latin typeface="Arial"/>
                <a:ea typeface="Arial"/>
                <a:cs typeface="Arial"/>
                <a:sym typeface="Arial"/>
              </a:rPr>
              <a:t> based on:</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Agreement </a:t>
            </a:r>
            <a:r>
              <a:rPr b="0" baseline="0" i="0" lang="en-US" sz="1800" u="sng" cap="none" strike="noStrike">
                <a:solidFill>
                  <a:schemeClr val="dk1"/>
                </a:solidFill>
                <a:latin typeface="Arial"/>
                <a:ea typeface="Arial"/>
                <a:cs typeface="Arial"/>
                <a:sym typeface="Arial"/>
              </a:rPr>
              <a:t>Bill Frequency </a:t>
            </a:r>
            <a:r>
              <a:rPr b="0" baseline="0" i="0" lang="en-US" sz="1800" u="none" cap="none" strike="noStrike">
                <a:solidFill>
                  <a:schemeClr val="dk1"/>
                </a:solidFill>
                <a:latin typeface="Arial"/>
                <a:ea typeface="Arial"/>
                <a:cs typeface="Arial"/>
                <a:sym typeface="Arial"/>
              </a:rPr>
              <a:t>settings (defined on the Agreement line ) </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Agreement </a:t>
            </a:r>
            <a:r>
              <a:rPr b="0" baseline="0" i="0" lang="en-US" sz="1800" u="sng" cap="none" strike="noStrike">
                <a:solidFill>
                  <a:schemeClr val="dk1"/>
                </a:solidFill>
                <a:latin typeface="Arial"/>
                <a:ea typeface="Arial"/>
                <a:cs typeface="Arial"/>
                <a:sym typeface="Arial"/>
              </a:rPr>
              <a:t>Bill Type </a:t>
            </a:r>
            <a:r>
              <a:rPr b="0" baseline="0" i="0" lang="en-US" sz="1800" u="none" cap="none" strike="noStrike">
                <a:solidFill>
                  <a:schemeClr val="dk1"/>
                </a:solidFill>
                <a:latin typeface="Arial"/>
                <a:ea typeface="Arial"/>
                <a:cs typeface="Arial"/>
                <a:sym typeface="Arial"/>
              </a:rPr>
              <a:t>settings (defined on the Agreement line) </a:t>
            </a:r>
          </a:p>
          <a:p>
            <a:pPr indent="-225425" lvl="1" marL="56832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Pre-billing transactions </a:t>
            </a:r>
            <a:r>
              <a:rPr b="0" baseline="0" i="0" lang="en-US" sz="1800" u="none" cap="none" strike="noStrike">
                <a:solidFill>
                  <a:schemeClr val="dk1"/>
                </a:solidFill>
                <a:latin typeface="Arial"/>
                <a:ea typeface="Arial"/>
                <a:cs typeface="Arial"/>
                <a:sym typeface="Arial"/>
              </a:rPr>
              <a:t>referencing the Agreement (when applicable) *</a:t>
            </a:r>
          </a:p>
          <a:p>
            <a:pPr indent="-203200" lvl="0" marL="231775" marR="0" rtl="0" algn="l">
              <a:spcBef>
                <a:spcPts val="1200"/>
              </a:spcBef>
              <a:spcAft>
                <a:spcPts val="0"/>
              </a:spcAft>
              <a:buClr>
                <a:srgbClr val="AF242B"/>
              </a:buClr>
              <a:buFont typeface="Noto Sans Symbols"/>
              <a:buNone/>
            </a:pPr>
            <a:r>
              <a:t/>
            </a:r>
            <a:endParaRPr b="0" baseline="0" i="0" sz="6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Once:</a:t>
            </a:r>
          </a:p>
          <a:p>
            <a:pPr indent="-225425" lvl="1" marL="568325" marR="0" rtl="0" algn="l">
              <a:spcBef>
                <a:spcPts val="12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Agreement is Established</a:t>
            </a:r>
          </a:p>
          <a:p>
            <a:pPr indent="-225425" lvl="1" marL="568325" marR="0" rtl="0" algn="l">
              <a:spcBef>
                <a:spcPts val="12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Pre-billing transactions are processed*</a:t>
            </a:r>
          </a:p>
          <a:p>
            <a:pPr indent="-225425" lvl="1" marL="568325" marR="0" rtl="0" algn="l">
              <a:spcBef>
                <a:spcPts val="12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Surcharge Generation creates applicable surcharges*</a:t>
            </a:r>
          </a:p>
          <a:p>
            <a:pPr indent="-9525" lvl="0" marL="9525" marR="0" rtl="0" algn="l">
              <a:spcBef>
                <a:spcPts val="1200"/>
              </a:spcBef>
              <a:spcAft>
                <a:spcPts val="0"/>
              </a:spcAft>
              <a:buClr>
                <a:srgbClr val="AF242B"/>
              </a:buClr>
              <a:buSzPct val="25000"/>
              <a:buFont typeface="Noto Sans Symbols"/>
              <a:buNone/>
            </a:pPr>
            <a:r>
              <a:rPr b="0" baseline="0" i="0" lang="en-US" sz="1800" u="none" cap="none" strike="noStrike">
                <a:solidFill>
                  <a:schemeClr val="dk1"/>
                </a:solidFill>
                <a:latin typeface="Arial"/>
                <a:ea typeface="Arial"/>
                <a:cs typeface="Arial"/>
                <a:sym typeface="Arial"/>
              </a:rPr>
              <a:t>	…the </a:t>
            </a:r>
            <a:r>
              <a:rPr b="0" baseline="0" i="0" lang="en-US" sz="1800" u="sng" cap="none" strike="noStrike">
                <a:solidFill>
                  <a:schemeClr val="dk1"/>
                </a:solidFill>
                <a:latin typeface="Arial"/>
                <a:ea typeface="Arial"/>
                <a:cs typeface="Arial"/>
                <a:sym typeface="Arial"/>
              </a:rPr>
              <a:t>revenue recognition transaction</a:t>
            </a:r>
            <a:r>
              <a:rPr b="0" baseline="0" i="0" lang="en-US" sz="1800" u="none" cap="none" strike="noStrike">
                <a:solidFill>
                  <a:schemeClr val="dk1"/>
                </a:solidFill>
                <a:latin typeface="Arial"/>
                <a:ea typeface="Arial"/>
                <a:cs typeface="Arial"/>
                <a:sym typeface="Arial"/>
              </a:rPr>
              <a:t> is then generated</a:t>
            </a:r>
          </a:p>
          <a:p>
            <a:pPr indent="-136525" lvl="0" marL="23177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2056" name="Shape 205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057" name="Shape 205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058" name="Shape 2058"/>
          <p:cNvSpPr txBox="1"/>
          <p:nvPr/>
        </p:nvSpPr>
        <p:spPr>
          <a:xfrm>
            <a:off x="503127" y="5722521"/>
            <a:ext cx="5578696" cy="33855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600" u="none" cap="none" strike="noStrike">
                <a:solidFill>
                  <a:schemeClr val="dk1"/>
                </a:solidFill>
                <a:latin typeface="Arial"/>
                <a:ea typeface="Arial"/>
                <a:cs typeface="Arial"/>
                <a:sym typeface="Arial"/>
              </a:rPr>
              <a:t>* Depending on Agreement type/business line</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type="title"/>
          </p:nvPr>
        </p:nvSpPr>
        <p:spPr>
          <a:xfrm>
            <a:off x="455612" y="331787"/>
            <a:ext cx="868838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PCAS Region 6 Manual Business Line Example</a:t>
            </a:r>
          </a:p>
        </p:txBody>
      </p:sp>
      <p:sp>
        <p:nvSpPr>
          <p:cNvPr id="299" name="Shape 299"/>
          <p:cNvSpPr txBox="1"/>
          <p:nvPr>
            <p:ph idx="1" type="body"/>
          </p:nvPr>
        </p:nvSpPr>
        <p:spPr>
          <a:xfrm>
            <a:off x="567645" y="1303337"/>
            <a:ext cx="8229600" cy="4525961"/>
          </a:xfrm>
          <a:prstGeom prst="rect">
            <a:avLst/>
          </a:prstGeom>
          <a:noFill/>
          <a:ln>
            <a:noFill/>
          </a:ln>
        </p:spPr>
        <p:txBody>
          <a:bodyPr anchorCtr="0" anchor="t" bIns="45700" lIns="91425" rIns="91425" tIns="45700">
            <a:noAutofit/>
          </a:bodyPr>
          <a:lstStyle/>
          <a:p>
            <a:pPr indent="-231775" lvl="1"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An Agreement may be created with an external customer when the University For People MBL hires an outside company to provide a training class for GSA</a:t>
            </a:r>
          </a:p>
          <a:p>
            <a:pPr indent="-231775" lvl="1" marL="2317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Once the Agreement is established, the Agreement entity will track spending (i.e. costs incurred to fill customer order), surcharges, receivables, and collections via Pegasys transactions referencing the Agreement</a:t>
            </a:r>
          </a:p>
          <a:p>
            <a:pPr indent="0" lvl="0" marL="0" marR="0" rtl="0" algn="l">
              <a:spcBef>
                <a:spcPts val="11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300" name="Shape 30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01" name="Shape 30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3" name="Shape 2063"/>
        <p:cNvGrpSpPr/>
        <p:nvPr/>
      </p:nvGrpSpPr>
      <p:grpSpPr>
        <a:xfrm>
          <a:off x="0" y="0"/>
          <a:ext cx="0" cy="0"/>
          <a:chOff x="0" y="0"/>
          <a:chExt cx="0" cy="0"/>
        </a:xfrm>
      </p:grpSpPr>
      <p:sp>
        <p:nvSpPr>
          <p:cNvPr id="2064" name="Shape 2064"/>
          <p:cNvSpPr txBox="1"/>
          <p:nvPr>
            <p:ph type="title"/>
          </p:nvPr>
        </p:nvSpPr>
        <p:spPr>
          <a:xfrm>
            <a:off x="455612" y="331787"/>
            <a:ext cx="8535987"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Project Bill Generation Functionality</a:t>
            </a:r>
          </a:p>
        </p:txBody>
      </p:sp>
      <p:sp>
        <p:nvSpPr>
          <p:cNvPr id="2065" name="Shape 2065"/>
          <p:cNvSpPr txBox="1"/>
          <p:nvPr>
            <p:ph idx="1" type="body"/>
          </p:nvPr>
        </p:nvSpPr>
        <p:spPr>
          <a:xfrm>
            <a:off x="368300" y="1270000"/>
            <a:ext cx="8775700" cy="500066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following </a:t>
            </a:r>
            <a:r>
              <a:rPr b="0" baseline="0" i="0" lang="en-US" sz="1800" u="sng" cap="none" strike="noStrike">
                <a:solidFill>
                  <a:schemeClr val="dk1"/>
                </a:solidFill>
                <a:latin typeface="Arial"/>
                <a:ea typeface="Arial"/>
                <a:cs typeface="Arial"/>
                <a:sym typeface="Arial"/>
              </a:rPr>
              <a:t>revenue recognition transactions </a:t>
            </a:r>
            <a:r>
              <a:rPr b="0" baseline="0" i="0" lang="en-US" sz="1800" u="none" cap="none" strike="noStrike">
                <a:solidFill>
                  <a:schemeClr val="dk1"/>
                </a:solidFill>
                <a:latin typeface="Arial"/>
                <a:ea typeface="Arial"/>
                <a:cs typeface="Arial"/>
                <a:sym typeface="Arial"/>
              </a:rPr>
              <a:t>are created by PCPROJBILL:</a:t>
            </a:r>
          </a:p>
          <a:p>
            <a:pPr indent="-225425" lvl="1" marL="5683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Billing Documents</a:t>
            </a:r>
            <a:r>
              <a:rPr b="0" baseline="0" i="0" lang="en-US" sz="1800" u="none" cap="none" strike="noStrike">
                <a:solidFill>
                  <a:schemeClr val="dk1"/>
                </a:solidFill>
                <a:latin typeface="Arial"/>
                <a:ea typeface="Arial"/>
                <a:cs typeface="Arial"/>
                <a:sym typeface="Arial"/>
              </a:rPr>
              <a:t>:  Used to bill and credit external customers</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GSA will initially create Billing Documents as “unbilled”</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Generates either a </a:t>
            </a:r>
            <a:r>
              <a:rPr b="1" baseline="0" i="0" lang="en-US" sz="1800" u="none" cap="none" strike="noStrike">
                <a:solidFill>
                  <a:schemeClr val="dk1"/>
                </a:solidFill>
                <a:latin typeface="Arial"/>
                <a:ea typeface="Arial"/>
                <a:cs typeface="Arial"/>
                <a:sym typeface="Arial"/>
              </a:rPr>
              <a:t>non-IPAC</a:t>
            </a:r>
            <a:r>
              <a:rPr b="0" baseline="0" i="0" lang="en-US" sz="1800" u="none" cap="none" strike="noStrike">
                <a:solidFill>
                  <a:schemeClr val="dk1"/>
                </a:solidFill>
                <a:latin typeface="Arial"/>
                <a:ea typeface="Arial"/>
                <a:cs typeface="Arial"/>
                <a:sym typeface="Arial"/>
              </a:rPr>
              <a:t> or </a:t>
            </a:r>
            <a:r>
              <a:rPr b="1" baseline="0" i="0" lang="en-US" sz="1800" u="none" cap="none" strike="noStrike">
                <a:solidFill>
                  <a:schemeClr val="dk1"/>
                </a:solidFill>
                <a:latin typeface="Arial"/>
                <a:ea typeface="Arial"/>
                <a:cs typeface="Arial"/>
                <a:sym typeface="Arial"/>
              </a:rPr>
              <a:t>IPAC</a:t>
            </a:r>
            <a:r>
              <a:rPr b="0" baseline="0" i="0" lang="en-US" sz="1800" u="none" cap="none" strike="noStrike">
                <a:solidFill>
                  <a:schemeClr val="dk1"/>
                </a:solidFill>
                <a:latin typeface="Arial"/>
                <a:ea typeface="Arial"/>
                <a:cs typeface="Arial"/>
                <a:sym typeface="Arial"/>
              </a:rPr>
              <a:t> BD per the customer </a:t>
            </a:r>
            <a:r>
              <a:rPr b="0" baseline="0" i="0" lang="en-US" sz="1800" u="sng" cap="none" strike="noStrike">
                <a:solidFill>
                  <a:schemeClr val="dk1"/>
                </a:solidFill>
                <a:latin typeface="Arial"/>
                <a:ea typeface="Arial"/>
                <a:cs typeface="Arial"/>
                <a:sym typeface="Arial"/>
              </a:rPr>
              <a:t>type </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BD- Credit Line Type:  Used to record credit amounts owed to customer</a:t>
            </a:r>
          </a:p>
          <a:p>
            <a:pPr indent="-225425" lvl="1" marL="5683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Advance Offset Cash Receipts</a:t>
            </a:r>
            <a:r>
              <a:rPr b="0" baseline="0" i="0" lang="en-US" sz="1800" u="none" cap="none" strike="noStrike">
                <a:solidFill>
                  <a:schemeClr val="dk1"/>
                </a:solidFill>
                <a:latin typeface="Arial"/>
                <a:ea typeface="Arial"/>
                <a:cs typeface="Arial"/>
                <a:sym typeface="Arial"/>
              </a:rPr>
              <a:t>:  Used to offset Advance Payments </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Record earned revenue</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Liquidate liability originally posted by Advance Payment</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Utilize the </a:t>
            </a:r>
            <a:r>
              <a:rPr b="0" baseline="0" i="0" lang="en-US" sz="1800" u="sng" cap="none" strike="noStrike">
                <a:solidFill>
                  <a:schemeClr val="dk1"/>
                </a:solidFill>
                <a:latin typeface="Arial"/>
                <a:ea typeface="Arial"/>
                <a:cs typeface="Arial"/>
                <a:sym typeface="Arial"/>
              </a:rPr>
              <a:t>Advance Offset Line Type</a:t>
            </a:r>
          </a:p>
          <a:p>
            <a:pPr indent="-225425" lvl="1" marL="5683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Internal Voucher</a:t>
            </a:r>
            <a:r>
              <a:rPr b="0" baseline="0" i="0" lang="en-US" sz="1800" u="none" cap="none" strike="noStrike">
                <a:solidFill>
                  <a:schemeClr val="dk1"/>
                </a:solidFill>
                <a:latin typeface="Arial"/>
                <a:ea typeface="Arial"/>
                <a:cs typeface="Arial"/>
                <a:sym typeface="Arial"/>
              </a:rPr>
              <a:t>: Used to record: </a:t>
            </a:r>
          </a:p>
          <a:p>
            <a:pPr indent="-241300" lvl="2" marL="914400"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Expense</a:t>
            </a:r>
            <a:r>
              <a:rPr b="0" baseline="0" i="0" lang="en-US" sz="1800" u="none" cap="none" strike="noStrike">
                <a:solidFill>
                  <a:schemeClr val="dk1"/>
                </a:solidFill>
                <a:latin typeface="Arial"/>
                <a:ea typeface="Arial"/>
                <a:cs typeface="Arial"/>
                <a:sym typeface="Arial"/>
              </a:rPr>
              <a:t> for internal GSA customers (i.e. “the buyer”)</a:t>
            </a:r>
          </a:p>
          <a:p>
            <a:pPr indent="-241300" lvl="2" marL="914400"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Revenue</a:t>
            </a:r>
            <a:r>
              <a:rPr b="0" baseline="0" i="0" lang="en-US" sz="1800" u="none" cap="none" strike="noStrike">
                <a:solidFill>
                  <a:schemeClr val="dk1"/>
                </a:solidFill>
                <a:latin typeface="Arial"/>
                <a:ea typeface="Arial"/>
                <a:cs typeface="Arial"/>
                <a:sym typeface="Arial"/>
              </a:rPr>
              <a:t> for GSA provider (i.e. “the seller”)</a:t>
            </a:r>
          </a:p>
          <a:p>
            <a:pPr indent="-136525" lvl="0" marL="23177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2066" name="Shape 206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067" name="Shape 206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2" name="Shape 2072"/>
        <p:cNvGrpSpPr/>
        <p:nvPr/>
      </p:nvGrpSpPr>
      <p:grpSpPr>
        <a:xfrm>
          <a:off x="0" y="0"/>
          <a:ext cx="0" cy="0"/>
          <a:chOff x="0" y="0"/>
          <a:chExt cx="0" cy="0"/>
        </a:xfrm>
      </p:grpSpPr>
      <p:sp>
        <p:nvSpPr>
          <p:cNvPr id="2073" name="Shape 2073"/>
          <p:cNvSpPr txBox="1"/>
          <p:nvPr>
            <p:ph type="title"/>
          </p:nvPr>
        </p:nvSpPr>
        <p:spPr>
          <a:xfrm>
            <a:off x="455612" y="331787"/>
            <a:ext cx="8572477"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Project Bill Generation Functionality</a:t>
            </a:r>
          </a:p>
        </p:txBody>
      </p:sp>
      <p:sp>
        <p:nvSpPr>
          <p:cNvPr id="2074" name="Shape 2074"/>
          <p:cNvSpPr txBox="1"/>
          <p:nvPr>
            <p:ph idx="1" type="body"/>
          </p:nvPr>
        </p:nvSpPr>
        <p:spPr>
          <a:xfrm>
            <a:off x="437881" y="1146220"/>
            <a:ext cx="8590207" cy="4643494"/>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PCPROJBILL:</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Creates revenue transactions based on one of the following: </a:t>
            </a:r>
          </a:p>
          <a:p>
            <a:pPr indent="-139700" lvl="1" marL="568325"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41300" lvl="2" marL="914400"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Spending Amount </a:t>
            </a:r>
            <a:r>
              <a:rPr b="0" baseline="0" i="0" lang="en-US" sz="1800" u="none" cap="none" strike="noStrike">
                <a:solidFill>
                  <a:schemeClr val="dk1"/>
                </a:solidFill>
                <a:latin typeface="Arial"/>
                <a:ea typeface="Arial"/>
                <a:cs typeface="Arial"/>
                <a:sym typeface="Arial"/>
              </a:rPr>
              <a:t>- If the Agreement is </a:t>
            </a:r>
            <a:r>
              <a:rPr b="1" baseline="0" i="0" lang="en-US" sz="1800" u="none" cap="none" strike="noStrike">
                <a:solidFill>
                  <a:schemeClr val="dk1"/>
                </a:solidFill>
                <a:latin typeface="Arial"/>
                <a:ea typeface="Arial"/>
                <a:cs typeface="Arial"/>
                <a:sym typeface="Arial"/>
              </a:rPr>
              <a:t>Spending based</a:t>
            </a:r>
            <a:r>
              <a:rPr b="0" baseline="0" i="0" lang="en-US" sz="1800" u="none" cap="none" strike="noStrike">
                <a:solidFill>
                  <a:schemeClr val="dk1"/>
                </a:solidFill>
                <a:latin typeface="Arial"/>
                <a:ea typeface="Arial"/>
                <a:cs typeface="Arial"/>
                <a:sym typeface="Arial"/>
              </a:rPr>
              <a:t>, looks at the chain of “unbilled” spending documents and amounts since last billing</a:t>
            </a:r>
          </a:p>
          <a:p>
            <a:pPr indent="-241300" lvl="2" marL="914400"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Agreement Charges Amount </a:t>
            </a:r>
            <a:r>
              <a:rPr b="0" baseline="0" i="0" lang="en-US" sz="1800" u="none" cap="none" strike="noStrike">
                <a:solidFill>
                  <a:schemeClr val="dk1"/>
                </a:solidFill>
                <a:latin typeface="Arial"/>
                <a:ea typeface="Arial"/>
                <a:cs typeface="Arial"/>
                <a:sym typeface="Arial"/>
              </a:rPr>
              <a:t>– If the Agreement bills by </a:t>
            </a:r>
            <a:r>
              <a:rPr b="1" baseline="0" i="0" lang="en-US" sz="1800" u="none" cap="none" strike="noStrike">
                <a:solidFill>
                  <a:schemeClr val="dk1"/>
                </a:solidFill>
                <a:latin typeface="Arial"/>
                <a:ea typeface="Arial"/>
                <a:cs typeface="Arial"/>
                <a:sym typeface="Arial"/>
              </a:rPr>
              <a:t>Agreement Charges</a:t>
            </a:r>
            <a:r>
              <a:rPr b="0" baseline="0" i="0" lang="en-US" sz="1800" u="none" cap="none" strike="noStrike">
                <a:solidFill>
                  <a:schemeClr val="dk1"/>
                </a:solidFill>
                <a:latin typeface="Arial"/>
                <a:ea typeface="Arial"/>
                <a:cs typeface="Arial"/>
                <a:sym typeface="Arial"/>
              </a:rPr>
              <a:t>, sums all “unbilled” Agreement charges since last billing</a:t>
            </a:r>
          </a:p>
          <a:p>
            <a:pPr indent="-241300" lvl="2" marL="914400"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Flat Rate Amount </a:t>
            </a:r>
            <a:r>
              <a:rPr b="0" baseline="0" i="0" lang="en-US" sz="1800" u="none" cap="none" strike="noStrike">
                <a:solidFill>
                  <a:schemeClr val="dk1"/>
                </a:solidFill>
                <a:latin typeface="Arial"/>
                <a:ea typeface="Arial"/>
                <a:cs typeface="Arial"/>
                <a:sym typeface="Arial"/>
              </a:rPr>
              <a:t>- If the Agreement uses a </a:t>
            </a:r>
            <a:r>
              <a:rPr b="1" baseline="0" i="0" lang="en-US" sz="1800" u="none" cap="none" strike="noStrike">
                <a:solidFill>
                  <a:schemeClr val="dk1"/>
                </a:solidFill>
                <a:latin typeface="Arial"/>
                <a:ea typeface="Arial"/>
                <a:cs typeface="Arial"/>
                <a:sym typeface="Arial"/>
              </a:rPr>
              <a:t>Flat Rate</a:t>
            </a:r>
            <a:r>
              <a:rPr b="0" baseline="0" i="0" lang="en-US" sz="1800" u="none" cap="none" strike="noStrike">
                <a:solidFill>
                  <a:schemeClr val="dk1"/>
                </a:solidFill>
                <a:latin typeface="Arial"/>
                <a:ea typeface="Arial"/>
                <a:cs typeface="Arial"/>
                <a:sym typeface="Arial"/>
              </a:rPr>
              <a:t>, looks to the billing amount listed in the Billing Options section</a:t>
            </a:r>
          </a:p>
          <a:p>
            <a:pPr indent="-155575" lvl="2" marL="914400"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95275" lvl="1" marL="9683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Plus any </a:t>
            </a:r>
            <a:r>
              <a:rPr b="1" baseline="0" i="0" lang="en-US" sz="1800" u="none" cap="none" strike="noStrike">
                <a:solidFill>
                  <a:schemeClr val="dk1"/>
                </a:solidFill>
                <a:latin typeface="Arial"/>
                <a:ea typeface="Arial"/>
                <a:cs typeface="Arial"/>
                <a:sym typeface="Arial"/>
              </a:rPr>
              <a:t>Surcharge Amount </a:t>
            </a:r>
            <a:r>
              <a:rPr b="0" baseline="0" i="0" lang="en-US" sz="1800" u="none" cap="none" strike="noStrike">
                <a:solidFill>
                  <a:schemeClr val="dk1"/>
                </a:solidFill>
                <a:latin typeface="Arial"/>
                <a:ea typeface="Arial"/>
                <a:cs typeface="Arial"/>
                <a:sym typeface="Arial"/>
              </a:rPr>
              <a:t>processed by the Surcharge job if applicable</a:t>
            </a:r>
          </a:p>
          <a:p>
            <a:pPr indent="-107950" lvl="0" marL="231775" marR="0" rtl="0" algn="l">
              <a:spcBef>
                <a:spcPts val="11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2075" name="Shape 207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076" name="Shape 207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1" name="Shape 2081"/>
        <p:cNvGrpSpPr/>
        <p:nvPr/>
      </p:nvGrpSpPr>
      <p:grpSpPr>
        <a:xfrm>
          <a:off x="0" y="0"/>
          <a:ext cx="0" cy="0"/>
          <a:chOff x="0" y="0"/>
          <a:chExt cx="0" cy="0"/>
        </a:xfrm>
      </p:grpSpPr>
      <p:sp>
        <p:nvSpPr>
          <p:cNvPr id="2082" name="Shape 2082"/>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Billing Document (IPAC and Non-IPAC)</a:t>
            </a:r>
          </a:p>
        </p:txBody>
      </p:sp>
      <p:sp>
        <p:nvSpPr>
          <p:cNvPr id="2083" name="Shape 2083"/>
          <p:cNvSpPr txBox="1"/>
          <p:nvPr>
            <p:ph idx="1" type="body"/>
          </p:nvPr>
        </p:nvSpPr>
        <p:spPr>
          <a:xfrm>
            <a:off x="371475" y="1143000"/>
            <a:ext cx="8772525" cy="5115162"/>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Billing Document (BD)</a:t>
            </a:r>
            <a:r>
              <a:rPr b="0" baseline="0" i="0" lang="en-US" sz="1800" u="none" cap="none" strike="noStrike">
                <a:solidFill>
                  <a:schemeClr val="dk1"/>
                </a:solidFill>
                <a:latin typeface="Arial"/>
                <a:ea typeface="Arial"/>
                <a:cs typeface="Arial"/>
                <a:sym typeface="Arial"/>
              </a:rPr>
              <a:t> - Performs two billing related functions:</a:t>
            </a:r>
          </a:p>
          <a:p>
            <a:pPr indent="-349250" lvl="1" marL="679450" marR="0" rtl="0" algn="l">
              <a:spcBef>
                <a:spcPts val="1200"/>
              </a:spcBef>
              <a:spcAft>
                <a:spcPts val="0"/>
              </a:spcAft>
              <a:buClr>
                <a:srgbClr val="AF242B"/>
              </a:buClr>
              <a:buSzPct val="75000"/>
              <a:buFont typeface="Arial"/>
              <a:buAutoNum type="arabicPeriod"/>
            </a:pPr>
            <a:r>
              <a:rPr b="0" baseline="0" i="0" lang="en-US" sz="1800" u="sng" cap="none" strike="noStrike">
                <a:solidFill>
                  <a:schemeClr val="dk1"/>
                </a:solidFill>
                <a:latin typeface="Arial"/>
                <a:ea typeface="Arial"/>
                <a:cs typeface="Arial"/>
                <a:sym typeface="Arial"/>
              </a:rPr>
              <a:t>Facilitates billing</a:t>
            </a:r>
            <a:r>
              <a:rPr b="0" baseline="0" i="0" lang="en-US" sz="1800" u="none" cap="none" strike="noStrike">
                <a:solidFill>
                  <a:schemeClr val="dk1"/>
                </a:solidFill>
                <a:latin typeface="Arial"/>
                <a:ea typeface="Arial"/>
                <a:cs typeface="Arial"/>
                <a:sym typeface="Arial"/>
              </a:rPr>
              <a:t> for services rendered or goods delivered</a:t>
            </a:r>
          </a:p>
          <a:p>
            <a:pPr indent="-349250" lvl="1" marL="679450" marR="0" rtl="0" algn="l">
              <a:spcBef>
                <a:spcPts val="1200"/>
              </a:spcBef>
              <a:spcAft>
                <a:spcPts val="0"/>
              </a:spcAft>
              <a:buClr>
                <a:srgbClr val="AF242B"/>
              </a:buClr>
              <a:buSzPct val="75000"/>
              <a:buFont typeface="Arial"/>
              <a:buAutoNum type="arabicPeriod"/>
            </a:pPr>
            <a:r>
              <a:rPr b="0" baseline="0" i="0" lang="en-US" sz="1800" u="sng" cap="none" strike="noStrike">
                <a:solidFill>
                  <a:schemeClr val="dk1"/>
                </a:solidFill>
                <a:latin typeface="Arial"/>
                <a:ea typeface="Arial"/>
                <a:cs typeface="Arial"/>
                <a:sym typeface="Arial"/>
              </a:rPr>
              <a:t>Records the financial impact</a:t>
            </a:r>
            <a:r>
              <a:rPr b="0" baseline="0" i="0" lang="en-US" sz="1800" u="none" cap="none" strike="noStrike">
                <a:solidFill>
                  <a:schemeClr val="dk1"/>
                </a:solidFill>
                <a:latin typeface="Arial"/>
                <a:ea typeface="Arial"/>
                <a:cs typeface="Arial"/>
                <a:sym typeface="Arial"/>
              </a:rPr>
              <a:t> of providing goods/services to external customers:</a:t>
            </a:r>
          </a:p>
          <a:p>
            <a:pPr indent="-241300" lvl="2" marL="914400"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General Ledger impact</a:t>
            </a:r>
            <a:r>
              <a:rPr b="0" baseline="0" i="0" lang="en-US" sz="1800" u="none" cap="none" strike="noStrike">
                <a:solidFill>
                  <a:schemeClr val="dk1"/>
                </a:solidFill>
                <a:latin typeface="Arial"/>
                <a:ea typeface="Arial"/>
                <a:cs typeface="Arial"/>
                <a:sym typeface="Arial"/>
              </a:rPr>
              <a:t>: Accounts Receivable and Revenue</a:t>
            </a:r>
          </a:p>
          <a:p>
            <a:pPr indent="-231775" lvl="0" marL="23177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Two types</a:t>
            </a:r>
            <a:r>
              <a:rPr b="0" baseline="0" i="0" lang="en-US" sz="1800" u="none" cap="none" strike="noStrike">
                <a:solidFill>
                  <a:schemeClr val="dk1"/>
                </a:solidFill>
                <a:latin typeface="Arial"/>
                <a:ea typeface="Arial"/>
                <a:cs typeface="Arial"/>
                <a:sym typeface="Arial"/>
              </a:rPr>
              <a:t> of Billing Documents processed coinciding with the billing methods used by GSA’s Phase 3 business lines:</a:t>
            </a:r>
          </a:p>
          <a:p>
            <a:pPr indent="-352425" lvl="2" marL="1025525" marR="0" rtl="0" algn="l">
              <a:spcBef>
                <a:spcPts val="12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Non-IPAC</a:t>
            </a:r>
          </a:p>
          <a:p>
            <a:pPr indent="-352425" lvl="2" marL="1025525" marR="0" rtl="0" algn="l">
              <a:spcBef>
                <a:spcPts val="12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IPAC</a:t>
            </a:r>
          </a:p>
          <a:p>
            <a:pPr indent="-231775" lvl="0" marL="23177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Line Types</a:t>
            </a:r>
            <a:r>
              <a:rPr b="0" baseline="0" i="0" lang="en-US" sz="1800" u="none" cap="none" strike="noStrike">
                <a:solidFill>
                  <a:schemeClr val="dk1"/>
                </a:solidFill>
                <a:latin typeface="Arial"/>
                <a:ea typeface="Arial"/>
                <a:cs typeface="Arial"/>
                <a:sym typeface="Arial"/>
              </a:rPr>
              <a:t> (default to Normal for all Billing Documents)</a:t>
            </a:r>
          </a:p>
          <a:p>
            <a:pPr indent="-225425" lvl="1" marL="56832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Normal</a:t>
            </a:r>
            <a:r>
              <a:rPr b="0" baseline="0" i="0" lang="en-US" sz="1800" u="none" cap="none" strike="noStrike">
                <a:solidFill>
                  <a:schemeClr val="dk1"/>
                </a:solidFill>
                <a:latin typeface="Arial"/>
                <a:ea typeface="Arial"/>
                <a:cs typeface="Arial"/>
                <a:sym typeface="Arial"/>
              </a:rPr>
              <a:t> – used to recognize revenue</a:t>
            </a:r>
          </a:p>
          <a:p>
            <a:pPr indent="-225425" lvl="1" marL="56832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Credit</a:t>
            </a:r>
            <a:r>
              <a:rPr b="0" baseline="0" i="0" lang="en-US" sz="1800" u="none" cap="none" strike="noStrike">
                <a:solidFill>
                  <a:schemeClr val="dk1"/>
                </a:solidFill>
                <a:latin typeface="Arial"/>
                <a:ea typeface="Arial"/>
                <a:cs typeface="Arial"/>
                <a:sym typeface="Arial"/>
              </a:rPr>
              <a:t> – allows the recording of a liability</a:t>
            </a:r>
          </a:p>
          <a:p>
            <a:pPr indent="-231775" lvl="0" marL="2317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Attachments can also be added to documents</a:t>
            </a:r>
          </a:p>
          <a:p>
            <a:pPr indent="-136525" lvl="0" marL="23177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2084" name="Shape 2084"/>
          <p:cNvSpPr txBox="1"/>
          <p:nvPr>
            <p:ph idx="11" type="ftr"/>
          </p:nvPr>
        </p:nvSpPr>
        <p:spPr>
          <a:xfrm>
            <a:off x="386861"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085" name="Shape 2085"/>
          <p:cNvSpPr txBox="1"/>
          <p:nvPr>
            <p:ph idx="12" type="sldNum"/>
          </p:nvPr>
        </p:nvSpPr>
        <p:spPr>
          <a:xfrm>
            <a:off x="0" y="6505812"/>
            <a:ext cx="597876" cy="39307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0" name="Shape 2090"/>
        <p:cNvGrpSpPr/>
        <p:nvPr/>
      </p:nvGrpSpPr>
      <p:grpSpPr>
        <a:xfrm>
          <a:off x="0" y="0"/>
          <a:ext cx="0" cy="0"/>
          <a:chOff x="0" y="0"/>
          <a:chExt cx="0" cy="0"/>
        </a:xfrm>
      </p:grpSpPr>
      <p:sp>
        <p:nvSpPr>
          <p:cNvPr id="2091" name="Shape 2091"/>
          <p:cNvSpPr txBox="1"/>
          <p:nvPr>
            <p:ph type="title"/>
          </p:nvPr>
        </p:nvSpPr>
        <p:spPr>
          <a:xfrm>
            <a:off x="455612" y="331787"/>
            <a:ext cx="8126913"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PCPROJBILL- Unbilled BD Document Types</a:t>
            </a:r>
          </a:p>
        </p:txBody>
      </p:sp>
      <p:sp>
        <p:nvSpPr>
          <p:cNvPr id="2092" name="Shape 2092"/>
          <p:cNvSpPr txBox="1"/>
          <p:nvPr>
            <p:ph idx="1" type="body"/>
          </p:nvPr>
        </p:nvSpPr>
        <p:spPr>
          <a:xfrm>
            <a:off x="591764" y="1218173"/>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R7 – Automated</a:t>
            </a: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R6 - Manual</a:t>
            </a:r>
          </a:p>
        </p:txBody>
      </p:sp>
      <p:sp>
        <p:nvSpPr>
          <p:cNvPr id="2093" name="Shape 209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094" name="Shape 2094"/>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2095" name="Shape 2095"/>
          <p:cNvGraphicFramePr/>
          <p:nvPr/>
        </p:nvGraphicFramePr>
        <p:xfrm>
          <a:off x="591764" y="1704415"/>
          <a:ext cx="3000000" cy="3000000"/>
        </p:xfrm>
        <a:graphic>
          <a:graphicData uri="http://schemas.openxmlformats.org/drawingml/2006/table">
            <a:tbl>
              <a:tblPr bandRow="1" firstRow="1">
                <a:noFill/>
                <a:tableStyleId>{AAF00367-B330-451E-9E69-BD899943625D}</a:tableStyleId>
              </a:tblPr>
              <a:tblGrid>
                <a:gridCol w="1989500"/>
                <a:gridCol w="1657350"/>
                <a:gridCol w="1533525"/>
                <a:gridCol w="3076575"/>
              </a:tblGrid>
              <a:tr h="273600">
                <a:tc>
                  <a:txBody>
                    <a:bodyPr>
                      <a:noAutofit/>
                    </a:bodyPr>
                    <a:lstStyle/>
                    <a:p>
                      <a:pPr indent="0" lvl="0" marL="0" marR="0" rtl="0" algn="ctr">
                        <a:lnSpc>
                          <a:spcPct val="100000"/>
                        </a:lnSpc>
                        <a:spcBef>
                          <a:spcPts val="0"/>
                        </a:spcBef>
                        <a:spcAft>
                          <a:spcPts val="0"/>
                        </a:spcAft>
                        <a:buClr>
                          <a:schemeClr val="lt1"/>
                        </a:buClr>
                        <a:buSzPct val="25000"/>
                        <a:buFont typeface="Arial"/>
                        <a:buNone/>
                      </a:pPr>
                      <a:r>
                        <a:rPr b="1" baseline="0" lang="en-US" sz="1400" u="none" cap="none" strike="noStrike">
                          <a:solidFill>
                            <a:schemeClr val="lt1"/>
                          </a:solidFill>
                          <a:latin typeface="Arial"/>
                          <a:ea typeface="Arial"/>
                          <a:cs typeface="Arial"/>
                          <a:sym typeface="Arial"/>
                        </a:rPr>
                        <a:t>Business Line</a:t>
                      </a: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ct val="25000"/>
                        <a:buFont typeface="Arial"/>
                        <a:buNone/>
                      </a:pPr>
                      <a:r>
                        <a:rPr baseline="0" lang="en-US" sz="1400" u="none" cap="none" strike="noStrike"/>
                        <a:t>Document Category</a:t>
                      </a:r>
                    </a:p>
                  </a:txBody>
                  <a:tcPr marT="45725" marB="45725" marR="91450" marL="91450" anchor="ctr"/>
                </a:tc>
                <a:tc>
                  <a:txBody>
                    <a:bodyPr>
                      <a:noAutofit/>
                    </a:bodyPr>
                    <a:lstStyle/>
                    <a:p>
                      <a:pPr indent="0" lvl="0" marL="0" marR="0" rtl="0" algn="ctr">
                        <a:spcBef>
                          <a:spcPts val="0"/>
                        </a:spcBef>
                        <a:buSzPct val="25000"/>
                        <a:buNone/>
                      </a:pPr>
                      <a:r>
                        <a:rPr baseline="0" lang="en-US" sz="1400" u="none" cap="none" strike="noStrike"/>
                        <a:t>Document Type</a:t>
                      </a:r>
                    </a:p>
                  </a:txBody>
                  <a:tcPr marT="45725" marB="45725" marR="91450" marL="91450" anchor="ctr"/>
                </a:tc>
                <a:tc>
                  <a:txBody>
                    <a:bodyPr>
                      <a:noAutofit/>
                    </a:bodyPr>
                    <a:lstStyle/>
                    <a:p>
                      <a:pPr indent="0" lvl="0" marL="0" marR="0" rtl="0" algn="ctr">
                        <a:spcBef>
                          <a:spcPts val="0"/>
                        </a:spcBef>
                        <a:buSzPct val="25000"/>
                        <a:buNone/>
                      </a:pPr>
                      <a:r>
                        <a:rPr baseline="0" lang="en-US" sz="1400" u="none" cap="none" strike="noStrike"/>
                        <a:t>Name</a:t>
                      </a:r>
                    </a:p>
                  </a:txBody>
                  <a:tcPr marT="0" marB="0" marR="0" marL="0" anchor="ctr"/>
                </a:tc>
              </a:tr>
              <a:tr h="236750">
                <a:tc>
                  <a:txBody>
                    <a:bodyPr>
                      <a:noAutofit/>
                    </a:bodyPr>
                    <a:lstStyle/>
                    <a:p>
                      <a:pPr indent="0" lvl="0" marL="0" marR="0" rtl="0" algn="ctr">
                        <a:spcBef>
                          <a:spcPts val="0"/>
                        </a:spcBef>
                        <a:buSzPct val="25000"/>
                        <a:buNone/>
                      </a:pPr>
                      <a:r>
                        <a:rPr b="0" baseline="0" lang="en-US" sz="1400" u="none" cap="none" strike="noStrike">
                          <a:solidFill>
                            <a:schemeClr val="dk1"/>
                          </a:solidFill>
                          <a:latin typeface="Arial"/>
                          <a:ea typeface="Arial"/>
                          <a:cs typeface="Arial"/>
                          <a:sym typeface="Arial"/>
                        </a:rPr>
                        <a:t>Outlease</a:t>
                      </a:r>
                    </a:p>
                  </a:txBody>
                  <a:tcPr marT="45725" marB="45725" marR="91450" marL="91450" anchor="ctr"/>
                </a:tc>
                <a:tc>
                  <a:txBody>
                    <a:bodyPr>
                      <a:noAutofit/>
                    </a:bodyPr>
                    <a:lstStyle/>
                    <a:p>
                      <a:pPr indent="0" lvl="0" marL="0" marR="0" rtl="0" algn="ctr">
                        <a:spcBef>
                          <a:spcPts val="0"/>
                        </a:spcBef>
                        <a:buSzPct val="25000"/>
                        <a:buNone/>
                      </a:pPr>
                      <a:r>
                        <a:rPr b="0" baseline="0" lang="en-US" sz="1400" u="none" cap="none" strike="noStrike">
                          <a:solidFill>
                            <a:schemeClr val="dk1"/>
                          </a:solidFill>
                          <a:latin typeface="Arial"/>
                          <a:ea typeface="Arial"/>
                          <a:cs typeface="Arial"/>
                          <a:sym typeface="Arial"/>
                        </a:rPr>
                        <a:t>Billing Document</a:t>
                      </a:r>
                    </a:p>
                  </a:txBody>
                  <a:tcPr marT="45725" marB="45725" marR="91450" marL="91450" anchor="ctr"/>
                </a:tc>
                <a:tc>
                  <a:txBody>
                    <a:bodyPr>
                      <a:noAutofit/>
                    </a:bodyPr>
                    <a:lstStyle/>
                    <a:p>
                      <a:pPr indent="0" lvl="0" marL="0" marR="0" rtl="0" algn="ctr">
                        <a:spcBef>
                          <a:spcPts val="0"/>
                        </a:spcBef>
                        <a:buSzPct val="25000"/>
                        <a:buNone/>
                      </a:pPr>
                      <a:r>
                        <a:rPr baseline="0" lang="en-US" sz="1400" u="none" cap="none" strike="noStrike"/>
                        <a:t>ODN</a:t>
                      </a:r>
                    </a:p>
                  </a:txBody>
                  <a:tcPr marT="45725" marB="45725" marR="91450" marL="91450" anchor="ctr"/>
                </a:tc>
                <a:tc>
                  <a:txBody>
                    <a:bodyPr>
                      <a:noAutofit/>
                    </a:bodyPr>
                    <a:lstStyle/>
                    <a:p>
                      <a:pPr indent="0" lvl="0" marL="228600" marR="0" rtl="0" algn="l">
                        <a:spcBef>
                          <a:spcPts val="0"/>
                        </a:spcBef>
                        <a:buSzPct val="25000"/>
                        <a:buNone/>
                      </a:pPr>
                      <a:r>
                        <a:rPr baseline="0" lang="en-US" sz="1400" u="none" cap="none" strike="noStrike"/>
                        <a:t>Outlease</a:t>
                      </a:r>
                      <a:r>
                        <a:rPr baseline="0" lang="en-US" sz="1400" u="none" cap="none" strike="noStrike">
                          <a:solidFill>
                            <a:schemeClr val="dk1"/>
                          </a:solidFill>
                          <a:latin typeface="Arial"/>
                          <a:ea typeface="Arial"/>
                          <a:cs typeface="Arial"/>
                          <a:sym typeface="Arial"/>
                        </a:rPr>
                        <a:t> Non-IPAC BD</a:t>
                      </a:r>
                    </a:p>
                  </a:txBody>
                  <a:tcPr marT="0" marB="0" marR="0" marL="0" anchor="ctr"/>
                </a:tc>
              </a:tr>
            </a:tbl>
          </a:graphicData>
        </a:graphic>
      </p:graphicFrame>
      <p:graphicFrame>
        <p:nvGraphicFramePr>
          <p:cNvPr id="2096" name="Shape 2096"/>
          <p:cNvGraphicFramePr/>
          <p:nvPr/>
        </p:nvGraphicFramePr>
        <p:xfrm>
          <a:off x="591764" y="3168793"/>
          <a:ext cx="3000000" cy="3000000"/>
        </p:xfrm>
        <a:graphic>
          <a:graphicData uri="http://schemas.openxmlformats.org/drawingml/2006/table">
            <a:tbl>
              <a:tblPr bandRow="1" firstRow="1">
                <a:noFill/>
                <a:tableStyleId>{24B21CA1-3F18-4DDC-A974-E94B9953CB6A}</a:tableStyleId>
              </a:tblPr>
              <a:tblGrid>
                <a:gridCol w="1960925"/>
                <a:gridCol w="1685925"/>
                <a:gridCol w="1524000"/>
                <a:gridCol w="3019425"/>
              </a:tblGrid>
              <a:tr h="560475">
                <a:tc>
                  <a:txBody>
                    <a:bodyPr>
                      <a:noAutofit/>
                    </a:bodyPr>
                    <a:lstStyle/>
                    <a:p>
                      <a:pPr indent="0" lvl="0" marL="0" marR="0" rtl="0" algn="ctr">
                        <a:lnSpc>
                          <a:spcPct val="100000"/>
                        </a:lnSpc>
                        <a:spcBef>
                          <a:spcPts val="0"/>
                        </a:spcBef>
                        <a:spcAft>
                          <a:spcPts val="0"/>
                        </a:spcAft>
                        <a:buClr>
                          <a:schemeClr val="lt1"/>
                        </a:buClr>
                        <a:buSzPct val="25000"/>
                        <a:buFont typeface="Arial"/>
                        <a:buNone/>
                      </a:pPr>
                      <a:r>
                        <a:rPr b="1" baseline="0" lang="en-US" sz="1400" u="none" cap="none" strike="noStrike">
                          <a:solidFill>
                            <a:schemeClr val="lt1"/>
                          </a:solidFill>
                          <a:latin typeface="Arial"/>
                          <a:ea typeface="Arial"/>
                          <a:cs typeface="Arial"/>
                          <a:sym typeface="Arial"/>
                        </a:rPr>
                        <a:t>Business Line</a:t>
                      </a:r>
                    </a:p>
                    <a:p>
                      <a:pPr indent="0" lvl="0" marL="0" marR="0" rtl="0" algn="ctr">
                        <a:lnSpc>
                          <a:spcPct val="100000"/>
                        </a:lnSpc>
                        <a:spcBef>
                          <a:spcPts val="0"/>
                        </a:spcBef>
                        <a:spcAft>
                          <a:spcPts val="0"/>
                        </a:spcAft>
                        <a:buClr>
                          <a:schemeClr val="dk1"/>
                        </a:buClr>
                        <a:buFont typeface="Arial"/>
                        <a:buNone/>
                      </a:pPr>
                      <a:r>
                        <a:t/>
                      </a:r>
                      <a:endParaRPr b="1" baseline="0" sz="1400" u="none" cap="none" strike="noStrike">
                        <a:solidFill>
                          <a:schemeClr val="dk1"/>
                        </a:solidFill>
                        <a:latin typeface="Arial"/>
                        <a:ea typeface="Arial"/>
                        <a:cs typeface="Arial"/>
                        <a:sym typeface="Aria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ct val="25000"/>
                        <a:buFont typeface="Arial"/>
                        <a:buNone/>
                      </a:pPr>
                      <a:r>
                        <a:rPr baseline="0" lang="en-US" sz="1400" u="none" cap="none" strike="noStrike"/>
                        <a:t>Document Category</a:t>
                      </a:r>
                    </a:p>
                  </a:txBody>
                  <a:tcPr marT="45725" marB="45725" marR="91450" marL="91450" anchor="ctr"/>
                </a:tc>
                <a:tc>
                  <a:txBody>
                    <a:bodyPr>
                      <a:noAutofit/>
                    </a:bodyPr>
                    <a:lstStyle/>
                    <a:p>
                      <a:pPr indent="0" lvl="0" marL="0" marR="0" rtl="0" algn="ctr">
                        <a:spcBef>
                          <a:spcPts val="0"/>
                        </a:spcBef>
                        <a:buSzPct val="25000"/>
                        <a:buNone/>
                      </a:pPr>
                      <a:r>
                        <a:rPr baseline="0" lang="en-US" sz="1400" u="none" cap="none" strike="noStrike"/>
                        <a:t>Document Type</a:t>
                      </a:r>
                    </a:p>
                  </a:txBody>
                  <a:tcPr marT="45725" marB="45725" marR="91450" marL="91450" anchor="ctr"/>
                </a:tc>
                <a:tc>
                  <a:txBody>
                    <a:bodyPr>
                      <a:noAutofit/>
                    </a:bodyPr>
                    <a:lstStyle/>
                    <a:p>
                      <a:pPr indent="0" lvl="0" marL="0" marR="0" rtl="0" algn="ctr">
                        <a:spcBef>
                          <a:spcPts val="0"/>
                        </a:spcBef>
                        <a:buSzPct val="25000"/>
                        <a:buNone/>
                      </a:pPr>
                      <a:r>
                        <a:rPr baseline="0" lang="en-US" sz="1400" u="none" cap="none" strike="noStrike"/>
                        <a:t>Name</a:t>
                      </a:r>
                    </a:p>
                  </a:txBody>
                  <a:tcPr marT="0" marB="0" marR="0" marL="0" anchor="ctr"/>
                </a:tc>
              </a:tr>
              <a:tr h="273600">
                <a:tc>
                  <a:txBody>
                    <a:bodyPr>
                      <a:noAutofit/>
                    </a:bodyPr>
                    <a:lstStyle/>
                    <a:p>
                      <a:pPr indent="0" lvl="0" marL="0" marR="0" rtl="0" algn="ctr">
                        <a:lnSpc>
                          <a:spcPct val="100000"/>
                        </a:lnSpc>
                        <a:spcBef>
                          <a:spcPts val="0"/>
                        </a:spcBef>
                        <a:spcAft>
                          <a:spcPts val="0"/>
                        </a:spcAft>
                        <a:buClr>
                          <a:schemeClr val="dk1"/>
                        </a:buClr>
                        <a:buSzPct val="25000"/>
                        <a:buFont typeface="Arial"/>
                        <a:buNone/>
                      </a:pPr>
                      <a:r>
                        <a:rPr b="0" baseline="0" lang="en-US" sz="1400" u="none" cap="none" strike="noStrike">
                          <a:solidFill>
                            <a:schemeClr val="dk1"/>
                          </a:solidFill>
                          <a:latin typeface="Arial"/>
                          <a:ea typeface="Arial"/>
                          <a:cs typeface="Arial"/>
                          <a:sym typeface="Arial"/>
                        </a:rPr>
                        <a:t>IAE, Interagency Council, FCS, Great Seal of US, U For P</a:t>
                      </a: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ct val="25000"/>
                        <a:buFont typeface="Arial"/>
                        <a:buNone/>
                      </a:pPr>
                      <a:r>
                        <a:rPr b="0" baseline="0" lang="en-US" sz="1400" u="none" cap="none" strike="noStrike">
                          <a:solidFill>
                            <a:schemeClr val="dk1"/>
                          </a:solidFill>
                          <a:latin typeface="Arial"/>
                          <a:ea typeface="Arial"/>
                          <a:cs typeface="Arial"/>
                          <a:sym typeface="Arial"/>
                        </a:rPr>
                        <a:t>Billing Document</a:t>
                      </a:r>
                    </a:p>
                  </a:txBody>
                  <a:tcPr marT="45725" marB="45725" marR="91450" marL="91450" anchor="ctr"/>
                </a:tc>
                <a:tc>
                  <a:txBody>
                    <a:bodyPr>
                      <a:noAutofit/>
                    </a:bodyPr>
                    <a:lstStyle/>
                    <a:p>
                      <a:pPr indent="0" lvl="0" marL="0" marR="0" rtl="0" algn="ctr">
                        <a:spcBef>
                          <a:spcPts val="0"/>
                        </a:spcBef>
                        <a:buSzPct val="25000"/>
                        <a:buNone/>
                      </a:pPr>
                      <a:r>
                        <a:rPr b="0" baseline="0" lang="en-US" sz="1400" u="none" cap="none" strike="noStrike">
                          <a:solidFill>
                            <a:schemeClr val="dk1"/>
                          </a:solidFill>
                          <a:latin typeface="Arial"/>
                          <a:ea typeface="Arial"/>
                          <a:cs typeface="Arial"/>
                          <a:sym typeface="Arial"/>
                        </a:rPr>
                        <a:t>MDI</a:t>
                      </a:r>
                    </a:p>
                  </a:txBody>
                  <a:tcPr marT="45725" marB="45725" marR="91450" marL="91450" anchor="ctr"/>
                </a:tc>
                <a:tc>
                  <a:txBody>
                    <a:bodyPr>
                      <a:noAutofit/>
                    </a:bodyPr>
                    <a:lstStyle/>
                    <a:p>
                      <a:pPr indent="0" lvl="0" marL="228600" marR="0" rtl="0" algn="l">
                        <a:spcBef>
                          <a:spcPts val="0"/>
                        </a:spcBef>
                        <a:buSzPct val="25000"/>
                        <a:buNone/>
                      </a:pPr>
                      <a:r>
                        <a:rPr baseline="0" lang="en-US" sz="1400" u="none" cap="none" strike="noStrike">
                          <a:solidFill>
                            <a:schemeClr val="dk1"/>
                          </a:solidFill>
                          <a:latin typeface="Arial"/>
                          <a:ea typeface="Arial"/>
                          <a:cs typeface="Arial"/>
                          <a:sym typeface="Arial"/>
                        </a:rPr>
                        <a:t>Manual Business Lines IPAC BD</a:t>
                      </a:r>
                    </a:p>
                  </a:txBody>
                  <a:tcPr marT="0" marB="0" marR="0" marL="0" anchor="ctr"/>
                </a:tc>
              </a:tr>
              <a:tr h="273600">
                <a:tc>
                  <a:txBody>
                    <a:bodyPr>
                      <a:noAutofit/>
                    </a:bodyPr>
                    <a:lstStyle/>
                    <a:p>
                      <a:pPr indent="0" lvl="0" marL="0" marR="0" rtl="0" algn="ctr">
                        <a:lnSpc>
                          <a:spcPct val="100000"/>
                        </a:lnSpc>
                        <a:spcBef>
                          <a:spcPts val="0"/>
                        </a:spcBef>
                        <a:spcAft>
                          <a:spcPts val="0"/>
                        </a:spcAft>
                        <a:buClr>
                          <a:schemeClr val="dk1"/>
                        </a:buClr>
                        <a:buSzPct val="25000"/>
                        <a:buFont typeface="Arial"/>
                        <a:buNone/>
                      </a:pPr>
                      <a:r>
                        <a:rPr b="0" baseline="0" lang="en-US" sz="1400" u="none" cap="none" strike="noStrike">
                          <a:solidFill>
                            <a:schemeClr val="dk1"/>
                          </a:solidFill>
                          <a:latin typeface="Arial"/>
                          <a:ea typeface="Arial"/>
                          <a:cs typeface="Arial"/>
                          <a:sym typeface="Arial"/>
                        </a:rPr>
                        <a:t>IAE, Interagency Council, FCS, Great Seal of US, U For P</a:t>
                      </a: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ct val="25000"/>
                        <a:buFont typeface="Arial"/>
                        <a:buNone/>
                      </a:pPr>
                      <a:r>
                        <a:rPr b="0" baseline="0" lang="en-US" sz="1400" u="none" cap="none" strike="noStrike">
                          <a:solidFill>
                            <a:schemeClr val="dk1"/>
                          </a:solidFill>
                          <a:latin typeface="Arial"/>
                          <a:ea typeface="Arial"/>
                          <a:cs typeface="Arial"/>
                          <a:sym typeface="Arial"/>
                        </a:rPr>
                        <a:t>Billing Document</a:t>
                      </a:r>
                    </a:p>
                  </a:txBody>
                  <a:tcPr marT="45725" marB="45725" marR="91450" marL="91450" anchor="ctr"/>
                </a:tc>
                <a:tc>
                  <a:txBody>
                    <a:bodyPr>
                      <a:noAutofit/>
                    </a:bodyPr>
                    <a:lstStyle/>
                    <a:p>
                      <a:pPr indent="0" lvl="0" marL="0" marR="0" rtl="0" algn="ctr">
                        <a:spcBef>
                          <a:spcPts val="0"/>
                        </a:spcBef>
                        <a:buSzPct val="25000"/>
                        <a:buNone/>
                      </a:pPr>
                      <a:r>
                        <a:rPr b="0" baseline="0" lang="en-US" sz="1400" u="none" cap="none" strike="noStrike">
                          <a:solidFill>
                            <a:schemeClr val="dk1"/>
                          </a:solidFill>
                          <a:latin typeface="Arial"/>
                          <a:ea typeface="Arial"/>
                          <a:cs typeface="Arial"/>
                          <a:sym typeface="Arial"/>
                        </a:rPr>
                        <a:t>MDN</a:t>
                      </a:r>
                    </a:p>
                  </a:txBody>
                  <a:tcPr marT="45725" marB="45725" marR="91450" marL="91450" anchor="ctr"/>
                </a:tc>
                <a:tc>
                  <a:txBody>
                    <a:bodyPr>
                      <a:noAutofit/>
                    </a:bodyPr>
                    <a:lstStyle/>
                    <a:p>
                      <a:pPr indent="0" lvl="0" marL="228600" marR="0" rtl="0" algn="l">
                        <a:spcBef>
                          <a:spcPts val="0"/>
                        </a:spcBef>
                        <a:buSzPct val="25000"/>
                        <a:buNone/>
                      </a:pPr>
                      <a:r>
                        <a:rPr baseline="0" lang="en-US" sz="1400" u="none" cap="none" strike="noStrike">
                          <a:solidFill>
                            <a:schemeClr val="dk1"/>
                          </a:solidFill>
                          <a:latin typeface="Arial"/>
                          <a:ea typeface="Arial"/>
                          <a:cs typeface="Arial"/>
                          <a:sym typeface="Arial"/>
                        </a:rPr>
                        <a:t>Manual Business Lines Non- IPAC BD</a:t>
                      </a:r>
                    </a:p>
                  </a:txBody>
                  <a:tcPr marT="0" marB="0" marR="0" marL="0" anchor="ctr"/>
                </a:tc>
              </a:tr>
              <a:tr h="273600">
                <a:tc>
                  <a:txBody>
                    <a:bodyPr>
                      <a:noAutofit/>
                    </a:bodyPr>
                    <a:lstStyle/>
                    <a:p>
                      <a:pPr indent="0" lvl="0" marL="0" marR="0" rtl="0" algn="ctr">
                        <a:lnSpc>
                          <a:spcPct val="100000"/>
                        </a:lnSpc>
                        <a:spcBef>
                          <a:spcPts val="0"/>
                        </a:spcBef>
                        <a:spcAft>
                          <a:spcPts val="0"/>
                        </a:spcAft>
                        <a:buClr>
                          <a:schemeClr val="dk1"/>
                        </a:buClr>
                        <a:buSzPct val="25000"/>
                        <a:buFont typeface="Arial"/>
                        <a:buNone/>
                      </a:pPr>
                      <a:r>
                        <a:rPr b="0" baseline="0" lang="en-US" sz="1400" u="none" cap="none" strike="noStrike">
                          <a:solidFill>
                            <a:schemeClr val="dk1"/>
                          </a:solidFill>
                          <a:latin typeface="Arial"/>
                          <a:ea typeface="Arial"/>
                          <a:cs typeface="Arial"/>
                          <a:sym typeface="Arial"/>
                        </a:rPr>
                        <a:t>External Services</a:t>
                      </a: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ct val="25000"/>
                        <a:buFont typeface="Arial"/>
                        <a:buNone/>
                      </a:pPr>
                      <a:r>
                        <a:rPr b="0" baseline="0" lang="en-US" sz="1400" u="none" cap="none" strike="noStrike">
                          <a:solidFill>
                            <a:schemeClr val="dk1"/>
                          </a:solidFill>
                          <a:latin typeface="Arial"/>
                          <a:ea typeface="Arial"/>
                          <a:cs typeface="Arial"/>
                          <a:sym typeface="Arial"/>
                        </a:rPr>
                        <a:t>Billing Document</a:t>
                      </a:r>
                    </a:p>
                  </a:txBody>
                  <a:tcPr marT="45725" marB="45725" marR="91450" marL="91450" anchor="ctr"/>
                </a:tc>
                <a:tc>
                  <a:txBody>
                    <a:bodyPr>
                      <a:noAutofit/>
                    </a:bodyPr>
                    <a:lstStyle/>
                    <a:p>
                      <a:pPr indent="0" lvl="0" marL="0" marR="0" rtl="0" algn="ctr">
                        <a:spcBef>
                          <a:spcPts val="0"/>
                        </a:spcBef>
                        <a:buSzPct val="25000"/>
                        <a:buNone/>
                      </a:pPr>
                      <a:r>
                        <a:rPr b="0" baseline="0" lang="en-US" sz="1400" u="none" cap="none" strike="noStrike">
                          <a:solidFill>
                            <a:schemeClr val="dk1"/>
                          </a:solidFill>
                          <a:latin typeface="Arial"/>
                          <a:ea typeface="Arial"/>
                          <a:cs typeface="Arial"/>
                          <a:sym typeface="Arial"/>
                        </a:rPr>
                        <a:t>QDI</a:t>
                      </a:r>
                    </a:p>
                  </a:txBody>
                  <a:tcPr marT="45725" marB="45725" marR="91450" marL="91450" anchor="ctr"/>
                </a:tc>
                <a:tc>
                  <a:txBody>
                    <a:bodyPr>
                      <a:noAutofit/>
                    </a:bodyPr>
                    <a:lstStyle/>
                    <a:p>
                      <a:pPr indent="0" lvl="0" marL="228600" marR="0" rtl="0" algn="l">
                        <a:lnSpc>
                          <a:spcPct val="100000"/>
                        </a:lnSpc>
                        <a:spcBef>
                          <a:spcPts val="0"/>
                        </a:spcBef>
                        <a:spcAft>
                          <a:spcPts val="0"/>
                        </a:spcAft>
                        <a:buClr>
                          <a:schemeClr val="dk1"/>
                        </a:buClr>
                        <a:buSzPct val="25000"/>
                        <a:buFont typeface="Arial"/>
                        <a:buNone/>
                      </a:pPr>
                      <a:r>
                        <a:rPr baseline="0" lang="en-US" sz="1400" u="none" cap="none" strike="noStrike">
                          <a:solidFill>
                            <a:schemeClr val="dk1"/>
                          </a:solidFill>
                          <a:latin typeface="Arial"/>
                          <a:ea typeface="Arial"/>
                          <a:cs typeface="Arial"/>
                          <a:sym typeface="Arial"/>
                        </a:rPr>
                        <a:t>External Services IPAC BD</a:t>
                      </a:r>
                    </a:p>
                  </a:txBody>
                  <a:tcPr marT="0" marB="0" marR="0" marL="0" anchor="ctr"/>
                </a:tc>
              </a:tr>
              <a:tr h="273600">
                <a:tc>
                  <a:txBody>
                    <a:bodyPr>
                      <a:noAutofit/>
                    </a:bodyPr>
                    <a:lstStyle/>
                    <a:p>
                      <a:pPr indent="0" lvl="0" marL="0" marR="0" rtl="0" algn="ctr">
                        <a:lnSpc>
                          <a:spcPct val="100000"/>
                        </a:lnSpc>
                        <a:spcBef>
                          <a:spcPts val="0"/>
                        </a:spcBef>
                        <a:spcAft>
                          <a:spcPts val="0"/>
                        </a:spcAft>
                        <a:buClr>
                          <a:schemeClr val="dk1"/>
                        </a:buClr>
                        <a:buSzPct val="25000"/>
                        <a:buFont typeface="Arial"/>
                        <a:buNone/>
                      </a:pPr>
                      <a:r>
                        <a:rPr b="0" baseline="0" lang="en-US" sz="1400" u="none" cap="none" strike="noStrike">
                          <a:solidFill>
                            <a:schemeClr val="dk1"/>
                          </a:solidFill>
                          <a:latin typeface="Arial"/>
                          <a:ea typeface="Arial"/>
                          <a:cs typeface="Arial"/>
                          <a:sym typeface="Arial"/>
                        </a:rPr>
                        <a:t>External Services</a:t>
                      </a: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ct val="25000"/>
                        <a:buFont typeface="Arial"/>
                        <a:buNone/>
                      </a:pPr>
                      <a:r>
                        <a:rPr b="0" baseline="0" lang="en-US" sz="1400" u="none" cap="none" strike="noStrike">
                          <a:solidFill>
                            <a:schemeClr val="dk1"/>
                          </a:solidFill>
                          <a:latin typeface="Arial"/>
                          <a:ea typeface="Arial"/>
                          <a:cs typeface="Arial"/>
                          <a:sym typeface="Arial"/>
                        </a:rPr>
                        <a:t>Billing Document</a:t>
                      </a:r>
                    </a:p>
                  </a:txBody>
                  <a:tcPr marT="45725" marB="45725" marR="91450" marL="91450" anchor="ctr"/>
                </a:tc>
                <a:tc>
                  <a:txBody>
                    <a:bodyPr>
                      <a:noAutofit/>
                    </a:bodyPr>
                    <a:lstStyle/>
                    <a:p>
                      <a:pPr indent="0" lvl="0" marL="0" marR="0" rtl="0" algn="ctr">
                        <a:spcBef>
                          <a:spcPts val="0"/>
                        </a:spcBef>
                        <a:buSzPct val="25000"/>
                        <a:buNone/>
                      </a:pPr>
                      <a:r>
                        <a:rPr b="0" baseline="0" lang="en-US" sz="1400" u="none" cap="none" strike="noStrike">
                          <a:solidFill>
                            <a:schemeClr val="dk1"/>
                          </a:solidFill>
                          <a:latin typeface="Arial"/>
                          <a:ea typeface="Arial"/>
                          <a:cs typeface="Arial"/>
                          <a:sym typeface="Arial"/>
                        </a:rPr>
                        <a:t>QDN</a:t>
                      </a:r>
                    </a:p>
                  </a:txBody>
                  <a:tcPr marT="45725" marB="45725" marR="91450" marL="91450" anchor="ctr"/>
                </a:tc>
                <a:tc>
                  <a:txBody>
                    <a:bodyPr>
                      <a:noAutofit/>
                    </a:bodyPr>
                    <a:lstStyle/>
                    <a:p>
                      <a:pPr indent="0" lvl="0" marL="228600" marR="0" rtl="0" algn="l">
                        <a:lnSpc>
                          <a:spcPct val="100000"/>
                        </a:lnSpc>
                        <a:spcBef>
                          <a:spcPts val="0"/>
                        </a:spcBef>
                        <a:spcAft>
                          <a:spcPts val="0"/>
                        </a:spcAft>
                        <a:buClr>
                          <a:schemeClr val="dk1"/>
                        </a:buClr>
                        <a:buSzPct val="25000"/>
                        <a:buFont typeface="Arial"/>
                        <a:buNone/>
                      </a:pPr>
                      <a:r>
                        <a:rPr baseline="0" lang="en-US" sz="1400" u="none" cap="none" strike="noStrike">
                          <a:solidFill>
                            <a:schemeClr val="dk1"/>
                          </a:solidFill>
                          <a:latin typeface="Arial"/>
                          <a:ea typeface="Arial"/>
                          <a:cs typeface="Arial"/>
                          <a:sym typeface="Arial"/>
                        </a:rPr>
                        <a:t>External Services Non-IPAC BD</a:t>
                      </a:r>
                    </a:p>
                  </a:txBody>
                  <a:tcPr marT="0" marB="0" marR="0" marL="0" anchor="ctr"/>
                </a:tc>
              </a:tr>
            </a:tbl>
          </a:graphicData>
        </a:graphic>
      </p:graphicFrame>
    </p:spTree>
  </p:cSld>
  <p:clrMapOvr>
    <a:masterClrMapping/>
  </p:clrMapOvr>
  <p:transition spd="slow">
    <p:cut/>
  </p:transition>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1" name="Shape 2101"/>
        <p:cNvGrpSpPr/>
        <p:nvPr/>
      </p:nvGrpSpPr>
      <p:grpSpPr>
        <a:xfrm>
          <a:off x="0" y="0"/>
          <a:ext cx="0" cy="0"/>
          <a:chOff x="0" y="0"/>
          <a:chExt cx="0" cy="0"/>
        </a:xfrm>
      </p:grpSpPr>
      <p:sp>
        <p:nvSpPr>
          <p:cNvPr id="2102" name="Shape 2102"/>
          <p:cNvSpPr txBox="1"/>
          <p:nvPr>
            <p:ph type="title"/>
          </p:nvPr>
        </p:nvSpPr>
        <p:spPr>
          <a:xfrm>
            <a:off x="423006" y="128953"/>
            <a:ext cx="8320808" cy="809624"/>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Billing Documents –  Header </a:t>
            </a:r>
          </a:p>
        </p:txBody>
      </p:sp>
      <p:sp>
        <p:nvSpPr>
          <p:cNvPr id="2103" name="Shape 210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2104" name="Shape 2104"/>
          <p:cNvGrpSpPr/>
          <p:nvPr/>
        </p:nvGrpSpPr>
        <p:grpSpPr>
          <a:xfrm>
            <a:off x="497744" y="1192089"/>
            <a:ext cx="6991350" cy="5567523"/>
            <a:chOff x="890336" y="1166150"/>
            <a:chExt cx="6991350" cy="5567523"/>
          </a:xfrm>
        </p:grpSpPr>
        <p:sp>
          <p:nvSpPr>
            <p:cNvPr id="2105" name="Shape 2105"/>
            <p:cNvSpPr/>
            <p:nvPr/>
          </p:nvSpPr>
          <p:spPr>
            <a:xfrm>
              <a:off x="2709610" y="2509336"/>
              <a:ext cx="585788" cy="4572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pic>
          <p:nvPicPr>
            <p:cNvPr id="2106" name="Shape 2106"/>
            <p:cNvPicPr preferRelativeResize="0"/>
            <p:nvPr/>
          </p:nvPicPr>
          <p:blipFill rotWithShape="1">
            <a:blip r:embed="rId3">
              <a:alphaModFix/>
            </a:blip>
            <a:srcRect b="0" l="0" r="0" t="0"/>
            <a:stretch/>
          </p:blipFill>
          <p:spPr>
            <a:xfrm>
              <a:off x="890336" y="1166150"/>
              <a:ext cx="6991350" cy="5567523"/>
            </a:xfrm>
            <a:prstGeom prst="rect">
              <a:avLst/>
            </a:prstGeom>
            <a:noFill/>
            <a:ln cap="flat" cmpd="sng" w="19050">
              <a:solidFill>
                <a:schemeClr val="dk1"/>
              </a:solidFill>
              <a:prstDash val="solid"/>
              <a:miter/>
              <a:headEnd len="med" w="med" type="none"/>
              <a:tailEnd len="med" w="med" type="none"/>
            </a:ln>
          </p:spPr>
        </p:pic>
        <p:sp>
          <p:nvSpPr>
            <p:cNvPr id="2107" name="Shape 2107"/>
            <p:cNvSpPr/>
            <p:nvPr/>
          </p:nvSpPr>
          <p:spPr>
            <a:xfrm>
              <a:off x="976061" y="2922005"/>
              <a:ext cx="2666999" cy="173119"/>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108" name="Shape 2108"/>
            <p:cNvSpPr/>
            <p:nvPr/>
          </p:nvSpPr>
          <p:spPr>
            <a:xfrm>
              <a:off x="976061" y="5217530"/>
              <a:ext cx="1543049" cy="163593"/>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109" name="Shape 2109"/>
            <p:cNvSpPr/>
            <p:nvPr/>
          </p:nvSpPr>
          <p:spPr>
            <a:xfrm>
              <a:off x="5290885" y="3672017"/>
              <a:ext cx="2381249" cy="223205"/>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pSp>
      <p:sp>
        <p:nvSpPr>
          <p:cNvPr id="2110" name="Shape 2110"/>
          <p:cNvSpPr txBox="1"/>
          <p:nvPr/>
        </p:nvSpPr>
        <p:spPr>
          <a:xfrm>
            <a:off x="3717194" y="4174676"/>
            <a:ext cx="5293456" cy="2584937"/>
          </a:xfrm>
          <a:prstGeom prst="rect">
            <a:avLst/>
          </a:prstGeom>
          <a:solidFill>
            <a:schemeClr val="lt1"/>
          </a:solidFill>
          <a:ln cap="flat" cmpd="sng" w="9525">
            <a:solidFill>
              <a:schemeClr val="dk1"/>
            </a:solidFill>
            <a:prstDash val="solid"/>
            <a:miter/>
            <a:headEnd len="med" w="med" type="none"/>
            <a:tailEnd len="med" w="med" type="none"/>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Document Number </a:t>
            </a:r>
            <a:r>
              <a:rPr b="0" baseline="0" i="0" lang="en-US" sz="1600" u="none" cap="none" strike="noStrike">
                <a:solidFill>
                  <a:schemeClr val="dk1"/>
                </a:solidFill>
                <a:latin typeface="Arial"/>
                <a:ea typeface="Arial"/>
                <a:cs typeface="Arial"/>
                <a:sym typeface="Arial"/>
              </a:rPr>
              <a:t>– Assigned by the system when the PCPROJBILL batch job is executed </a:t>
            </a: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 Generated Flag </a:t>
            </a:r>
            <a:r>
              <a:rPr b="0" baseline="0" i="0" lang="en-US" sz="1600" u="none" cap="none" strike="noStrike">
                <a:solidFill>
                  <a:schemeClr val="dk1"/>
                </a:solidFill>
                <a:latin typeface="Arial"/>
                <a:ea typeface="Arial"/>
                <a:cs typeface="Arial"/>
                <a:sym typeface="Arial"/>
              </a:rPr>
              <a:t>– Indicates whether or not the bill has been generated. Only viewable after document has processed</a:t>
            </a: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Business Line </a:t>
            </a:r>
            <a:r>
              <a:rPr b="0" baseline="0" i="0" lang="en-US" sz="1600" u="none" cap="none" strike="noStrike">
                <a:solidFill>
                  <a:schemeClr val="dk1"/>
                </a:solidFill>
                <a:latin typeface="Arial"/>
                <a:ea typeface="Arial"/>
                <a:cs typeface="Arial"/>
                <a:sym typeface="Arial"/>
              </a:rPr>
              <a:t>– EXTSERVICE, R6MANUAL or OUTLEASE</a:t>
            </a:r>
          </a:p>
        </p:txBody>
      </p:sp>
    </p:spTree>
  </p:cSld>
  <p:clrMapOvr>
    <a:masterClrMapping/>
  </p:clrMapOvr>
  <p:transition spd="slow">
    <p:cut/>
  </p:transition>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5" name="Shape 2115"/>
        <p:cNvGrpSpPr/>
        <p:nvPr/>
      </p:nvGrpSpPr>
      <p:grpSpPr>
        <a:xfrm>
          <a:off x="0" y="0"/>
          <a:ext cx="0" cy="0"/>
          <a:chOff x="0" y="0"/>
          <a:chExt cx="0" cy="0"/>
        </a:xfrm>
      </p:grpSpPr>
      <p:sp>
        <p:nvSpPr>
          <p:cNvPr id="2116" name="Shape 2116"/>
          <p:cNvSpPr txBox="1"/>
          <p:nvPr>
            <p:ph type="title"/>
          </p:nvPr>
        </p:nvSpPr>
        <p:spPr>
          <a:xfrm>
            <a:off x="455612" y="331787"/>
            <a:ext cx="8259761"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Billing Documents – </a:t>
            </a:r>
            <a:r>
              <a:rPr b="1" baseline="0" i="0" lang="en-US" sz="2800" u="none" cap="none" strike="noStrike">
                <a:solidFill>
                  <a:schemeClr val="lt1"/>
                </a:solidFill>
                <a:latin typeface="Arial"/>
                <a:ea typeface="Arial"/>
                <a:cs typeface="Arial"/>
                <a:sym typeface="Arial"/>
              </a:rPr>
              <a:t>Accounting</a:t>
            </a:r>
            <a:r>
              <a:rPr b="1" baseline="0" i="0" lang="en-US" sz="2600" u="none" cap="none" strike="noStrike">
                <a:solidFill>
                  <a:schemeClr val="lt1"/>
                </a:solidFill>
                <a:latin typeface="Arial"/>
                <a:ea typeface="Arial"/>
                <a:cs typeface="Arial"/>
                <a:sym typeface="Arial"/>
              </a:rPr>
              <a:t> Line</a:t>
            </a:r>
          </a:p>
        </p:txBody>
      </p:sp>
      <p:sp>
        <p:nvSpPr>
          <p:cNvPr id="2117" name="Shape 211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118" name="Shape 211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2119" name="Shape 2119"/>
          <p:cNvPicPr preferRelativeResize="0"/>
          <p:nvPr/>
        </p:nvPicPr>
        <p:blipFill rotWithShape="1">
          <a:blip r:embed="rId3">
            <a:alphaModFix/>
          </a:blip>
          <a:srcRect b="0" l="0" r="0" t="0"/>
          <a:stretch/>
        </p:blipFill>
        <p:spPr>
          <a:xfrm>
            <a:off x="2114550" y="1287795"/>
            <a:ext cx="6600824" cy="4200524"/>
          </a:xfrm>
          <a:prstGeom prst="rect">
            <a:avLst/>
          </a:prstGeom>
          <a:noFill/>
          <a:ln cap="flat" cmpd="sng" w="19050">
            <a:solidFill>
              <a:schemeClr val="dk1"/>
            </a:solidFill>
            <a:prstDash val="solid"/>
            <a:miter/>
            <a:headEnd len="med" w="med" type="none"/>
            <a:tailEnd len="med" w="med" type="none"/>
          </a:ln>
        </p:spPr>
      </p:pic>
      <p:sp>
        <p:nvSpPr>
          <p:cNvPr id="2120" name="Shape 2120"/>
          <p:cNvSpPr txBox="1"/>
          <p:nvPr/>
        </p:nvSpPr>
        <p:spPr>
          <a:xfrm>
            <a:off x="455612" y="1136532"/>
            <a:ext cx="1658936" cy="435178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Line Type </a:t>
            </a:r>
            <a:r>
              <a:rPr b="0" baseline="0" i="0" lang="en-US" sz="1400" u="none" cap="none" strike="noStrike">
                <a:solidFill>
                  <a:schemeClr val="dk1"/>
                </a:solidFill>
                <a:latin typeface="Arial"/>
                <a:ea typeface="Arial"/>
                <a:cs typeface="Arial"/>
                <a:sym typeface="Arial"/>
              </a:rPr>
              <a:t>- Indicates the type of transaction recorded on the accounting line</a:t>
            </a:r>
            <a:br>
              <a:rPr b="0" baseline="0" i="0" lang="en-US" sz="1400" u="none" cap="none" strike="noStrike">
                <a:solidFill>
                  <a:schemeClr val="dk1"/>
                </a:solidFill>
                <a:latin typeface="Arial"/>
                <a:ea typeface="Arial"/>
                <a:cs typeface="Arial"/>
                <a:sym typeface="Arial"/>
              </a:rPr>
            </a:br>
          </a:p>
          <a:p>
            <a:pPr indent="-231775" lvl="0" marL="231775" marR="0" rtl="0" algn="l">
              <a:spcBef>
                <a:spcPts val="28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Billing Status </a:t>
            </a:r>
            <a:r>
              <a:rPr b="0" baseline="0" i="0" lang="en-US" sz="1400" u="none" cap="none" strike="noStrike">
                <a:solidFill>
                  <a:schemeClr val="dk1"/>
                </a:solidFill>
                <a:latin typeface="Arial"/>
                <a:ea typeface="Arial"/>
                <a:cs typeface="Arial"/>
                <a:sym typeface="Arial"/>
              </a:rPr>
              <a:t>– Billed or Unbilled</a:t>
            </a:r>
            <a:br>
              <a:rPr b="0" baseline="0" i="0" lang="en-US" sz="1400" u="none" cap="none" strike="noStrike">
                <a:solidFill>
                  <a:schemeClr val="dk1"/>
                </a:solidFill>
                <a:latin typeface="Arial"/>
                <a:ea typeface="Arial"/>
                <a:cs typeface="Arial"/>
                <a:sym typeface="Arial"/>
              </a:rPr>
            </a:br>
          </a:p>
          <a:p>
            <a:pPr indent="-231775" lvl="0" marL="231775" marR="0" rtl="0" algn="l">
              <a:spcBef>
                <a:spcPts val="28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Receivable Type </a:t>
            </a:r>
            <a:r>
              <a:rPr b="0" baseline="0" i="0" lang="en-US" sz="1400" u="none" cap="none" strike="noStrike">
                <a:solidFill>
                  <a:schemeClr val="dk1"/>
                </a:solidFill>
                <a:latin typeface="Arial"/>
                <a:ea typeface="Arial"/>
                <a:cs typeface="Arial"/>
                <a:sym typeface="Arial"/>
              </a:rPr>
              <a:t>- The receivable type that is associated with the flexible transaction definition</a:t>
            </a:r>
          </a:p>
        </p:txBody>
      </p:sp>
      <p:sp>
        <p:nvSpPr>
          <p:cNvPr id="2121" name="Shape 2121"/>
          <p:cNvSpPr txBox="1"/>
          <p:nvPr/>
        </p:nvSpPr>
        <p:spPr>
          <a:xfrm>
            <a:off x="455612" y="5674435"/>
            <a:ext cx="7124700" cy="62229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Bill Print </a:t>
            </a:r>
            <a:r>
              <a:rPr b="0" baseline="0" i="0" lang="en-US" sz="1400" u="none" cap="none" strike="noStrike">
                <a:solidFill>
                  <a:schemeClr val="dk1"/>
                </a:solidFill>
                <a:latin typeface="Arial"/>
                <a:ea typeface="Arial"/>
                <a:cs typeface="Arial"/>
                <a:sym typeface="Arial"/>
              </a:rPr>
              <a:t>- Determines if this bill is printed or is suppressed</a:t>
            </a:r>
          </a:p>
          <a:p>
            <a:pPr indent="0" lvl="0" marL="0" marR="0" rtl="0" algn="l">
              <a:spcBef>
                <a:spcPts val="280"/>
              </a:spcBef>
              <a:spcAft>
                <a:spcPts val="0"/>
              </a:spcAft>
              <a:buClr>
                <a:srgbClr val="AF242B"/>
              </a:buClr>
              <a:buFont typeface="Noto Sans Symbols"/>
              <a:buNone/>
            </a:pPr>
            <a:r>
              <a:t/>
            </a:r>
            <a:endParaRPr b="0" baseline="0" i="0" sz="1400" u="none" cap="none" strike="noStrike">
              <a:solidFill>
                <a:schemeClr val="dk1"/>
              </a:solidFill>
              <a:latin typeface="Arial"/>
              <a:ea typeface="Arial"/>
              <a:cs typeface="Arial"/>
              <a:sym typeface="Arial"/>
            </a:endParaRPr>
          </a:p>
        </p:txBody>
      </p:sp>
      <p:sp>
        <p:nvSpPr>
          <p:cNvPr id="2122" name="Shape 2122"/>
          <p:cNvSpPr/>
          <p:nvPr/>
        </p:nvSpPr>
        <p:spPr>
          <a:xfrm>
            <a:off x="2114549" y="1265698"/>
            <a:ext cx="1190625" cy="35355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123" name="Shape 2123"/>
          <p:cNvSpPr/>
          <p:nvPr/>
        </p:nvSpPr>
        <p:spPr>
          <a:xfrm>
            <a:off x="2216960" y="2523080"/>
            <a:ext cx="2453720" cy="448718"/>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124" name="Shape 2124"/>
          <p:cNvSpPr/>
          <p:nvPr/>
        </p:nvSpPr>
        <p:spPr>
          <a:xfrm>
            <a:off x="2216959" y="3758366"/>
            <a:ext cx="2453720" cy="32785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125" name="Shape 2125"/>
          <p:cNvSpPr/>
          <p:nvPr/>
        </p:nvSpPr>
        <p:spPr>
          <a:xfrm>
            <a:off x="5414962" y="2359150"/>
            <a:ext cx="2309813" cy="40309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0" name="Shape 2130"/>
        <p:cNvGrpSpPr/>
        <p:nvPr/>
      </p:nvGrpSpPr>
      <p:grpSpPr>
        <a:xfrm>
          <a:off x="0" y="0"/>
          <a:ext cx="0" cy="0"/>
          <a:chOff x="0" y="0"/>
          <a:chExt cx="0" cy="0"/>
        </a:xfrm>
      </p:grpSpPr>
      <p:sp>
        <p:nvSpPr>
          <p:cNvPr id="2131" name="Shape 2131"/>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Non-IPAC Billing Document</a:t>
            </a:r>
          </a:p>
        </p:txBody>
      </p:sp>
      <p:sp>
        <p:nvSpPr>
          <p:cNvPr id="2132" name="Shape 213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133" name="Shape 213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2134" name="Shape 2134"/>
          <p:cNvPicPr preferRelativeResize="0"/>
          <p:nvPr/>
        </p:nvPicPr>
        <p:blipFill rotWithShape="1">
          <a:blip r:embed="rId3">
            <a:alphaModFix/>
          </a:blip>
          <a:srcRect b="0" l="0" r="22724" t="0"/>
          <a:stretch/>
        </p:blipFill>
        <p:spPr>
          <a:xfrm>
            <a:off x="4795051" y="1608137"/>
            <a:ext cx="3724392" cy="4343400"/>
          </a:xfrm>
          <a:prstGeom prst="rect">
            <a:avLst/>
          </a:prstGeom>
          <a:noFill/>
          <a:ln cap="flat" cmpd="sng" w="19050">
            <a:solidFill>
              <a:schemeClr val="dk1"/>
            </a:solidFill>
            <a:prstDash val="solid"/>
            <a:miter/>
            <a:headEnd len="med" w="med" type="none"/>
            <a:tailEnd len="med" w="med" type="none"/>
          </a:ln>
        </p:spPr>
      </p:pic>
      <p:pic>
        <p:nvPicPr>
          <p:cNvPr id="2135" name="Shape 2135"/>
          <p:cNvPicPr preferRelativeResize="0"/>
          <p:nvPr/>
        </p:nvPicPr>
        <p:blipFill rotWithShape="1">
          <a:blip r:embed="rId4">
            <a:alphaModFix/>
          </a:blip>
          <a:srcRect b="0" l="0" r="0" t="0"/>
          <a:stretch/>
        </p:blipFill>
        <p:spPr>
          <a:xfrm>
            <a:off x="491420" y="3752598"/>
            <a:ext cx="5490384" cy="2731325"/>
          </a:xfrm>
          <a:prstGeom prst="rect">
            <a:avLst/>
          </a:prstGeom>
          <a:noFill/>
          <a:ln cap="flat" cmpd="sng" w="19050">
            <a:solidFill>
              <a:schemeClr val="dk1"/>
            </a:solidFill>
            <a:prstDash val="solid"/>
            <a:miter/>
            <a:headEnd len="med" w="med" type="none"/>
            <a:tailEnd len="med" w="med" type="none"/>
          </a:ln>
        </p:spPr>
      </p:pic>
      <p:sp>
        <p:nvSpPr>
          <p:cNvPr id="2136" name="Shape 2136"/>
          <p:cNvSpPr txBox="1"/>
          <p:nvPr/>
        </p:nvSpPr>
        <p:spPr>
          <a:xfrm>
            <a:off x="629660" y="1394375"/>
            <a:ext cx="3811711" cy="671930"/>
          </a:xfrm>
          <a:prstGeom prst="rect">
            <a:avLst/>
          </a:prstGeom>
          <a:noFill/>
          <a:ln>
            <a:noFill/>
          </a:ln>
        </p:spPr>
        <p:txBody>
          <a:bodyPr anchorCtr="0" anchor="t" bIns="45700" lIns="91425" rIns="91425" tIns="45700">
            <a:noAutofit/>
          </a:bodyPr>
          <a:lstStyle/>
          <a:p>
            <a:pPr indent="-231775" lvl="0" marL="231775" marR="0" rtl="0" algn="l">
              <a:lnSpc>
                <a:spcPct val="100000"/>
              </a:lnSpc>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Non-IPAC Vendor on Header</a:t>
            </a:r>
          </a:p>
        </p:txBody>
      </p:sp>
      <p:sp>
        <p:nvSpPr>
          <p:cNvPr id="2137" name="Shape 2137"/>
          <p:cNvSpPr txBox="1"/>
          <p:nvPr/>
        </p:nvSpPr>
        <p:spPr>
          <a:xfrm>
            <a:off x="698927" y="3138067"/>
            <a:ext cx="3811711" cy="671930"/>
          </a:xfrm>
          <a:prstGeom prst="rect">
            <a:avLst/>
          </a:prstGeom>
          <a:noFill/>
          <a:ln>
            <a:noFill/>
          </a:ln>
        </p:spPr>
        <p:txBody>
          <a:bodyPr anchorCtr="0" anchor="t" bIns="45700" lIns="91425" rIns="91425" tIns="45700">
            <a:noAutofit/>
          </a:bodyPr>
          <a:lstStyle/>
          <a:p>
            <a:pPr indent="-231775" lvl="0" marL="231775" marR="0" rtl="0" algn="l">
              <a:lnSpc>
                <a:spcPct val="100000"/>
              </a:lnSpc>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Blank Interagency Transfer information on Accounting Line</a:t>
            </a:r>
          </a:p>
        </p:txBody>
      </p:sp>
      <p:sp>
        <p:nvSpPr>
          <p:cNvPr id="2138" name="Shape 2138"/>
          <p:cNvSpPr txBox="1"/>
          <p:nvPr/>
        </p:nvSpPr>
        <p:spPr>
          <a:xfrm>
            <a:off x="4603935" y="1212280"/>
            <a:ext cx="3811711" cy="671930"/>
          </a:xfrm>
          <a:prstGeom prst="rect">
            <a:avLst/>
          </a:prstGeom>
          <a:noFill/>
          <a:ln>
            <a:noFill/>
          </a:ln>
        </p:spPr>
        <p:txBody>
          <a:bodyPr anchorCtr="0" anchor="t" bIns="45700" lIns="91425" rIns="91425" tIns="45700">
            <a:noAutofit/>
          </a:bodyPr>
          <a:lstStyle/>
          <a:p>
            <a:pPr indent="-231775" lvl="0" marL="231775" marR="0" rtl="0" algn="l">
              <a:lnSpc>
                <a:spcPct val="100000"/>
              </a:lnSpc>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Non-IPAC Remit To address </a:t>
            </a:r>
          </a:p>
        </p:txBody>
      </p:sp>
      <p:sp>
        <p:nvSpPr>
          <p:cNvPr id="2139" name="Shape 2139"/>
          <p:cNvSpPr/>
          <p:nvPr/>
        </p:nvSpPr>
        <p:spPr>
          <a:xfrm>
            <a:off x="4817126" y="1789543"/>
            <a:ext cx="3125868" cy="490525"/>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2140" name="Shape 2140"/>
          <p:cNvPicPr preferRelativeResize="0"/>
          <p:nvPr/>
        </p:nvPicPr>
        <p:blipFill rotWithShape="1">
          <a:blip r:embed="rId5">
            <a:alphaModFix/>
          </a:blip>
          <a:srcRect b="0" l="0" r="0" t="0"/>
          <a:stretch/>
        </p:blipFill>
        <p:spPr>
          <a:xfrm>
            <a:off x="790270" y="1927584"/>
            <a:ext cx="3629024" cy="866774"/>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5" name="Shape 2145"/>
        <p:cNvGrpSpPr/>
        <p:nvPr/>
      </p:nvGrpSpPr>
      <p:grpSpPr>
        <a:xfrm>
          <a:off x="0" y="0"/>
          <a:ext cx="0" cy="0"/>
          <a:chOff x="0" y="0"/>
          <a:chExt cx="0" cy="0"/>
        </a:xfrm>
      </p:grpSpPr>
      <p:sp>
        <p:nvSpPr>
          <p:cNvPr id="2146" name="Shape 214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Billing Document (IPAC)</a:t>
            </a:r>
          </a:p>
        </p:txBody>
      </p:sp>
      <p:sp>
        <p:nvSpPr>
          <p:cNvPr id="2147" name="Shape 2147"/>
          <p:cNvSpPr txBox="1"/>
          <p:nvPr>
            <p:ph idx="1" type="body"/>
          </p:nvPr>
        </p:nvSpPr>
        <p:spPr>
          <a:xfrm>
            <a:off x="764275" y="1184936"/>
            <a:ext cx="7915702" cy="486409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IPAC</a:t>
            </a:r>
            <a:r>
              <a:rPr b="0" baseline="0" i="0" lang="en-US" sz="2000" u="none" cap="none" strike="noStrike">
                <a:solidFill>
                  <a:schemeClr val="dk1"/>
                </a:solidFill>
                <a:latin typeface="Arial"/>
                <a:ea typeface="Arial"/>
                <a:cs typeface="Arial"/>
                <a:sym typeface="Arial"/>
              </a:rPr>
              <a:t> </a:t>
            </a:r>
            <a:r>
              <a:rPr b="1" baseline="0" i="0" lang="en-US" sz="2000" u="none" cap="none" strike="noStrike">
                <a:solidFill>
                  <a:schemeClr val="dk1"/>
                </a:solidFill>
                <a:latin typeface="Arial"/>
                <a:ea typeface="Arial"/>
                <a:cs typeface="Arial"/>
                <a:sym typeface="Arial"/>
              </a:rPr>
              <a:t>Billing Documents</a:t>
            </a:r>
            <a:r>
              <a:rPr b="0" baseline="0" i="0" lang="en-US" sz="2000" u="none" cap="none" strike="noStrike">
                <a:solidFill>
                  <a:schemeClr val="dk1"/>
                </a:solidFill>
                <a:latin typeface="Arial"/>
                <a:ea typeface="Arial"/>
                <a:cs typeface="Arial"/>
                <a:sym typeface="Arial"/>
              </a:rPr>
              <a:t>:</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IPAC Billing Documents are generated for customers configured in Pegasys to use IPAC</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IPAC Statements are generated via PDF and can be viewed from Pegasys and VCSS</a:t>
            </a:r>
          </a:p>
          <a:p>
            <a:pPr indent="-231775" lvl="1" marL="231775" marR="0" rtl="0" algn="l">
              <a:spcBef>
                <a:spcPts val="12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IPAC Statements </a:t>
            </a:r>
            <a:r>
              <a:rPr b="0" baseline="0" i="0" lang="en-US" sz="2000" u="none" cap="none" strike="noStrike">
                <a:solidFill>
                  <a:schemeClr val="dk1"/>
                </a:solidFill>
                <a:latin typeface="Arial"/>
                <a:ea typeface="Arial"/>
                <a:cs typeface="Arial"/>
                <a:sym typeface="Arial"/>
              </a:rPr>
              <a:t>provide the ability to group many Billing Documents together to bill customers in one consolidated bill at the ALC level</a:t>
            </a:r>
          </a:p>
          <a:p>
            <a:pPr indent="-146050" lvl="0" marL="231775" marR="0" rtl="0" algn="l">
              <a:spcBef>
                <a:spcPts val="9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2148" name="Shape 214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149" name="Shape 214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4" name="Shape 2154"/>
        <p:cNvGrpSpPr/>
        <p:nvPr/>
      </p:nvGrpSpPr>
      <p:grpSpPr>
        <a:xfrm>
          <a:off x="0" y="0"/>
          <a:ext cx="0" cy="0"/>
          <a:chOff x="0" y="0"/>
          <a:chExt cx="0" cy="0"/>
        </a:xfrm>
      </p:grpSpPr>
      <p:sp>
        <p:nvSpPr>
          <p:cNvPr id="2155" name="Shape 2155"/>
          <p:cNvSpPr txBox="1"/>
          <p:nvPr/>
        </p:nvSpPr>
        <p:spPr>
          <a:xfrm>
            <a:off x="455612" y="1210757"/>
            <a:ext cx="8846287" cy="486409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IPAC Billing Documents:</a:t>
            </a:r>
          </a:p>
          <a:p>
            <a:pPr indent="-225425" lvl="1" marL="568325" marR="0" rtl="0" algn="l">
              <a:spcBef>
                <a:spcPts val="1200"/>
              </a:spcBef>
              <a:spcAft>
                <a:spcPts val="0"/>
              </a:spcAft>
              <a:buClr>
                <a:srgbClr val="AF242B"/>
              </a:buClr>
              <a:buSzPct val="72794"/>
              <a:buFont typeface="Noto Sans Symbols"/>
              <a:buChar char="•"/>
            </a:pPr>
            <a:r>
              <a:rPr b="0" baseline="0" i="0" lang="en-US" sz="1650" u="none" cap="none" strike="noStrike">
                <a:solidFill>
                  <a:schemeClr val="dk1"/>
                </a:solidFill>
                <a:latin typeface="Arial"/>
                <a:ea typeface="Arial"/>
                <a:cs typeface="Arial"/>
                <a:sym typeface="Arial"/>
              </a:rPr>
              <a:t>IPAC Billing Documents are </a:t>
            </a:r>
            <a:r>
              <a:rPr b="0" baseline="0" i="0" lang="en-US" sz="1650" u="sng" cap="none" strike="noStrike">
                <a:solidFill>
                  <a:schemeClr val="dk1"/>
                </a:solidFill>
                <a:latin typeface="Arial"/>
                <a:ea typeface="Arial"/>
                <a:cs typeface="Arial"/>
                <a:sym typeface="Arial"/>
              </a:rPr>
              <a:t>generated for customers configured in Pegasys to use IPAC</a:t>
            </a:r>
          </a:p>
          <a:p>
            <a:pPr indent="-225425" lvl="1" marL="568325" marR="0" rtl="0" algn="l">
              <a:spcBef>
                <a:spcPts val="1200"/>
              </a:spcBef>
              <a:spcAft>
                <a:spcPts val="0"/>
              </a:spcAft>
              <a:buClr>
                <a:srgbClr val="AF242B"/>
              </a:buClr>
              <a:buSzPct val="72794"/>
              <a:buFont typeface="Noto Sans Symbols"/>
              <a:buChar char="•"/>
            </a:pPr>
            <a:r>
              <a:rPr b="0" baseline="0" i="0" lang="en-US" sz="1650" u="none" cap="none" strike="noStrike">
                <a:solidFill>
                  <a:schemeClr val="dk1"/>
                </a:solidFill>
                <a:latin typeface="Arial"/>
                <a:ea typeface="Arial"/>
                <a:cs typeface="Arial"/>
                <a:sym typeface="Arial"/>
              </a:rPr>
              <a:t>IPAC Statements are generated via PDF and can be viewed from Pegasys and VCSS</a:t>
            </a:r>
          </a:p>
          <a:p>
            <a:pPr indent="-231775" lvl="0" marL="231775" marR="0" rtl="0" algn="l">
              <a:spcBef>
                <a:spcPts val="120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Similar to Non-IPAC Billing Documents, except</a:t>
            </a:r>
            <a:r>
              <a:rPr b="0" baseline="0" i="0" lang="en-US" sz="1800" u="none" cap="none" strike="noStrike">
                <a:solidFill>
                  <a:schemeClr val="dk1"/>
                </a:solidFill>
                <a:latin typeface="Arial"/>
                <a:ea typeface="Arial"/>
                <a:cs typeface="Arial"/>
                <a:sym typeface="Arial"/>
              </a:rPr>
              <a:t>:</a:t>
            </a:r>
          </a:p>
          <a:p>
            <a:pPr indent="-225425" lvl="1" marL="568325" marR="0" rtl="0" algn="l">
              <a:spcBef>
                <a:spcPts val="1200"/>
              </a:spcBef>
              <a:spcAft>
                <a:spcPts val="0"/>
              </a:spcAft>
              <a:buClr>
                <a:srgbClr val="AF242B"/>
              </a:buClr>
              <a:buSzPct val="72794"/>
              <a:buFont typeface="Noto Sans Symbols"/>
              <a:buChar char="•"/>
            </a:pPr>
            <a:r>
              <a:rPr b="0" baseline="0" i="0" lang="en-US" sz="1650" u="none" cap="none" strike="noStrike">
                <a:solidFill>
                  <a:schemeClr val="dk1"/>
                </a:solidFill>
                <a:latin typeface="Arial"/>
                <a:ea typeface="Arial"/>
                <a:cs typeface="Arial"/>
                <a:sym typeface="Arial"/>
              </a:rPr>
              <a:t>IPAC Billing Documents contain ‘</a:t>
            </a:r>
            <a:r>
              <a:rPr b="0" baseline="0" i="0" lang="en-US" sz="1650" u="sng" cap="none" strike="noStrike">
                <a:solidFill>
                  <a:schemeClr val="dk1"/>
                </a:solidFill>
                <a:latin typeface="Arial"/>
                <a:ea typeface="Arial"/>
                <a:cs typeface="Arial"/>
                <a:sym typeface="Arial"/>
              </a:rPr>
              <a:t>Articles</a:t>
            </a:r>
            <a:r>
              <a:rPr b="0" baseline="0" i="0" lang="en-US" sz="1650" u="none" cap="none" strike="noStrike">
                <a:solidFill>
                  <a:schemeClr val="dk1"/>
                </a:solidFill>
                <a:latin typeface="Arial"/>
                <a:ea typeface="Arial"/>
                <a:cs typeface="Arial"/>
                <a:sym typeface="Arial"/>
              </a:rPr>
              <a:t>’:</a:t>
            </a:r>
          </a:p>
          <a:p>
            <a:pPr indent="-241300" lvl="2" marL="914400" marR="0" rtl="0" algn="l">
              <a:spcBef>
                <a:spcPts val="1200"/>
              </a:spcBef>
              <a:spcAft>
                <a:spcPts val="0"/>
              </a:spcAft>
              <a:buClr>
                <a:srgbClr val="AF242B"/>
              </a:buClr>
              <a:buSzPct val="72794"/>
              <a:buFont typeface="Noto Sans Symbols"/>
              <a:buChar char="•"/>
            </a:pPr>
            <a:r>
              <a:rPr b="0" baseline="0" i="0" lang="en-US" sz="1650" u="none" cap="none" strike="noStrike">
                <a:solidFill>
                  <a:schemeClr val="dk1"/>
                </a:solidFill>
                <a:latin typeface="Arial"/>
                <a:ea typeface="Arial"/>
                <a:cs typeface="Arial"/>
                <a:sym typeface="Arial"/>
              </a:rPr>
              <a:t>Capture </a:t>
            </a:r>
            <a:r>
              <a:rPr b="0" baseline="0" i="0" lang="en-US" sz="1650" u="sng" cap="none" strike="noStrike">
                <a:solidFill>
                  <a:schemeClr val="dk1"/>
                </a:solidFill>
                <a:latin typeface="Arial"/>
                <a:ea typeface="Arial"/>
                <a:cs typeface="Arial"/>
                <a:sym typeface="Arial"/>
              </a:rPr>
              <a:t>commodity/unit information, quantity, and unit price</a:t>
            </a:r>
          </a:p>
          <a:p>
            <a:pPr indent="-231775" lvl="3" marL="1260475" marR="0" rtl="0" algn="l">
              <a:spcBef>
                <a:spcPts val="1200"/>
              </a:spcBef>
              <a:spcAft>
                <a:spcPts val="0"/>
              </a:spcAft>
              <a:buClr>
                <a:srgbClr val="AF242B"/>
              </a:buClr>
              <a:buSzPct val="72794"/>
              <a:buFont typeface="Noto Sans Symbols"/>
              <a:buChar char="•"/>
            </a:pPr>
            <a:r>
              <a:rPr b="0" baseline="0" i="0" lang="en-US" sz="1650" u="none" cap="none" strike="noStrike">
                <a:solidFill>
                  <a:schemeClr val="dk1"/>
                </a:solidFill>
                <a:latin typeface="Arial"/>
                <a:ea typeface="Arial"/>
                <a:cs typeface="Arial"/>
                <a:sym typeface="Arial"/>
              </a:rPr>
              <a:t>Transmit this information to IPAC to be viewable on the customer’s IPAC record</a:t>
            </a:r>
          </a:p>
          <a:p>
            <a:pPr indent="-241300" lvl="2" marL="914400" marR="0" rtl="0" algn="l">
              <a:spcBef>
                <a:spcPts val="1200"/>
              </a:spcBef>
              <a:spcAft>
                <a:spcPts val="0"/>
              </a:spcAft>
              <a:buClr>
                <a:srgbClr val="AF242B"/>
              </a:buClr>
              <a:buSzPct val="72794"/>
              <a:buFont typeface="Noto Sans Symbols"/>
              <a:buChar char="•"/>
            </a:pPr>
            <a:r>
              <a:rPr b="0" baseline="0" i="0" lang="en-US" sz="1650" u="none" cap="none" strike="noStrike">
                <a:solidFill>
                  <a:schemeClr val="dk1"/>
                </a:solidFill>
                <a:latin typeface="Arial"/>
                <a:ea typeface="Arial"/>
                <a:cs typeface="Arial"/>
                <a:sym typeface="Arial"/>
              </a:rPr>
              <a:t>Document the transaction's </a:t>
            </a:r>
            <a:r>
              <a:rPr b="0" baseline="0" i="0" lang="en-US" sz="1650" u="sng" cap="none" strike="noStrike">
                <a:solidFill>
                  <a:schemeClr val="dk1"/>
                </a:solidFill>
                <a:latin typeface="Arial"/>
                <a:ea typeface="Arial"/>
                <a:cs typeface="Arial"/>
                <a:sym typeface="Arial"/>
              </a:rPr>
              <a:t>IPAC Status</a:t>
            </a:r>
          </a:p>
          <a:p>
            <a:pPr indent="-231775" lvl="3" marL="1260475" marR="0" rtl="0" algn="l">
              <a:spcBef>
                <a:spcPts val="1200"/>
              </a:spcBef>
              <a:spcAft>
                <a:spcPts val="0"/>
              </a:spcAft>
              <a:buClr>
                <a:srgbClr val="AF242B"/>
              </a:buClr>
              <a:buSzPct val="72794"/>
              <a:buFont typeface="Noto Sans Symbols"/>
              <a:buChar char="•"/>
            </a:pPr>
            <a:r>
              <a:rPr b="0" baseline="0" i="0" lang="en-US" sz="1650" u="none" cap="none" strike="noStrike">
                <a:solidFill>
                  <a:schemeClr val="dk1"/>
                </a:solidFill>
                <a:latin typeface="Arial"/>
                <a:ea typeface="Arial"/>
                <a:cs typeface="Arial"/>
                <a:sym typeface="Arial"/>
              </a:rPr>
              <a:t>Used to determine the </a:t>
            </a:r>
            <a:r>
              <a:rPr b="0" baseline="0" i="0" lang="en-US" sz="1650" u="sng" cap="none" strike="noStrike">
                <a:solidFill>
                  <a:schemeClr val="dk1"/>
                </a:solidFill>
                <a:latin typeface="Arial"/>
                <a:ea typeface="Arial"/>
                <a:cs typeface="Arial"/>
                <a:sym typeface="Arial"/>
              </a:rPr>
              <a:t>state of the IPAC transaction within the IPAC lifecycle</a:t>
            </a:r>
          </a:p>
          <a:p>
            <a:pPr indent="-241300" lvl="2" marL="914400" marR="0" rtl="0" algn="l">
              <a:spcBef>
                <a:spcPts val="1200"/>
              </a:spcBef>
              <a:spcAft>
                <a:spcPts val="0"/>
              </a:spcAft>
              <a:buClr>
                <a:srgbClr val="AF242B"/>
              </a:buClr>
              <a:buSzPct val="72794"/>
              <a:buFont typeface="Noto Sans Symbols"/>
              <a:buChar char="•"/>
            </a:pPr>
            <a:r>
              <a:rPr b="0" baseline="0" i="0" lang="en-US" sz="1650" u="none" cap="none" strike="noStrike">
                <a:solidFill>
                  <a:schemeClr val="dk1"/>
                </a:solidFill>
                <a:latin typeface="Arial"/>
                <a:ea typeface="Arial"/>
                <a:cs typeface="Arial"/>
                <a:sym typeface="Arial"/>
              </a:rPr>
              <a:t>Children of the Accounting Line</a:t>
            </a:r>
          </a:p>
          <a:p>
            <a:pPr indent="-231775" lvl="1" marL="2317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IPAC </a:t>
            </a:r>
            <a:r>
              <a:rPr b="0" baseline="0" i="0" lang="en-US" sz="1800" u="sng" cap="none" strike="noStrike">
                <a:solidFill>
                  <a:schemeClr val="dk1"/>
                </a:solidFill>
                <a:latin typeface="Arial"/>
                <a:ea typeface="Arial"/>
                <a:cs typeface="Arial"/>
                <a:sym typeface="Arial"/>
              </a:rPr>
              <a:t>Statements</a:t>
            </a:r>
            <a:r>
              <a:rPr b="0" baseline="0" i="0" lang="en-US" sz="1800" u="none" cap="none" strike="noStrike">
                <a:solidFill>
                  <a:schemeClr val="dk1"/>
                </a:solidFill>
                <a:latin typeface="Arial"/>
                <a:ea typeface="Arial"/>
                <a:cs typeface="Arial"/>
                <a:sym typeface="Arial"/>
              </a:rPr>
              <a:t> provide the ability to </a:t>
            </a:r>
            <a:r>
              <a:rPr b="0" baseline="0" i="0" lang="en-US" sz="1800" u="sng" cap="none" strike="noStrike">
                <a:solidFill>
                  <a:schemeClr val="dk1"/>
                </a:solidFill>
                <a:latin typeface="Arial"/>
                <a:ea typeface="Arial"/>
                <a:cs typeface="Arial"/>
                <a:sym typeface="Arial"/>
              </a:rPr>
              <a:t>group many Billing Documents</a:t>
            </a:r>
            <a:r>
              <a:rPr b="0" baseline="0" i="0" lang="en-US" sz="1800" u="none" cap="none" strike="noStrike">
                <a:solidFill>
                  <a:schemeClr val="dk1"/>
                </a:solidFill>
                <a:latin typeface="Arial"/>
                <a:ea typeface="Arial"/>
                <a:cs typeface="Arial"/>
                <a:sym typeface="Arial"/>
              </a:rPr>
              <a:t> together to bill customers in </a:t>
            </a:r>
            <a:r>
              <a:rPr b="0" baseline="0" i="0" lang="en-US" sz="1800" u="sng" cap="none" strike="noStrike">
                <a:solidFill>
                  <a:schemeClr val="dk1"/>
                </a:solidFill>
                <a:latin typeface="Arial"/>
                <a:ea typeface="Arial"/>
                <a:cs typeface="Arial"/>
                <a:sym typeface="Arial"/>
              </a:rPr>
              <a:t>one consolidated bill at the ALC level</a:t>
            </a:r>
          </a:p>
          <a:p>
            <a:pPr indent="-146050" lvl="0" marL="231775" marR="0" rtl="0" algn="l">
              <a:spcBef>
                <a:spcPts val="9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2156" name="Shape 215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Billing Document (IPAC)</a:t>
            </a:r>
          </a:p>
        </p:txBody>
      </p:sp>
      <p:sp>
        <p:nvSpPr>
          <p:cNvPr id="2157" name="Shape 215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158" name="Shape 215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3" name="Shape 2163"/>
        <p:cNvGrpSpPr/>
        <p:nvPr/>
      </p:nvGrpSpPr>
      <p:grpSpPr>
        <a:xfrm>
          <a:off x="0" y="0"/>
          <a:ext cx="0" cy="0"/>
          <a:chOff x="0" y="0"/>
          <a:chExt cx="0" cy="0"/>
        </a:xfrm>
      </p:grpSpPr>
      <p:sp>
        <p:nvSpPr>
          <p:cNvPr id="2164" name="Shape 2164"/>
          <p:cNvSpPr txBox="1"/>
          <p:nvPr>
            <p:ph type="title"/>
          </p:nvPr>
        </p:nvSpPr>
        <p:spPr>
          <a:xfrm>
            <a:off x="455612" y="95250"/>
            <a:ext cx="8497886" cy="800099"/>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Billing Document: IPAC/ Normal Line Type</a:t>
            </a:r>
          </a:p>
        </p:txBody>
      </p:sp>
      <p:sp>
        <p:nvSpPr>
          <p:cNvPr id="2165" name="Shape 216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2166" name="Shape 216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2167" name="Shape 2167"/>
          <p:cNvSpPr txBox="1"/>
          <p:nvPr>
            <p:ph idx="1" type="body"/>
          </p:nvPr>
        </p:nvSpPr>
        <p:spPr>
          <a:xfrm>
            <a:off x="451262" y="1142634"/>
            <a:ext cx="8692738" cy="220373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AF242B"/>
              </a:buClr>
              <a:buSzPct val="25000"/>
              <a:buFont typeface="Noto Sans Symbols"/>
              <a:buNone/>
            </a:pPr>
            <a:r>
              <a:rPr b="1" baseline="0" i="0" lang="en-US" sz="2000" u="none" cap="none" strike="noStrike">
                <a:solidFill>
                  <a:schemeClr val="dk1"/>
                </a:solidFill>
                <a:latin typeface="Arial"/>
                <a:ea typeface="Arial"/>
                <a:cs typeface="Arial"/>
                <a:sym typeface="Arial"/>
              </a:rPr>
              <a:t>IPAC Billing Document Overview: Inter-Agency Transfer Section</a:t>
            </a:r>
          </a:p>
          <a:p>
            <a:pPr indent="-174625" lvl="0" marL="231775" marR="0" rtl="0" algn="l">
              <a:spcBef>
                <a:spcPts val="240"/>
              </a:spcBef>
              <a:spcAft>
                <a:spcPts val="0"/>
              </a:spcAft>
              <a:buClr>
                <a:srgbClr val="AF242B"/>
              </a:buClr>
              <a:buFont typeface="Noto Sans Symbols"/>
              <a:buNone/>
            </a:pPr>
            <a:r>
              <a:t/>
            </a:r>
            <a:endParaRPr b="1" baseline="0" i="0" sz="1200" u="none" cap="none" strike="noStrike">
              <a:solidFill>
                <a:schemeClr val="dk1"/>
              </a:solidFill>
              <a:latin typeface="Arial"/>
              <a:ea typeface="Arial"/>
              <a:cs typeface="Arial"/>
              <a:sym typeface="Arial"/>
            </a:endParaRPr>
          </a:p>
          <a:p>
            <a:pPr indent="-225425" lvl="1" marL="568325" marR="0" rtl="0" algn="l">
              <a:spcBef>
                <a:spcPts val="3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IPAC Bills - designated as IPAC by:</a:t>
            </a:r>
          </a:p>
          <a:p>
            <a:pPr indent="-352425" lvl="2" marL="1025525" marR="0" rtl="0" algn="l">
              <a:spcBef>
                <a:spcPts val="600"/>
              </a:spcBef>
              <a:spcAft>
                <a:spcPts val="0"/>
              </a:spcAft>
              <a:buClr>
                <a:srgbClr val="AF242B"/>
              </a:buClr>
              <a:buSzPct val="75000"/>
              <a:buFont typeface="Arial"/>
              <a:buAutoNum type="arabicPeriod"/>
            </a:pPr>
            <a:r>
              <a:rPr b="1" baseline="0" i="0" lang="en-US" sz="1800" u="sng" cap="none" strike="noStrike">
                <a:solidFill>
                  <a:schemeClr val="dk1"/>
                </a:solidFill>
                <a:latin typeface="Arial"/>
                <a:ea typeface="Arial"/>
                <a:cs typeface="Arial"/>
                <a:sym typeface="Arial"/>
              </a:rPr>
              <a:t>Inter-Agency Flag</a:t>
            </a:r>
            <a:r>
              <a:rPr b="0" baseline="0" i="0" lang="en-US" sz="1800" u="none" cap="none" strike="noStrike">
                <a:solidFill>
                  <a:schemeClr val="dk1"/>
                </a:solidFill>
                <a:latin typeface="Arial"/>
                <a:ea typeface="Arial"/>
                <a:cs typeface="Arial"/>
                <a:sym typeface="Arial"/>
              </a:rPr>
              <a:t> (Set to True) on BD header, AND </a:t>
            </a:r>
          </a:p>
          <a:p>
            <a:pPr indent="-352425" lvl="2" marL="1025525" marR="0" rtl="0" algn="l">
              <a:spcBef>
                <a:spcPts val="600"/>
              </a:spcBef>
              <a:spcAft>
                <a:spcPts val="0"/>
              </a:spcAft>
              <a:buClr>
                <a:srgbClr val="AF242B"/>
              </a:buClr>
              <a:buSzPct val="75000"/>
              <a:buFont typeface="Arial"/>
              <a:buAutoNum type="arabicPeriod"/>
            </a:pPr>
            <a:r>
              <a:rPr b="1" baseline="0" i="0" lang="en-US" sz="1800" u="sng" cap="none" strike="noStrike">
                <a:solidFill>
                  <a:schemeClr val="dk1"/>
                </a:solidFill>
                <a:latin typeface="Arial"/>
                <a:ea typeface="Arial"/>
                <a:cs typeface="Arial"/>
                <a:sym typeface="Arial"/>
              </a:rPr>
              <a:t>Type of Transfer</a:t>
            </a:r>
            <a:r>
              <a:rPr b="0" baseline="0" i="0" lang="en-US" sz="1800" u="none" cap="none" strike="noStrike">
                <a:solidFill>
                  <a:schemeClr val="dk1"/>
                </a:solidFill>
                <a:latin typeface="Arial"/>
                <a:ea typeface="Arial"/>
                <a:cs typeface="Arial"/>
                <a:sym typeface="Arial"/>
              </a:rPr>
              <a:t> (set to IPAC)</a:t>
            </a:r>
          </a:p>
          <a:p>
            <a:pPr indent="-139700" lvl="1" marL="568325" marR="0" rtl="0" algn="l">
              <a:spcBef>
                <a:spcPts val="6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39700" lvl="1" marL="56832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39700" lvl="1" marL="56832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39700" lvl="1" marL="56832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39700" lvl="1" marL="56832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39700" lvl="1" marL="56832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39700" lvl="1" marL="56832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Interagency flag, Type of Transfer, Use Statement Number for IPAC, IPAC Article Qty/Unit Price Indicator are defaulted when an IPAC document type is selected</a:t>
            </a:r>
          </a:p>
          <a:p>
            <a:pPr indent="-98425" lvl="0" marL="231775" marR="0" rtl="0" algn="l">
              <a:spcBef>
                <a:spcPts val="560"/>
              </a:spcBef>
              <a:spcAft>
                <a:spcPts val="0"/>
              </a:spcAft>
              <a:buClr>
                <a:srgbClr val="AF242B"/>
              </a:buClr>
              <a:buFont typeface="Noto Sans Symbols"/>
              <a:buNone/>
            </a:pPr>
            <a:r>
              <a:t/>
            </a:r>
            <a:endParaRPr b="0" baseline="0" i="0" sz="2800" u="none" cap="none" strike="noStrike">
              <a:solidFill>
                <a:schemeClr val="dk1"/>
              </a:solidFill>
              <a:latin typeface="Arial"/>
              <a:ea typeface="Arial"/>
              <a:cs typeface="Arial"/>
              <a:sym typeface="Arial"/>
            </a:endParaRPr>
          </a:p>
          <a:p>
            <a:pPr indent="-231775" lvl="0" marL="231775" marR="0" rtl="0" algn="l">
              <a:spcBef>
                <a:spcPts val="560"/>
              </a:spcBef>
              <a:spcAft>
                <a:spcPts val="0"/>
              </a:spcAft>
              <a:buClr>
                <a:srgbClr val="AF242B"/>
              </a:buClr>
              <a:buFont typeface="Noto Sans Symbols"/>
              <a:buNone/>
            </a:pPr>
            <a:r>
              <a:t/>
            </a:r>
            <a:endParaRPr b="0" baseline="0" i="0" sz="2800" u="none" cap="none" strike="noStrike">
              <a:solidFill>
                <a:schemeClr val="dk1"/>
              </a:solidFill>
              <a:latin typeface="Arial"/>
              <a:ea typeface="Arial"/>
              <a:cs typeface="Arial"/>
              <a:sym typeface="Arial"/>
            </a:endParaRPr>
          </a:p>
        </p:txBody>
      </p:sp>
      <p:pic>
        <p:nvPicPr>
          <p:cNvPr id="2168" name="Shape 2168"/>
          <p:cNvPicPr preferRelativeResize="0"/>
          <p:nvPr/>
        </p:nvPicPr>
        <p:blipFill rotWithShape="1">
          <a:blip r:embed="rId3">
            <a:alphaModFix/>
          </a:blip>
          <a:srcRect b="0" l="0" r="0" t="0"/>
          <a:stretch/>
        </p:blipFill>
        <p:spPr>
          <a:xfrm>
            <a:off x="632154" y="2870911"/>
            <a:ext cx="8031163" cy="2076449"/>
          </a:xfrm>
          <a:prstGeom prst="rect">
            <a:avLst/>
          </a:prstGeom>
          <a:noFill/>
          <a:ln cap="flat" cmpd="sng" w="19050">
            <a:solidFill>
              <a:schemeClr val="dk1"/>
            </a:solidFill>
            <a:prstDash val="solid"/>
            <a:miter/>
            <a:headEnd len="med" w="med" type="none"/>
            <a:tailEnd len="med" w="med" type="none"/>
          </a:ln>
        </p:spPr>
      </p:pic>
      <p:sp>
        <p:nvSpPr>
          <p:cNvPr id="2169" name="Shape 2169"/>
          <p:cNvSpPr/>
          <p:nvPr/>
        </p:nvSpPr>
        <p:spPr>
          <a:xfrm>
            <a:off x="632154" y="3079309"/>
            <a:ext cx="7805992" cy="459978"/>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ph idx="1" type="body"/>
          </p:nvPr>
        </p:nvSpPr>
        <p:spPr>
          <a:xfrm>
            <a:off x="649522" y="2801363"/>
            <a:ext cx="8229600" cy="2149008"/>
          </a:xfrm>
          <a:prstGeom prst="rect">
            <a:avLst/>
          </a:prstGeom>
          <a:noFill/>
          <a:ln>
            <a:noFill/>
          </a:ln>
        </p:spPr>
        <p:txBody>
          <a:bodyPr anchorCtr="0" anchor="t"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1" baseline="0" i="0" lang="en-US" sz="3600" u="none" cap="none" strike="noStrike">
                <a:solidFill>
                  <a:schemeClr val="dk1"/>
                </a:solidFill>
                <a:latin typeface="Arial"/>
                <a:ea typeface="Arial"/>
                <a:cs typeface="Arial"/>
                <a:sym typeface="Arial"/>
              </a:rPr>
              <a:t>Segment 2:</a:t>
            </a:r>
          </a:p>
          <a:p>
            <a:pPr indent="-231775" lvl="0" marL="231775"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PCAS Agreements and </a:t>
            </a:r>
            <a:br>
              <a:rPr b="0" baseline="0" i="0" lang="en-US" sz="3600" u="none" cap="none" strike="noStrike">
                <a:solidFill>
                  <a:schemeClr val="dk1"/>
                </a:solidFill>
                <a:latin typeface="Arial"/>
                <a:ea typeface="Arial"/>
                <a:cs typeface="Arial"/>
                <a:sym typeface="Arial"/>
              </a:rPr>
            </a:br>
            <a:r>
              <a:rPr b="0" baseline="0" i="0" lang="en-US" sz="3600" u="none" cap="none" strike="noStrike">
                <a:solidFill>
                  <a:schemeClr val="dk1"/>
                </a:solidFill>
                <a:latin typeface="Arial"/>
                <a:ea typeface="Arial"/>
                <a:cs typeface="Arial"/>
                <a:sym typeface="Arial"/>
              </a:rPr>
              <a:t>Agreement Creation</a:t>
            </a:r>
          </a:p>
        </p:txBody>
      </p:sp>
      <p:sp>
        <p:nvSpPr>
          <p:cNvPr id="308" name="Shape 30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09" name="Shape 30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4" name="Shape 2174"/>
        <p:cNvGrpSpPr/>
        <p:nvPr/>
      </p:nvGrpSpPr>
      <p:grpSpPr>
        <a:xfrm>
          <a:off x="0" y="0"/>
          <a:ext cx="0" cy="0"/>
          <a:chOff x="0" y="0"/>
          <a:chExt cx="0" cy="0"/>
        </a:xfrm>
      </p:grpSpPr>
      <p:sp>
        <p:nvSpPr>
          <p:cNvPr id="2175" name="Shape 2175"/>
          <p:cNvSpPr txBox="1"/>
          <p:nvPr>
            <p:ph type="title"/>
          </p:nvPr>
        </p:nvSpPr>
        <p:spPr>
          <a:xfrm>
            <a:off x="455612" y="109538"/>
            <a:ext cx="8197849" cy="785811"/>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Billing Document (IPAC)</a:t>
            </a:r>
          </a:p>
        </p:txBody>
      </p:sp>
      <p:sp>
        <p:nvSpPr>
          <p:cNvPr id="2176" name="Shape 2176"/>
          <p:cNvSpPr txBox="1"/>
          <p:nvPr>
            <p:ph idx="1" type="body"/>
          </p:nvPr>
        </p:nvSpPr>
        <p:spPr>
          <a:xfrm>
            <a:off x="399245" y="1116012"/>
            <a:ext cx="8551571" cy="484187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25000"/>
              <a:buFont typeface="Noto Sans Symbols"/>
              <a:buNone/>
            </a:pPr>
            <a:r>
              <a:rPr b="1" baseline="0" i="0" lang="en-US" sz="2000" u="none" cap="none" strike="noStrike">
                <a:solidFill>
                  <a:schemeClr val="dk1"/>
                </a:solidFill>
                <a:latin typeface="Arial"/>
                <a:ea typeface="Arial"/>
                <a:cs typeface="Arial"/>
                <a:sym typeface="Arial"/>
              </a:rPr>
              <a:t>IPAC Billing Document Overview:  Use Article Qty/Unit Price</a:t>
            </a:r>
          </a:p>
          <a:p>
            <a:pPr indent="-23177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6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'Use Article Qty/Unit Price' is used by </a:t>
            </a:r>
            <a:r>
              <a:rPr b="0" baseline="0" i="0" lang="en-US" sz="2000" u="sng" cap="none" strike="noStrike">
                <a:solidFill>
                  <a:schemeClr val="dk1"/>
                </a:solidFill>
                <a:latin typeface="Arial"/>
                <a:ea typeface="Arial"/>
                <a:cs typeface="Arial"/>
                <a:sym typeface="Arial"/>
              </a:rPr>
              <a:t>Manual Business Lines</a:t>
            </a:r>
            <a:r>
              <a:rPr b="0" baseline="0" i="0" lang="en-US" sz="2000" u="none" cap="none" strike="noStrike">
                <a:solidFill>
                  <a:schemeClr val="dk1"/>
                </a:solidFill>
                <a:latin typeface="Arial"/>
                <a:ea typeface="Arial"/>
                <a:cs typeface="Arial"/>
                <a:sym typeface="Arial"/>
              </a:rPr>
              <a:t> to send IPAC transaction information at </a:t>
            </a:r>
            <a:r>
              <a:rPr b="0" baseline="0" i="0" lang="en-US" sz="2000" u="sng" cap="none" strike="noStrike">
                <a:solidFill>
                  <a:schemeClr val="dk1"/>
                </a:solidFill>
                <a:latin typeface="Arial"/>
                <a:ea typeface="Arial"/>
                <a:cs typeface="Arial"/>
                <a:sym typeface="Arial"/>
              </a:rPr>
              <a:t>accounting line/Article level</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'Use Article Qty/Unit Price' setting is used to send information in the </a:t>
            </a:r>
            <a:r>
              <a:rPr b="0" baseline="0" i="0" lang="en-US" sz="2000" u="sng" cap="none" strike="noStrike">
                <a:solidFill>
                  <a:schemeClr val="dk1"/>
                </a:solidFill>
                <a:latin typeface="Arial"/>
                <a:ea typeface="Arial"/>
                <a:cs typeface="Arial"/>
                <a:sym typeface="Arial"/>
              </a:rPr>
              <a:t>outbound IPAC file from the Article and accounting line</a:t>
            </a:r>
          </a:p>
          <a:p>
            <a:pPr indent="-241300" lvl="2" marL="914400"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Manual Business Lines: transaction information will be sent </a:t>
            </a:r>
            <a:r>
              <a:rPr b="0" baseline="0" i="0" lang="en-US" sz="2000" u="sng" cap="none" strike="noStrike">
                <a:solidFill>
                  <a:schemeClr val="dk1"/>
                </a:solidFill>
                <a:latin typeface="Arial"/>
                <a:ea typeface="Arial"/>
                <a:cs typeface="Arial"/>
                <a:sym typeface="Arial"/>
              </a:rPr>
              <a:t>for each individual accounting line</a:t>
            </a:r>
          </a:p>
          <a:p>
            <a:pPr indent="-231775" lvl="0" marL="231775" marR="0" rtl="0" algn="l">
              <a:spcBef>
                <a:spcPts val="1200"/>
              </a:spcBef>
              <a:spcAft>
                <a:spcPts val="60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All IPAC settings listed above are defaulted for manual documents using Doc Type extensibility</a:t>
            </a:r>
          </a:p>
        </p:txBody>
      </p:sp>
      <p:sp>
        <p:nvSpPr>
          <p:cNvPr id="2177" name="Shape 217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2178" name="Shape 217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3" name="Shape 2183"/>
        <p:cNvGrpSpPr/>
        <p:nvPr/>
      </p:nvGrpSpPr>
      <p:grpSpPr>
        <a:xfrm>
          <a:off x="0" y="0"/>
          <a:ext cx="0" cy="0"/>
          <a:chOff x="0" y="0"/>
          <a:chExt cx="0" cy="0"/>
        </a:xfrm>
      </p:grpSpPr>
      <p:sp>
        <p:nvSpPr>
          <p:cNvPr id="2184" name="Shape 2184"/>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Billing Document  – IPAC Articles</a:t>
            </a:r>
          </a:p>
        </p:txBody>
      </p:sp>
      <p:sp>
        <p:nvSpPr>
          <p:cNvPr id="2185" name="Shape 218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186" name="Shape 218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2187" name="Shape 2187"/>
          <p:cNvPicPr preferRelativeResize="0"/>
          <p:nvPr/>
        </p:nvPicPr>
        <p:blipFill rotWithShape="1">
          <a:blip r:embed="rId3">
            <a:alphaModFix/>
          </a:blip>
          <a:srcRect b="0" l="0" r="0" t="0"/>
          <a:stretch/>
        </p:blipFill>
        <p:spPr>
          <a:xfrm>
            <a:off x="467833" y="1334259"/>
            <a:ext cx="8556107" cy="4909378"/>
          </a:xfrm>
          <a:prstGeom prst="rect">
            <a:avLst/>
          </a:prstGeom>
          <a:noFill/>
          <a:ln cap="flat" cmpd="sng" w="19050">
            <a:solidFill>
              <a:schemeClr val="dk1"/>
            </a:solidFill>
            <a:prstDash val="solid"/>
            <a:miter/>
            <a:headEnd len="med" w="med" type="none"/>
            <a:tailEnd len="med" w="med" type="none"/>
          </a:ln>
        </p:spPr>
      </p:pic>
      <p:sp>
        <p:nvSpPr>
          <p:cNvPr id="2188" name="Shape 2188"/>
          <p:cNvSpPr/>
          <p:nvPr/>
        </p:nvSpPr>
        <p:spPr>
          <a:xfrm>
            <a:off x="562941" y="2559143"/>
            <a:ext cx="3562491" cy="992129"/>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189" name="Shape 2189"/>
          <p:cNvSpPr/>
          <p:nvPr/>
        </p:nvSpPr>
        <p:spPr>
          <a:xfrm>
            <a:off x="562939" y="3608194"/>
            <a:ext cx="4253609" cy="2635442"/>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190" name="Shape 2190"/>
          <p:cNvSpPr/>
          <p:nvPr/>
        </p:nvSpPr>
        <p:spPr>
          <a:xfrm>
            <a:off x="4816548" y="2211571"/>
            <a:ext cx="4207393" cy="616688"/>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191" name="Shape 2191"/>
          <p:cNvSpPr txBox="1"/>
          <p:nvPr/>
        </p:nvSpPr>
        <p:spPr>
          <a:xfrm>
            <a:off x="5043301" y="3608194"/>
            <a:ext cx="3980638" cy="3126875"/>
          </a:xfrm>
          <a:prstGeom prst="rect">
            <a:avLst/>
          </a:prstGeom>
          <a:solidFill>
            <a:schemeClr val="lt1"/>
          </a:solidFill>
          <a:ln cap="flat" cmpd="sng" w="9525">
            <a:solidFill>
              <a:schemeClr val="dk1"/>
            </a:solidFill>
            <a:prstDash val="solid"/>
            <a:miter/>
            <a:headEnd len="med" w="med" type="none"/>
            <a:tailEnd len="med" w="med" type="none"/>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Qty/Unit Price Indicator </a:t>
            </a:r>
            <a:r>
              <a:rPr b="0" baseline="0" i="0" lang="en-US" sz="1600" u="none" cap="none" strike="noStrike">
                <a:solidFill>
                  <a:schemeClr val="dk1"/>
                </a:solidFill>
                <a:latin typeface="Arial"/>
                <a:ea typeface="Arial"/>
                <a:cs typeface="Arial"/>
                <a:sym typeface="Arial"/>
              </a:rPr>
              <a:t>– Indicates the configuration of the summation of article quantity and unit price when the IPAC BD accounting line has associated detail billing records</a:t>
            </a: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Article Amount </a:t>
            </a:r>
            <a:r>
              <a:rPr b="0" baseline="0" i="0" lang="en-US" sz="1600" u="none" cap="none" strike="noStrike">
                <a:solidFill>
                  <a:schemeClr val="dk1"/>
                </a:solidFill>
                <a:latin typeface="Arial"/>
                <a:ea typeface="Arial"/>
                <a:cs typeface="Arial"/>
                <a:sym typeface="Arial"/>
              </a:rPr>
              <a:t>– Calculated</a:t>
            </a: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IPAC Status </a:t>
            </a:r>
            <a:r>
              <a:rPr b="0" baseline="0" i="0" lang="en-US" sz="1600" u="none" cap="none" strike="noStrike">
                <a:solidFill>
                  <a:schemeClr val="dk1"/>
                </a:solidFill>
                <a:latin typeface="Arial"/>
                <a:ea typeface="Arial"/>
                <a:cs typeface="Arial"/>
                <a:sym typeface="Arial"/>
              </a:rPr>
              <a:t>– Refers document and its interaction with the IPAC Interface</a:t>
            </a: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Articles or Services </a:t>
            </a:r>
            <a:r>
              <a:rPr b="0" baseline="0" i="0" lang="en-US" sz="1600" u="none" cap="none" strike="noStrike">
                <a:solidFill>
                  <a:schemeClr val="dk1"/>
                </a:solidFill>
                <a:latin typeface="Arial"/>
                <a:ea typeface="Arial"/>
                <a:cs typeface="Arial"/>
                <a:sym typeface="Arial"/>
              </a:rPr>
              <a:t>- items or services for which the user is billing the customer agency</a:t>
            </a:r>
          </a:p>
        </p:txBody>
      </p:sp>
    </p:spTree>
  </p:cSld>
  <p:clrMapOvr>
    <a:masterClrMapping/>
  </p:clrMapOvr>
  <p:transition spd="slow">
    <p:cut/>
  </p:transition>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6" name="Shape 2196"/>
        <p:cNvGrpSpPr/>
        <p:nvPr/>
      </p:nvGrpSpPr>
      <p:grpSpPr>
        <a:xfrm>
          <a:off x="0" y="0"/>
          <a:ext cx="0" cy="0"/>
          <a:chOff x="0" y="0"/>
          <a:chExt cx="0" cy="0"/>
        </a:xfrm>
      </p:grpSpPr>
      <p:sp>
        <p:nvSpPr>
          <p:cNvPr id="2197" name="Shape 219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Billing Document - Agreement Entity</a:t>
            </a:r>
          </a:p>
        </p:txBody>
      </p:sp>
      <p:sp>
        <p:nvSpPr>
          <p:cNvPr id="2198" name="Shape 2198"/>
          <p:cNvSpPr txBox="1"/>
          <p:nvPr>
            <p:ph idx="1" type="body"/>
          </p:nvPr>
        </p:nvSpPr>
        <p:spPr>
          <a:xfrm>
            <a:off x="712787" y="2027238"/>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200" u="none" cap="none" strike="noStrike">
                <a:solidFill>
                  <a:schemeClr val="dk1"/>
                </a:solidFill>
                <a:latin typeface="Arial"/>
                <a:ea typeface="Arial"/>
                <a:cs typeface="Arial"/>
                <a:sym typeface="Arial"/>
              </a:rPr>
              <a:t>All Documents generated by PCPROJBILL will </a:t>
            </a:r>
            <a:r>
              <a:rPr b="0" baseline="0" i="0" lang="en-US" sz="2200" u="sng" cap="none" strike="noStrike">
                <a:solidFill>
                  <a:schemeClr val="dk1"/>
                </a:solidFill>
                <a:latin typeface="Arial"/>
                <a:ea typeface="Arial"/>
                <a:cs typeface="Arial"/>
                <a:sym typeface="Arial"/>
              </a:rPr>
              <a:t>copy forward the Agreement Number</a:t>
            </a:r>
            <a:r>
              <a:rPr b="0" baseline="0" i="0" lang="en-US" sz="2200" u="none" cap="none" strike="noStrike">
                <a:solidFill>
                  <a:schemeClr val="dk1"/>
                </a:solidFill>
                <a:latin typeface="Arial"/>
                <a:ea typeface="Arial"/>
                <a:cs typeface="Arial"/>
                <a:sym typeface="Arial"/>
              </a:rPr>
              <a:t> and Accounting Line to the Agreement Section</a:t>
            </a:r>
          </a:p>
          <a:p>
            <a:pPr indent="-127000" lvl="0" marL="231775" marR="0" rtl="0" algn="l">
              <a:spcBef>
                <a:spcPts val="440"/>
              </a:spcBef>
              <a:spcAft>
                <a:spcPts val="0"/>
              </a:spcAft>
              <a:buClr>
                <a:srgbClr val="AF242B"/>
              </a:buClr>
              <a:buFont typeface="Noto Sans Symbols"/>
              <a:buNone/>
            </a:pPr>
            <a:r>
              <a:t/>
            </a:r>
            <a:endParaRPr b="0" baseline="0" i="0" sz="2200" u="none" cap="none" strike="noStrike">
              <a:solidFill>
                <a:schemeClr val="dk1"/>
              </a:solidFill>
              <a:latin typeface="Arial"/>
              <a:ea typeface="Arial"/>
              <a:cs typeface="Arial"/>
              <a:sym typeface="Arial"/>
            </a:endParaRPr>
          </a:p>
          <a:p>
            <a:pPr indent="-127000" lvl="0" marL="231775" marR="0" rtl="0" algn="l">
              <a:spcBef>
                <a:spcPts val="440"/>
              </a:spcBef>
              <a:spcAft>
                <a:spcPts val="0"/>
              </a:spcAft>
              <a:buClr>
                <a:srgbClr val="AF242B"/>
              </a:buClr>
              <a:buFont typeface="Noto Sans Symbols"/>
              <a:buNone/>
            </a:pPr>
            <a:r>
              <a:t/>
            </a:r>
            <a:endParaRPr b="0" baseline="0" i="0" sz="2200" u="none" cap="none" strike="noStrike">
              <a:solidFill>
                <a:schemeClr val="dk1"/>
              </a:solidFill>
              <a:latin typeface="Arial"/>
              <a:ea typeface="Arial"/>
              <a:cs typeface="Arial"/>
              <a:sym typeface="Arial"/>
            </a:endParaRPr>
          </a:p>
          <a:p>
            <a:pPr indent="-127000" lvl="0" marL="231775" marR="0" rtl="0" algn="l">
              <a:spcBef>
                <a:spcPts val="440"/>
              </a:spcBef>
              <a:spcAft>
                <a:spcPts val="0"/>
              </a:spcAft>
              <a:buClr>
                <a:srgbClr val="AF242B"/>
              </a:buClr>
              <a:buFont typeface="Noto Sans Symbols"/>
              <a:buNone/>
            </a:pPr>
            <a:r>
              <a:t/>
            </a:r>
            <a:endParaRPr b="0" baseline="0" i="0" sz="2200" u="none" cap="none" strike="noStrike">
              <a:solidFill>
                <a:schemeClr val="dk1"/>
              </a:solidFill>
              <a:latin typeface="Arial"/>
              <a:ea typeface="Arial"/>
              <a:cs typeface="Arial"/>
              <a:sym typeface="Arial"/>
            </a:endParaRPr>
          </a:p>
          <a:p>
            <a:pPr indent="-231775" lvl="0" marL="231775" marR="0" rtl="0" algn="l">
              <a:spcBef>
                <a:spcPts val="440"/>
              </a:spcBef>
              <a:spcAft>
                <a:spcPts val="0"/>
              </a:spcAft>
              <a:buClr>
                <a:srgbClr val="AF242B"/>
              </a:buClr>
              <a:buSzPct val="75000"/>
              <a:buFont typeface="Noto Sans Symbols"/>
              <a:buChar char="•"/>
            </a:pPr>
            <a:r>
              <a:rPr b="0" baseline="0" i="0" lang="en-US" sz="2200" u="none" cap="none" strike="noStrike">
                <a:solidFill>
                  <a:schemeClr val="dk1"/>
                </a:solidFill>
                <a:latin typeface="Arial"/>
                <a:ea typeface="Arial"/>
                <a:cs typeface="Arial"/>
                <a:sym typeface="Arial"/>
              </a:rPr>
              <a:t>This link will cause </a:t>
            </a:r>
            <a:r>
              <a:rPr b="0" baseline="0" i="0" lang="en-US" sz="2200" u="sng" cap="none" strike="noStrike">
                <a:solidFill>
                  <a:schemeClr val="dk1"/>
                </a:solidFill>
                <a:latin typeface="Arial"/>
                <a:ea typeface="Arial"/>
                <a:cs typeface="Arial"/>
                <a:sym typeface="Arial"/>
              </a:rPr>
              <a:t>updates to the Agreement Entity</a:t>
            </a:r>
            <a:r>
              <a:rPr b="0" baseline="0" i="0" lang="en-US" sz="2200" u="none" cap="none" strike="noStrike">
                <a:solidFill>
                  <a:schemeClr val="dk1"/>
                </a:solidFill>
                <a:latin typeface="Arial"/>
                <a:ea typeface="Arial"/>
                <a:cs typeface="Arial"/>
                <a:sym typeface="Arial"/>
              </a:rPr>
              <a:t> to occur dynamically as documents are processed</a:t>
            </a:r>
          </a:p>
        </p:txBody>
      </p:sp>
      <p:pic>
        <p:nvPicPr>
          <p:cNvPr id="2199" name="Shape 2199"/>
          <p:cNvPicPr preferRelativeResize="0"/>
          <p:nvPr/>
        </p:nvPicPr>
        <p:blipFill rotWithShape="1">
          <a:blip r:embed="rId3">
            <a:alphaModFix/>
          </a:blip>
          <a:srcRect b="0" l="0" r="0" t="0"/>
          <a:stretch/>
        </p:blipFill>
        <p:spPr>
          <a:xfrm>
            <a:off x="973491" y="3194481"/>
            <a:ext cx="7451017" cy="730491"/>
          </a:xfrm>
          <a:prstGeom prst="rect">
            <a:avLst/>
          </a:prstGeom>
          <a:noFill/>
          <a:ln cap="flat" cmpd="sng" w="19050">
            <a:solidFill>
              <a:schemeClr val="dk1"/>
            </a:solidFill>
            <a:prstDash val="solid"/>
            <a:miter/>
            <a:headEnd len="med" w="med" type="none"/>
            <a:tailEnd len="med" w="med" type="none"/>
          </a:ln>
        </p:spPr>
      </p:pic>
      <p:sp>
        <p:nvSpPr>
          <p:cNvPr id="2200" name="Shape 2200"/>
          <p:cNvSpPr txBox="1"/>
          <p:nvPr>
            <p:ph idx="11" type="ftr"/>
          </p:nvPr>
        </p:nvSpPr>
        <p:spPr>
          <a:xfrm>
            <a:off x="375137"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201" name="Shape 2201"/>
          <p:cNvSpPr txBox="1"/>
          <p:nvPr>
            <p:ph idx="12" type="sldNum"/>
          </p:nvPr>
        </p:nvSpPr>
        <p:spPr>
          <a:xfrm>
            <a:off x="0" y="6576646"/>
            <a:ext cx="539260" cy="27024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6" name="Shape 2206"/>
        <p:cNvGrpSpPr/>
        <p:nvPr/>
      </p:nvGrpSpPr>
      <p:grpSpPr>
        <a:xfrm>
          <a:off x="0" y="0"/>
          <a:ext cx="0" cy="0"/>
          <a:chOff x="0" y="0"/>
          <a:chExt cx="0" cy="0"/>
        </a:xfrm>
      </p:grpSpPr>
      <p:sp>
        <p:nvSpPr>
          <p:cNvPr id="2207" name="Shape 2207"/>
          <p:cNvSpPr txBox="1"/>
          <p:nvPr>
            <p:ph type="title"/>
          </p:nvPr>
        </p:nvSpPr>
        <p:spPr>
          <a:xfrm>
            <a:off x="336884" y="291538"/>
            <a:ext cx="8807114" cy="717537"/>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Additional BD Settings for Region 6 Manual Business Lines</a:t>
            </a:r>
          </a:p>
        </p:txBody>
      </p:sp>
      <p:sp>
        <p:nvSpPr>
          <p:cNvPr id="2208" name="Shape 220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2209" name="Shape 220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2210" name="Shape 2210"/>
          <p:cNvSpPr txBox="1"/>
          <p:nvPr>
            <p:ph idx="1" type="body"/>
          </p:nvPr>
        </p:nvSpPr>
        <p:spPr>
          <a:xfrm>
            <a:off x="423322" y="1365955"/>
            <a:ext cx="8229600" cy="502009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400" u="none" cap="none" strike="noStrike">
                <a:solidFill>
                  <a:schemeClr val="dk1"/>
                </a:solidFill>
                <a:latin typeface="Arial"/>
                <a:ea typeface="Arial"/>
                <a:cs typeface="Arial"/>
                <a:sym typeface="Arial"/>
              </a:rPr>
              <a:t>Region 6 Manual Business Line </a:t>
            </a:r>
            <a:r>
              <a:rPr b="0" baseline="0" i="0" lang="en-US" sz="2400" u="sng" cap="none" strike="noStrike">
                <a:solidFill>
                  <a:schemeClr val="dk1"/>
                </a:solidFill>
                <a:latin typeface="Arial"/>
                <a:ea typeface="Arial"/>
                <a:cs typeface="Arial"/>
                <a:sym typeface="Arial"/>
              </a:rPr>
              <a:t>Agreement-based</a:t>
            </a:r>
            <a:r>
              <a:rPr b="0" baseline="0" i="0" lang="en-US" sz="2400" u="none" cap="none" strike="noStrike">
                <a:solidFill>
                  <a:schemeClr val="dk1"/>
                </a:solidFill>
                <a:latin typeface="Arial"/>
                <a:ea typeface="Arial"/>
                <a:cs typeface="Arial"/>
                <a:sym typeface="Arial"/>
              </a:rPr>
              <a:t> BDs:</a:t>
            </a:r>
          </a:p>
          <a:p>
            <a:pPr indent="-225425" lvl="1" marL="568325" marR="0" rtl="0" algn="l">
              <a:spcBef>
                <a:spcPts val="1200"/>
              </a:spcBef>
              <a:spcAft>
                <a:spcPts val="0"/>
              </a:spcAft>
              <a:buClr>
                <a:srgbClr val="AF242B"/>
              </a:buClr>
              <a:buSzPct val="75000"/>
              <a:buFont typeface="Noto Sans Symbols"/>
              <a:buChar char="•"/>
            </a:pPr>
            <a:r>
              <a:rPr b="0" baseline="0" i="0" lang="en-US" sz="2000" u="sng" cap="none" strike="noStrike">
                <a:solidFill>
                  <a:schemeClr val="dk1"/>
                </a:solidFill>
                <a:latin typeface="Arial"/>
                <a:ea typeface="Arial"/>
                <a:cs typeface="Arial"/>
                <a:sym typeface="Arial"/>
              </a:rPr>
              <a:t>External System ID</a:t>
            </a:r>
            <a:r>
              <a:rPr b="0" baseline="0" i="0" lang="en-US" sz="2000" u="none" cap="none" strike="noStrike">
                <a:solidFill>
                  <a:schemeClr val="dk1"/>
                </a:solidFill>
                <a:latin typeface="Arial"/>
                <a:ea typeface="Arial"/>
                <a:cs typeface="Arial"/>
                <a:sym typeface="Arial"/>
              </a:rPr>
              <a:t> = </a:t>
            </a:r>
            <a:r>
              <a:rPr b="1" baseline="0" i="0" lang="en-US" sz="2000" u="none" cap="none" strike="noStrike">
                <a:solidFill>
                  <a:schemeClr val="dk1"/>
                </a:solidFill>
                <a:latin typeface="Arial"/>
                <a:ea typeface="Arial"/>
                <a:cs typeface="Arial"/>
                <a:sym typeface="Arial"/>
              </a:rPr>
              <a:t>R6MNLAGRE</a:t>
            </a:r>
          </a:p>
          <a:p>
            <a:pPr indent="-241300" lvl="2" marL="914400"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On Header of BD</a:t>
            </a:r>
          </a:p>
          <a:p>
            <a:pPr indent="-241300" lvl="2" marL="914400"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Within External System Information section</a:t>
            </a:r>
          </a:p>
          <a:p>
            <a:pPr indent="-146050" lvl="2" marL="914400" marR="0" rtl="0" algn="l">
              <a:spcBef>
                <a:spcPts val="1200"/>
              </a:spcBef>
              <a:spcAft>
                <a:spcPts val="0"/>
              </a:spcAft>
              <a:buClr>
                <a:srgbClr val="AF242B"/>
              </a:buClr>
              <a:buFont typeface="Noto Sans Symbols"/>
              <a:buNone/>
            </a:pPr>
            <a:r>
              <a:t/>
            </a:r>
            <a:endParaRPr b="1" baseline="0" i="0" sz="2000" u="none" cap="none" strike="noStrike">
              <a:solidFill>
                <a:schemeClr val="dk1"/>
              </a:solidFill>
              <a:latin typeface="Arial"/>
              <a:ea typeface="Arial"/>
              <a:cs typeface="Arial"/>
              <a:sym typeface="Arial"/>
            </a:endParaRPr>
          </a:p>
          <a:p>
            <a:pPr indent="-130175" lvl="1" marL="568325" marR="0" rtl="0" algn="l">
              <a:spcBef>
                <a:spcPts val="1200"/>
              </a:spcBef>
              <a:spcAft>
                <a:spcPts val="0"/>
              </a:spcAft>
              <a:buClr>
                <a:srgbClr val="AF242B"/>
              </a:buClr>
              <a:buFont typeface="Noto Sans Symbols"/>
              <a:buNone/>
            </a:pPr>
            <a:r>
              <a:t/>
            </a:r>
            <a:endParaRPr b="1" baseline="0" i="0" sz="2000" u="none" cap="none" strike="noStrike">
              <a:solidFill>
                <a:schemeClr val="dk1"/>
              </a:solidFill>
              <a:latin typeface="Arial"/>
              <a:ea typeface="Arial"/>
              <a:cs typeface="Arial"/>
              <a:sym typeface="Arial"/>
            </a:endParaRPr>
          </a:p>
          <a:p>
            <a:pPr indent="-130175" lvl="1" marL="568325" marR="0" rtl="0" algn="l">
              <a:spcBef>
                <a:spcPts val="1200"/>
              </a:spcBef>
              <a:spcAft>
                <a:spcPts val="0"/>
              </a:spcAft>
              <a:buClr>
                <a:srgbClr val="AF242B"/>
              </a:buClr>
              <a:buFont typeface="Noto Sans Symbols"/>
              <a:buNone/>
            </a:pPr>
            <a:r>
              <a:t/>
            </a:r>
            <a:endParaRPr b="1" baseline="0" i="0" sz="2000" u="none" cap="none" strike="noStrike">
              <a:solidFill>
                <a:schemeClr val="dk1"/>
              </a:solidFill>
              <a:latin typeface="Arial"/>
              <a:ea typeface="Arial"/>
              <a:cs typeface="Arial"/>
              <a:sym typeface="Arial"/>
            </a:endParaRPr>
          </a:p>
          <a:p>
            <a:pPr indent="-130175" lvl="1" marL="568325" marR="0" rtl="0" algn="l">
              <a:spcBef>
                <a:spcPts val="1200"/>
              </a:spcBef>
              <a:spcAft>
                <a:spcPts val="0"/>
              </a:spcAft>
              <a:buClr>
                <a:srgbClr val="AF242B"/>
              </a:buClr>
              <a:buFont typeface="Noto Sans Symbols"/>
              <a:buNone/>
            </a:pPr>
            <a:r>
              <a:t/>
            </a:r>
            <a:endParaRPr b="1" baseline="0" i="0" sz="2000" u="none" cap="none" strike="noStrike">
              <a:solidFill>
                <a:schemeClr val="dk1"/>
              </a:solidFill>
              <a:latin typeface="Arial"/>
              <a:ea typeface="Arial"/>
              <a:cs typeface="Arial"/>
              <a:sym typeface="Arial"/>
            </a:endParaRPr>
          </a:p>
          <a:p>
            <a:pPr indent="-130175" lvl="1" marL="568325" marR="0" rtl="0" algn="l">
              <a:spcBef>
                <a:spcPts val="1200"/>
              </a:spcBef>
              <a:spcAft>
                <a:spcPts val="0"/>
              </a:spcAft>
              <a:buClr>
                <a:srgbClr val="AF242B"/>
              </a:buClr>
              <a:buFont typeface="Noto Sans Symbols"/>
              <a:buNone/>
            </a:pPr>
            <a:r>
              <a:t/>
            </a:r>
            <a:endParaRPr b="1" baseline="0" i="0" sz="2000" u="none" cap="none" strike="noStrike">
              <a:solidFill>
                <a:schemeClr val="dk1"/>
              </a:solidFill>
              <a:latin typeface="Arial"/>
              <a:ea typeface="Arial"/>
              <a:cs typeface="Arial"/>
              <a:sym typeface="Arial"/>
            </a:endParaRPr>
          </a:p>
          <a:p>
            <a:pPr indent="-3175" lvl="1" marL="34607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3175" lvl="1" marL="3460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pic>
        <p:nvPicPr>
          <p:cNvPr id="2211" name="Shape 2211"/>
          <p:cNvPicPr preferRelativeResize="0"/>
          <p:nvPr/>
        </p:nvPicPr>
        <p:blipFill rotWithShape="1">
          <a:blip r:embed="rId3">
            <a:alphaModFix/>
          </a:blip>
          <a:srcRect b="0" l="0" r="0" t="0"/>
          <a:stretch/>
        </p:blipFill>
        <p:spPr>
          <a:xfrm>
            <a:off x="1532995" y="3443641"/>
            <a:ext cx="6414381" cy="1488137"/>
          </a:xfrm>
          <a:prstGeom prst="rect">
            <a:avLst/>
          </a:prstGeom>
          <a:noFill/>
          <a:ln>
            <a:noFill/>
          </a:ln>
        </p:spPr>
      </p:pic>
    </p:spTree>
  </p:cSld>
  <p:clrMapOvr>
    <a:masterClrMapping/>
  </p:clrMapOvr>
  <p:transition spd="slow">
    <p:cut/>
  </p:transition>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6" name="Shape 2216"/>
        <p:cNvGrpSpPr/>
        <p:nvPr/>
      </p:nvGrpSpPr>
      <p:grpSpPr>
        <a:xfrm>
          <a:off x="0" y="0"/>
          <a:ext cx="0" cy="0"/>
          <a:chOff x="0" y="0"/>
          <a:chExt cx="0" cy="0"/>
        </a:xfrm>
      </p:grpSpPr>
      <p:sp>
        <p:nvSpPr>
          <p:cNvPr id="2217" name="Shape 2217"/>
          <p:cNvSpPr txBox="1"/>
          <p:nvPr>
            <p:ph type="title"/>
          </p:nvPr>
        </p:nvSpPr>
        <p:spPr>
          <a:xfrm>
            <a:off x="336884" y="405263"/>
            <a:ext cx="8807114" cy="49008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Additional BD Settings for External Services</a:t>
            </a:r>
          </a:p>
        </p:txBody>
      </p:sp>
      <p:sp>
        <p:nvSpPr>
          <p:cNvPr id="2218" name="Shape 221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2219" name="Shape 221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2220" name="Shape 2220"/>
          <p:cNvSpPr txBox="1"/>
          <p:nvPr>
            <p:ph idx="1" type="body"/>
          </p:nvPr>
        </p:nvSpPr>
        <p:spPr>
          <a:xfrm>
            <a:off x="423322" y="1080717"/>
            <a:ext cx="8229600" cy="530533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400" u="none" cap="none" strike="noStrike">
                <a:solidFill>
                  <a:schemeClr val="dk1"/>
                </a:solidFill>
                <a:latin typeface="Arial"/>
                <a:ea typeface="Arial"/>
                <a:cs typeface="Arial"/>
                <a:sym typeface="Arial"/>
              </a:rPr>
              <a:t>Additional fields are populated on External Services Billing Documents to ensure that they are identified on </a:t>
            </a:r>
            <a:r>
              <a:rPr b="1" baseline="0" i="0" lang="en-US" sz="2400" u="none" cap="none" strike="noStrike">
                <a:solidFill>
                  <a:schemeClr val="dk1"/>
                </a:solidFill>
                <a:latin typeface="Arial"/>
                <a:ea typeface="Arial"/>
                <a:cs typeface="Arial"/>
                <a:sym typeface="Arial"/>
              </a:rPr>
              <a:t>printed bills </a:t>
            </a:r>
            <a:r>
              <a:rPr b="0" baseline="0" i="0" lang="en-US" sz="2400" u="none" cap="none" strike="noStrike">
                <a:solidFill>
                  <a:schemeClr val="dk1"/>
                </a:solidFill>
                <a:latin typeface="Arial"/>
                <a:ea typeface="Arial"/>
                <a:cs typeface="Arial"/>
                <a:sym typeface="Arial"/>
              </a:rPr>
              <a:t>in the appropriate sections</a:t>
            </a:r>
          </a:p>
          <a:p>
            <a:pPr indent="-231775" lvl="0" marL="231775" marR="0" rtl="0" algn="l">
              <a:spcBef>
                <a:spcPts val="480"/>
              </a:spcBef>
              <a:spcAft>
                <a:spcPts val="0"/>
              </a:spcAft>
              <a:buClr>
                <a:srgbClr val="AF242B"/>
              </a:buClr>
              <a:buSzPct val="75000"/>
              <a:buFont typeface="Noto Sans Symbols"/>
              <a:buChar char="•"/>
            </a:pPr>
            <a:r>
              <a:rPr b="0" baseline="0" i="0" lang="en-US" sz="2400" u="none" cap="none" strike="noStrike">
                <a:solidFill>
                  <a:schemeClr val="dk1"/>
                </a:solidFill>
                <a:latin typeface="Arial"/>
                <a:ea typeface="Arial"/>
                <a:cs typeface="Arial"/>
                <a:sym typeface="Arial"/>
              </a:rPr>
              <a:t>The External Services specific fields are as follows: </a:t>
            </a:r>
          </a:p>
          <a:p>
            <a:pPr indent="-225425" lvl="1" marL="568325" marR="0" rtl="0" algn="l">
              <a:spcBef>
                <a:spcPts val="480"/>
              </a:spcBef>
              <a:spcAft>
                <a:spcPts val="0"/>
              </a:spcAft>
              <a:buClr>
                <a:srgbClr val="AF242B"/>
              </a:buClr>
              <a:buSzPct val="75000"/>
              <a:buFont typeface="Noto Sans Symbols"/>
              <a:buChar char="•"/>
            </a:pPr>
            <a:r>
              <a:rPr b="0" baseline="0" i="0" lang="en-US" sz="2400" u="none" cap="none" strike="noStrike">
                <a:solidFill>
                  <a:schemeClr val="dk1"/>
                </a:solidFill>
                <a:latin typeface="Arial"/>
                <a:ea typeface="Arial"/>
                <a:cs typeface="Arial"/>
                <a:sym typeface="Arial"/>
              </a:rPr>
              <a:t>On the Header Tab: </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Client Name</a:t>
            </a:r>
          </a:p>
          <a:p>
            <a:pPr indent="-225425" lvl="1" marL="568325" marR="0" rtl="0" algn="l">
              <a:spcBef>
                <a:spcPts val="480"/>
              </a:spcBef>
              <a:spcAft>
                <a:spcPts val="0"/>
              </a:spcAft>
              <a:buClr>
                <a:srgbClr val="AF242B"/>
              </a:buClr>
              <a:buSzPct val="75000"/>
              <a:buFont typeface="Noto Sans Symbols"/>
              <a:buChar char="•"/>
            </a:pPr>
            <a:r>
              <a:rPr b="0" baseline="0" i="0" lang="en-US" sz="2400" u="none" cap="none" strike="noStrike">
                <a:solidFill>
                  <a:schemeClr val="dk1"/>
                </a:solidFill>
                <a:latin typeface="Arial"/>
                <a:ea typeface="Arial"/>
                <a:cs typeface="Arial"/>
                <a:sym typeface="Arial"/>
              </a:rPr>
              <a:t>On the Accounting Line Tab:</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Class ID #</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Charge Type</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Student Name</a:t>
            </a:r>
          </a:p>
          <a:p>
            <a:pPr indent="-231775" lvl="0" marL="231775" marR="0" rtl="0" algn="l">
              <a:spcBef>
                <a:spcPts val="440"/>
              </a:spcBef>
              <a:spcAft>
                <a:spcPts val="0"/>
              </a:spcAft>
              <a:buClr>
                <a:srgbClr val="AF242B"/>
              </a:buClr>
              <a:buSzPct val="75000"/>
              <a:buFont typeface="Noto Sans Symbols"/>
              <a:buChar char="•"/>
            </a:pPr>
            <a:r>
              <a:rPr b="0" baseline="0" i="0" lang="en-US" sz="2200" u="none" cap="none" strike="noStrike">
                <a:solidFill>
                  <a:schemeClr val="dk1"/>
                </a:solidFill>
                <a:latin typeface="Arial"/>
                <a:ea typeface="Arial"/>
                <a:cs typeface="Arial"/>
                <a:sym typeface="Arial"/>
              </a:rPr>
              <a:t>External Services BDs will use the following Revenue Source Codes:</a:t>
            </a:r>
          </a:p>
          <a:p>
            <a:pPr indent="-225425" lvl="1" marL="56832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ESAG – for PCAS</a:t>
            </a:r>
          </a:p>
          <a:p>
            <a:pPr indent="-225425" lvl="1" marL="56832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ESMA – for manual, no agreement</a:t>
            </a:r>
          </a:p>
          <a:p>
            <a:pPr indent="-130175" lvl="1" marL="56832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0175" lvl="1" marL="56832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3175" lvl="1" marL="3460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5" name="Shape 2225"/>
        <p:cNvGrpSpPr/>
        <p:nvPr/>
      </p:nvGrpSpPr>
      <p:grpSpPr>
        <a:xfrm>
          <a:off x="0" y="0"/>
          <a:ext cx="0" cy="0"/>
          <a:chOff x="0" y="0"/>
          <a:chExt cx="0" cy="0"/>
        </a:xfrm>
      </p:grpSpPr>
      <p:sp>
        <p:nvSpPr>
          <p:cNvPr id="2226" name="Shape 2226"/>
          <p:cNvSpPr txBox="1"/>
          <p:nvPr>
            <p:ph type="title"/>
          </p:nvPr>
        </p:nvSpPr>
        <p:spPr>
          <a:xfrm>
            <a:off x="336884" y="405263"/>
            <a:ext cx="8807114" cy="49008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Additional BD Settings for External Services</a:t>
            </a:r>
          </a:p>
        </p:txBody>
      </p:sp>
      <p:sp>
        <p:nvSpPr>
          <p:cNvPr id="2227" name="Shape 222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2228" name="Shape 222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2229" name="Shape 2229"/>
          <p:cNvSpPr txBox="1"/>
          <p:nvPr>
            <p:ph idx="1" type="body"/>
          </p:nvPr>
        </p:nvSpPr>
        <p:spPr>
          <a:xfrm>
            <a:off x="644549" y="1198704"/>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Billing Document Header</a:t>
            </a:r>
          </a:p>
        </p:txBody>
      </p:sp>
      <p:graphicFrame>
        <p:nvGraphicFramePr>
          <p:cNvPr id="2230" name="Shape 2230"/>
          <p:cNvGraphicFramePr/>
          <p:nvPr/>
        </p:nvGraphicFramePr>
        <p:xfrm>
          <a:off x="492518" y="4603033"/>
          <a:ext cx="3000000" cy="3000000"/>
        </p:xfrm>
        <a:graphic>
          <a:graphicData uri="http://schemas.openxmlformats.org/drawingml/2006/table">
            <a:tbl>
              <a:tblPr bandRow="1" firstRow="1">
                <a:noFill/>
                <a:tableStyleId>{4D0058CB-B2AE-4D07-9F4B-B1D94D73A94A}</a:tableStyleId>
              </a:tblPr>
              <a:tblGrid>
                <a:gridCol w="2057600"/>
                <a:gridCol w="6172775"/>
              </a:tblGrid>
              <a:tr h="370850">
                <a:tc>
                  <a:txBody>
                    <a:bodyPr>
                      <a:noAutofit/>
                    </a:bodyPr>
                    <a:lstStyle/>
                    <a:p>
                      <a:pPr indent="0" lvl="0" marL="0" marR="0" rtl="0" algn="l">
                        <a:spcBef>
                          <a:spcPts val="0"/>
                        </a:spcBef>
                        <a:buSzPct val="25000"/>
                        <a:buNone/>
                      </a:pPr>
                      <a:r>
                        <a:rPr baseline="0" lang="en-US" sz="1800" u="none" cap="none" strike="noStrike">
                          <a:solidFill>
                            <a:schemeClr val="dk1"/>
                          </a:solidFill>
                        </a:rPr>
                        <a:t>Business Lines</a:t>
                      </a:r>
                    </a:p>
                  </a:txBody>
                  <a:tcPr marT="45725" marB="45725" marR="93175" marL="93175"/>
                </a:tc>
                <a:tc>
                  <a:txBody>
                    <a:bodyPr>
                      <a:noAutofit/>
                    </a:bodyPr>
                    <a:lstStyle/>
                    <a:p>
                      <a:pPr indent="0" lvl="0" marL="0" marR="0" rtl="0" algn="l">
                        <a:spcBef>
                          <a:spcPts val="0"/>
                        </a:spcBef>
                        <a:buSzPct val="25000"/>
                        <a:buNone/>
                      </a:pPr>
                      <a:r>
                        <a:rPr b="1" baseline="0" lang="en-US" sz="1400" u="none" cap="none" strike="noStrike">
                          <a:solidFill>
                            <a:schemeClr val="dk1"/>
                          </a:solidFill>
                        </a:rPr>
                        <a:t>External Services</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Client Name</a:t>
                      </a:r>
                    </a:p>
                  </a:txBody>
                  <a:tcPr marT="45725" marB="45725" marR="93175" marL="93175"/>
                </a:tc>
                <a:tc>
                  <a:txBody>
                    <a:bodyPr>
                      <a:noAutofit/>
                    </a:bodyPr>
                    <a:lstStyle/>
                    <a:p>
                      <a:pPr indent="0" lvl="0" marL="0" marR="0" rtl="0" algn="l">
                        <a:spcBef>
                          <a:spcPts val="0"/>
                        </a:spcBef>
                        <a:spcAft>
                          <a:spcPts val="600"/>
                        </a:spcAft>
                        <a:buSzPct val="25000"/>
                        <a:buNone/>
                      </a:pPr>
                      <a:r>
                        <a:rPr baseline="0" lang="en-US" sz="1400" u="none" cap="none" strike="noStrike"/>
                        <a:t>To be entered as required</a:t>
                      </a:r>
                    </a:p>
                  </a:txBody>
                  <a:tcPr marT="45725" marB="45725" marR="93175" marL="93175"/>
                </a:tc>
              </a:tr>
            </a:tbl>
          </a:graphicData>
        </a:graphic>
      </p:graphicFrame>
      <p:sp>
        <p:nvSpPr>
          <p:cNvPr id="2231" name="Shape 2231"/>
          <p:cNvSpPr txBox="1"/>
          <p:nvPr/>
        </p:nvSpPr>
        <p:spPr>
          <a:xfrm>
            <a:off x="6179573" y="1359924"/>
            <a:ext cx="2861186" cy="2445160"/>
          </a:xfrm>
          <a:prstGeom prst="rect">
            <a:avLst/>
          </a:prstGeom>
          <a:noFill/>
          <a:ln>
            <a:noFill/>
          </a:ln>
        </p:spPr>
        <p:txBody>
          <a:bodyPr anchorCtr="0" anchor="t"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1" baseline="0" i="0" lang="en-US" sz="1600" u="none" cap="none" strike="noStrike">
                <a:solidFill>
                  <a:srgbClr val="000000"/>
                </a:solidFill>
                <a:latin typeface="Arial"/>
                <a:ea typeface="Arial"/>
                <a:cs typeface="Arial"/>
                <a:sym typeface="Arial"/>
              </a:rPr>
              <a:t>Note</a:t>
            </a:r>
            <a:r>
              <a:rPr b="0" baseline="0" i="0" lang="en-US" sz="1600" u="none" cap="none" strike="noStrike">
                <a:solidFill>
                  <a:srgbClr val="000000"/>
                </a:solidFill>
                <a:latin typeface="Arial"/>
                <a:ea typeface="Arial"/>
                <a:cs typeface="Arial"/>
                <a:sym typeface="Arial"/>
              </a:rPr>
              <a:t>: For BDs created via PCPROJBILL, the Client Name will be pulled from the ED onto the BD, if the field is populated on the ED. </a:t>
            </a:r>
          </a:p>
          <a:p>
            <a:pPr indent="-231775" lvl="0" marL="231775" marR="0" rtl="0" algn="ctr">
              <a:spcBef>
                <a:spcPts val="320"/>
              </a:spcBef>
              <a:spcAft>
                <a:spcPts val="0"/>
              </a:spcAft>
              <a:buClr>
                <a:srgbClr val="AF242B"/>
              </a:buClr>
              <a:buSzPct val="25000"/>
              <a:buFont typeface="Noto Sans Symbols"/>
              <a:buNone/>
            </a:pPr>
            <a:r>
              <a:rPr b="0" baseline="0" i="0" lang="en-US" sz="1600" u="none" cap="none" strike="noStrike">
                <a:solidFill>
                  <a:srgbClr val="000000"/>
                </a:solidFill>
                <a:latin typeface="Arial"/>
                <a:ea typeface="Arial"/>
                <a:cs typeface="Arial"/>
                <a:sym typeface="Arial"/>
              </a:rPr>
              <a:t>For manually created BDs, all the new fields will be populated by the user.</a:t>
            </a:r>
          </a:p>
        </p:txBody>
      </p:sp>
      <p:pic>
        <p:nvPicPr>
          <p:cNvPr id="2232" name="Shape 2232"/>
          <p:cNvPicPr preferRelativeResize="0"/>
          <p:nvPr/>
        </p:nvPicPr>
        <p:blipFill rotWithShape="1">
          <a:blip r:embed="rId3">
            <a:alphaModFix/>
          </a:blip>
          <a:srcRect b="0" l="0" r="0" t="0"/>
          <a:stretch/>
        </p:blipFill>
        <p:spPr>
          <a:xfrm>
            <a:off x="836733" y="1622548"/>
            <a:ext cx="4991099" cy="2505075"/>
          </a:xfrm>
          <a:prstGeom prst="rect">
            <a:avLst/>
          </a:prstGeom>
          <a:noFill/>
          <a:ln>
            <a:noFill/>
          </a:ln>
        </p:spPr>
      </p:pic>
    </p:spTree>
  </p:cSld>
  <p:clrMapOvr>
    <a:masterClrMapping/>
  </p:clrMapOvr>
  <p:transition spd="slow">
    <p:cut/>
  </p:transition>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7" name="Shape 2237"/>
        <p:cNvGrpSpPr/>
        <p:nvPr/>
      </p:nvGrpSpPr>
      <p:grpSpPr>
        <a:xfrm>
          <a:off x="0" y="0"/>
          <a:ext cx="0" cy="0"/>
          <a:chOff x="0" y="0"/>
          <a:chExt cx="0" cy="0"/>
        </a:xfrm>
      </p:grpSpPr>
      <p:sp>
        <p:nvSpPr>
          <p:cNvPr id="2238" name="Shape 2238"/>
          <p:cNvSpPr/>
          <p:nvPr/>
        </p:nvSpPr>
        <p:spPr>
          <a:xfrm>
            <a:off x="7719646" y="5969976"/>
            <a:ext cx="1266091" cy="808892"/>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239" name="Shape 2239"/>
          <p:cNvSpPr txBox="1"/>
          <p:nvPr>
            <p:ph type="title"/>
          </p:nvPr>
        </p:nvSpPr>
        <p:spPr>
          <a:xfrm>
            <a:off x="336884" y="405263"/>
            <a:ext cx="8807114" cy="49008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Additional BD Settings for External Services</a:t>
            </a:r>
          </a:p>
        </p:txBody>
      </p:sp>
      <p:sp>
        <p:nvSpPr>
          <p:cNvPr id="2240" name="Shape 224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241" name="Shape 224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242" name="Shape 2242"/>
          <p:cNvSpPr txBox="1"/>
          <p:nvPr>
            <p:ph idx="1" type="body"/>
          </p:nvPr>
        </p:nvSpPr>
        <p:spPr>
          <a:xfrm>
            <a:off x="467568" y="1095466"/>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Billing Document Accounting Line </a:t>
            </a:r>
          </a:p>
        </p:txBody>
      </p:sp>
      <p:graphicFrame>
        <p:nvGraphicFramePr>
          <p:cNvPr id="2243" name="Shape 2243"/>
          <p:cNvGraphicFramePr/>
          <p:nvPr/>
        </p:nvGraphicFramePr>
        <p:xfrm>
          <a:off x="542191" y="4451462"/>
          <a:ext cx="3000000" cy="3000000"/>
        </p:xfrm>
        <a:graphic>
          <a:graphicData uri="http://schemas.openxmlformats.org/drawingml/2006/table">
            <a:tbl>
              <a:tblPr bandRow="1" firstRow="1">
                <a:noFill/>
                <a:tableStyleId>{3CA52D63-2677-407C-A6EB-7E19BF2DA03D}</a:tableStyleId>
              </a:tblPr>
              <a:tblGrid>
                <a:gridCol w="1925525"/>
                <a:gridCol w="6418375"/>
              </a:tblGrid>
              <a:tr h="370850">
                <a:tc>
                  <a:txBody>
                    <a:bodyPr>
                      <a:noAutofit/>
                    </a:bodyPr>
                    <a:lstStyle/>
                    <a:p>
                      <a:pPr indent="0" lvl="0" marL="0" marR="0" rtl="0" algn="l">
                        <a:spcBef>
                          <a:spcPts val="0"/>
                        </a:spcBef>
                        <a:buSzPct val="25000"/>
                        <a:buNone/>
                      </a:pPr>
                      <a:r>
                        <a:rPr baseline="0" lang="en-US" sz="1800" u="none" cap="none" strike="noStrike">
                          <a:solidFill>
                            <a:schemeClr val="dk1"/>
                          </a:solidFill>
                        </a:rPr>
                        <a:t>Business Lines</a:t>
                      </a:r>
                    </a:p>
                  </a:txBody>
                  <a:tcPr marT="45725" marB="45725" marR="93175" marL="93175"/>
                </a:tc>
                <a:tc>
                  <a:txBody>
                    <a:bodyPr>
                      <a:noAutofit/>
                    </a:bodyPr>
                    <a:lstStyle/>
                    <a:p>
                      <a:pPr indent="0" lvl="0" marL="0" marR="0" rtl="0" algn="l">
                        <a:spcBef>
                          <a:spcPts val="0"/>
                        </a:spcBef>
                        <a:buSzPct val="25000"/>
                        <a:buNone/>
                      </a:pPr>
                      <a:r>
                        <a:rPr b="0" baseline="0" lang="en-US" sz="1400" u="none" cap="none" strike="noStrike">
                          <a:solidFill>
                            <a:schemeClr val="dk1"/>
                          </a:solidFill>
                        </a:rPr>
                        <a:t>External Services</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Student Name</a:t>
                      </a:r>
                    </a:p>
                  </a:txBody>
                  <a:tcPr marT="45725" marB="45725" marR="93175" marL="93175"/>
                </a:tc>
                <a:tc>
                  <a:txBody>
                    <a:bodyPr>
                      <a:noAutofit/>
                    </a:bodyPr>
                    <a:lstStyle/>
                    <a:p>
                      <a:pPr indent="0" lvl="0" marL="0" marR="0" rtl="0" algn="l">
                        <a:lnSpc>
                          <a:spcPct val="100000"/>
                        </a:lnSpc>
                        <a:spcBef>
                          <a:spcPts val="0"/>
                        </a:spcBef>
                        <a:spcAft>
                          <a:spcPts val="600"/>
                        </a:spcAft>
                        <a:buClr>
                          <a:schemeClr val="dk1"/>
                        </a:buClr>
                        <a:buSzPct val="25000"/>
                        <a:buFont typeface="Arial"/>
                        <a:buNone/>
                      </a:pPr>
                      <a:r>
                        <a:rPr baseline="0" lang="en-US" sz="1400" u="none" cap="none" strike="noStrike"/>
                        <a:t>Enter name of student as needed. Within the Interagency Transfer section.</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Class ID #</a:t>
                      </a:r>
                    </a:p>
                  </a:txBody>
                  <a:tcPr marT="45725" marB="45725" marR="93175" marL="93175"/>
                </a:tc>
                <a:tc>
                  <a:txBody>
                    <a:bodyPr>
                      <a:noAutofit/>
                    </a:bodyPr>
                    <a:lstStyle/>
                    <a:p>
                      <a:pPr indent="0" lvl="0" marL="0" marR="0" rtl="0" algn="l">
                        <a:lnSpc>
                          <a:spcPct val="100000"/>
                        </a:lnSpc>
                        <a:spcBef>
                          <a:spcPts val="0"/>
                        </a:spcBef>
                        <a:spcAft>
                          <a:spcPts val="600"/>
                        </a:spcAft>
                        <a:buClr>
                          <a:schemeClr val="dk1"/>
                        </a:buClr>
                        <a:buSzPct val="25000"/>
                        <a:buFont typeface="Arial"/>
                        <a:buNone/>
                      </a:pPr>
                      <a:r>
                        <a:rPr baseline="0" lang="en-US" sz="1400" u="none" cap="none" strike="noStrike"/>
                        <a:t>Enter class identification number as needed. Value cannot contain spaces, apostrophes (‘), quotes (“), tildes (~), ampersands (&amp;), or percent signs (%).</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Charge Type</a:t>
                      </a:r>
                    </a:p>
                  </a:txBody>
                  <a:tcPr marT="45725" marB="45725" marR="93175" marL="93175"/>
                </a:tc>
                <a:tc>
                  <a:txBody>
                    <a:bodyPr>
                      <a:noAutofit/>
                    </a:bodyPr>
                    <a:lstStyle/>
                    <a:p>
                      <a:pPr indent="0" lvl="0" marL="0" marR="0" rtl="0" algn="l">
                        <a:lnSpc>
                          <a:spcPct val="100000"/>
                        </a:lnSpc>
                        <a:spcBef>
                          <a:spcPts val="0"/>
                        </a:spcBef>
                        <a:spcAft>
                          <a:spcPts val="600"/>
                        </a:spcAft>
                        <a:buClr>
                          <a:schemeClr val="dk1"/>
                        </a:buClr>
                        <a:buSzPct val="25000"/>
                        <a:buFont typeface="Arial"/>
                        <a:buNone/>
                      </a:pPr>
                      <a:r>
                        <a:rPr baseline="0" lang="en-US" sz="1400" u="none" cap="none" strike="noStrike"/>
                        <a:t>Enter type of charge as needed. Value cannot contain spaces, apostrophes (‘), quotes (“), tildes (~), ampersands (&amp;), or percent signs (%).</a:t>
                      </a:r>
                    </a:p>
                  </a:txBody>
                  <a:tcPr marT="45725" marB="45725" marR="93175" marL="93175"/>
                </a:tc>
              </a:tr>
            </a:tbl>
          </a:graphicData>
        </a:graphic>
      </p:graphicFrame>
      <p:pic>
        <p:nvPicPr>
          <p:cNvPr id="2244" name="Shape 2244"/>
          <p:cNvPicPr preferRelativeResize="0"/>
          <p:nvPr/>
        </p:nvPicPr>
        <p:blipFill rotWithShape="1">
          <a:blip r:embed="rId3">
            <a:alphaModFix/>
          </a:blip>
          <a:srcRect b="0" l="0" r="0" t="0"/>
          <a:stretch/>
        </p:blipFill>
        <p:spPr>
          <a:xfrm>
            <a:off x="4714142" y="1583715"/>
            <a:ext cx="3733800" cy="676275"/>
          </a:xfrm>
          <a:prstGeom prst="rect">
            <a:avLst/>
          </a:prstGeom>
          <a:noFill/>
          <a:ln>
            <a:noFill/>
          </a:ln>
        </p:spPr>
      </p:pic>
      <p:pic>
        <p:nvPicPr>
          <p:cNvPr id="2245" name="Shape 2245"/>
          <p:cNvPicPr preferRelativeResize="0"/>
          <p:nvPr/>
        </p:nvPicPr>
        <p:blipFill rotWithShape="1">
          <a:blip r:embed="rId4">
            <a:alphaModFix/>
          </a:blip>
          <a:srcRect b="0" l="0" r="0" t="0"/>
          <a:stretch/>
        </p:blipFill>
        <p:spPr>
          <a:xfrm>
            <a:off x="1047750" y="1565763"/>
            <a:ext cx="3162300" cy="1695450"/>
          </a:xfrm>
          <a:prstGeom prst="rect">
            <a:avLst/>
          </a:prstGeom>
          <a:noFill/>
          <a:ln>
            <a:noFill/>
          </a:ln>
        </p:spPr>
      </p:pic>
      <p:sp>
        <p:nvSpPr>
          <p:cNvPr id="2246" name="Shape 2246"/>
          <p:cNvSpPr txBox="1"/>
          <p:nvPr/>
        </p:nvSpPr>
        <p:spPr>
          <a:xfrm>
            <a:off x="734347" y="3325760"/>
            <a:ext cx="7959589" cy="958646"/>
          </a:xfrm>
          <a:prstGeom prst="rect">
            <a:avLst/>
          </a:prstGeom>
          <a:noFill/>
          <a:ln>
            <a:noFill/>
          </a:ln>
        </p:spPr>
        <p:txBody>
          <a:bodyPr anchorCtr="0" anchor="t"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1" baseline="0" i="0" lang="en-US" sz="1600" u="none" cap="none" strike="noStrike">
                <a:solidFill>
                  <a:srgbClr val="000000"/>
                </a:solidFill>
                <a:latin typeface="Arial"/>
                <a:ea typeface="Arial"/>
                <a:cs typeface="Arial"/>
                <a:sym typeface="Arial"/>
              </a:rPr>
              <a:t>Note</a:t>
            </a:r>
            <a:r>
              <a:rPr b="0" baseline="0" i="0" lang="en-US" sz="1600" u="none" cap="none" strike="noStrike">
                <a:solidFill>
                  <a:srgbClr val="000000"/>
                </a:solidFill>
                <a:latin typeface="Arial"/>
                <a:ea typeface="Arial"/>
                <a:cs typeface="Arial"/>
                <a:sym typeface="Arial"/>
              </a:rPr>
              <a:t>: For BDs created via PCPROJBILL, the Student Name, Class ID #, and Charge Type will be pulled from the ED onto the BD, if the field is populated on the ED. </a:t>
            </a:r>
          </a:p>
          <a:p>
            <a:pPr indent="-231775" lvl="0" marL="231775" marR="0" rtl="0" algn="ctr">
              <a:spcBef>
                <a:spcPts val="320"/>
              </a:spcBef>
              <a:spcAft>
                <a:spcPts val="0"/>
              </a:spcAft>
              <a:buClr>
                <a:srgbClr val="AF242B"/>
              </a:buClr>
              <a:buSzPct val="25000"/>
              <a:buFont typeface="Noto Sans Symbols"/>
              <a:buNone/>
            </a:pPr>
            <a:r>
              <a:rPr b="0" baseline="0" i="0" lang="en-US" sz="1600" u="none" cap="none" strike="noStrike">
                <a:solidFill>
                  <a:srgbClr val="000000"/>
                </a:solidFill>
                <a:latin typeface="Arial"/>
                <a:ea typeface="Arial"/>
                <a:cs typeface="Arial"/>
                <a:sym typeface="Arial"/>
              </a:rPr>
              <a:t>For manually created BDs, all the new fields will be populated by the user.</a:t>
            </a:r>
          </a:p>
        </p:txBody>
      </p:sp>
    </p:spTree>
  </p:cSld>
  <p:clrMapOvr>
    <a:masterClrMapping/>
  </p:clrMapOvr>
  <p:transition spd="slow">
    <p:cut/>
  </p:transition>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1" name="Shape 2251"/>
        <p:cNvGrpSpPr/>
        <p:nvPr/>
      </p:nvGrpSpPr>
      <p:grpSpPr>
        <a:xfrm>
          <a:off x="0" y="0"/>
          <a:ext cx="0" cy="0"/>
          <a:chOff x="0" y="0"/>
          <a:chExt cx="0" cy="0"/>
        </a:xfrm>
      </p:grpSpPr>
      <p:sp>
        <p:nvSpPr>
          <p:cNvPr id="2252" name="Shape 2252"/>
          <p:cNvSpPr/>
          <p:nvPr/>
        </p:nvSpPr>
        <p:spPr>
          <a:xfrm>
            <a:off x="7719646" y="5969976"/>
            <a:ext cx="1266091" cy="808892"/>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253" name="Shape 2253"/>
          <p:cNvSpPr txBox="1"/>
          <p:nvPr>
            <p:ph type="title"/>
          </p:nvPr>
        </p:nvSpPr>
        <p:spPr>
          <a:xfrm>
            <a:off x="336884" y="405263"/>
            <a:ext cx="8807114" cy="49008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Revenue Sources Codes for External Services</a:t>
            </a:r>
          </a:p>
        </p:txBody>
      </p:sp>
      <p:sp>
        <p:nvSpPr>
          <p:cNvPr id="2254" name="Shape 225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255" name="Shape 225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256" name="Shape 2256"/>
          <p:cNvSpPr txBox="1"/>
          <p:nvPr>
            <p:ph idx="1" type="body"/>
          </p:nvPr>
        </p:nvSpPr>
        <p:spPr>
          <a:xfrm>
            <a:off x="467568" y="1095466"/>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Billing Document Accounting Line </a:t>
            </a:r>
          </a:p>
        </p:txBody>
      </p:sp>
      <p:graphicFrame>
        <p:nvGraphicFramePr>
          <p:cNvPr id="2257" name="Shape 2257"/>
          <p:cNvGraphicFramePr/>
          <p:nvPr/>
        </p:nvGraphicFramePr>
        <p:xfrm>
          <a:off x="542191" y="4451462"/>
          <a:ext cx="3000000" cy="3000000"/>
        </p:xfrm>
        <a:graphic>
          <a:graphicData uri="http://schemas.openxmlformats.org/drawingml/2006/table">
            <a:tbl>
              <a:tblPr bandRow="1" firstRow="1">
                <a:noFill/>
                <a:tableStyleId>{219FD430-B455-42CB-88E7-226732D83989}</a:tableStyleId>
              </a:tblPr>
              <a:tblGrid>
                <a:gridCol w="1925525"/>
                <a:gridCol w="6418375"/>
              </a:tblGrid>
              <a:tr h="313875">
                <a:tc>
                  <a:txBody>
                    <a:bodyPr>
                      <a:noAutofit/>
                    </a:bodyPr>
                    <a:lstStyle/>
                    <a:p>
                      <a:pPr indent="0" lvl="0" marL="0" marR="0" rtl="0" algn="l">
                        <a:spcBef>
                          <a:spcPts val="0"/>
                        </a:spcBef>
                        <a:buSzPct val="25000"/>
                        <a:buNone/>
                      </a:pPr>
                      <a:r>
                        <a:rPr baseline="0" lang="en-US" sz="1800" u="none" cap="none" strike="noStrike">
                          <a:solidFill>
                            <a:schemeClr val="dk1"/>
                          </a:solidFill>
                        </a:rPr>
                        <a:t>Business Lines</a:t>
                      </a:r>
                    </a:p>
                  </a:txBody>
                  <a:tcPr marT="45725" marB="45725" marR="93175" marL="93175"/>
                </a:tc>
                <a:tc>
                  <a:txBody>
                    <a:bodyPr>
                      <a:noAutofit/>
                    </a:bodyPr>
                    <a:lstStyle/>
                    <a:p>
                      <a:pPr indent="0" lvl="0" marL="0" marR="0" rtl="0" algn="l">
                        <a:spcBef>
                          <a:spcPts val="0"/>
                        </a:spcBef>
                        <a:buSzPct val="25000"/>
                        <a:buNone/>
                      </a:pPr>
                      <a:r>
                        <a:rPr b="0" baseline="0" lang="en-US" sz="1400" u="none" cap="none" strike="noStrike">
                          <a:solidFill>
                            <a:schemeClr val="dk1"/>
                          </a:solidFill>
                        </a:rPr>
                        <a:t>External Services</a:t>
                      </a:r>
                    </a:p>
                  </a:txBody>
                  <a:tcPr marT="45725" marB="45725" marR="93175" marL="93175"/>
                </a:tc>
              </a:tr>
              <a:tr h="276650">
                <a:tc gridSpan="2">
                  <a:txBody>
                    <a:bodyPr>
                      <a:noAutofit/>
                    </a:bodyPr>
                    <a:lstStyle/>
                    <a:p>
                      <a:pPr indent="0" lvl="0" marL="0" marR="0" rtl="0" algn="l">
                        <a:spcBef>
                          <a:spcPts val="0"/>
                        </a:spcBef>
                        <a:buSzPct val="25000"/>
                        <a:buNone/>
                      </a:pPr>
                      <a:r>
                        <a:rPr b="1" baseline="0" lang="en-US" sz="1400" u="none" cap="none" strike="noStrike"/>
                        <a:t>Revenue Sources Code</a:t>
                      </a:r>
                    </a:p>
                  </a:txBody>
                  <a:tcPr marT="45725" marB="45725" marR="93175" marL="93175"/>
                </a:tc>
                <a:tc hMerge="1"/>
              </a:tr>
              <a:tr h="444675">
                <a:tc>
                  <a:txBody>
                    <a:bodyPr>
                      <a:noAutofit/>
                    </a:bodyPr>
                    <a:lstStyle/>
                    <a:p>
                      <a:pPr indent="0" lvl="0" marL="0" marR="0" rtl="0" algn="l">
                        <a:spcBef>
                          <a:spcPts val="0"/>
                        </a:spcBef>
                        <a:buSzPct val="25000"/>
                        <a:buNone/>
                      </a:pPr>
                      <a:r>
                        <a:rPr b="1" baseline="0" lang="en-US" sz="1400" u="none" cap="none" strike="noStrike"/>
                        <a:t>ESAG</a:t>
                      </a:r>
                    </a:p>
                  </a:txBody>
                  <a:tcPr marT="45725" marB="45725" marR="93175" marL="93175"/>
                </a:tc>
                <a:tc>
                  <a:txBody>
                    <a:bodyPr>
                      <a:noAutofit/>
                    </a:bodyPr>
                    <a:lstStyle/>
                    <a:p>
                      <a:pPr indent="0" lvl="0" marL="0" marR="0" rtl="0" algn="l">
                        <a:lnSpc>
                          <a:spcPct val="100000"/>
                        </a:lnSpc>
                        <a:spcBef>
                          <a:spcPts val="0"/>
                        </a:spcBef>
                        <a:spcAft>
                          <a:spcPts val="600"/>
                        </a:spcAft>
                        <a:buClr>
                          <a:schemeClr val="dk1"/>
                        </a:buClr>
                        <a:buSzPct val="25000"/>
                        <a:buFont typeface="Arial"/>
                        <a:buNone/>
                      </a:pPr>
                      <a:r>
                        <a:rPr baseline="0" lang="en-US" sz="1400" u="none" cap="none" strike="noStrike"/>
                        <a:t>External Services Agreement Billing – used with External Services BDs which reference an agreement</a:t>
                      </a:r>
                    </a:p>
                  </a:txBody>
                  <a:tcPr marT="45725" marB="45725" marR="93175" marL="93175"/>
                </a:tc>
              </a:tr>
              <a:tr h="758550">
                <a:tc>
                  <a:txBody>
                    <a:bodyPr>
                      <a:noAutofit/>
                    </a:bodyPr>
                    <a:lstStyle/>
                    <a:p>
                      <a:pPr indent="0" lvl="0" marL="0" marR="0" rtl="0" algn="l">
                        <a:spcBef>
                          <a:spcPts val="0"/>
                        </a:spcBef>
                        <a:buSzPct val="25000"/>
                        <a:buNone/>
                      </a:pPr>
                      <a:r>
                        <a:rPr b="1" baseline="0" lang="en-US" sz="1400" u="none" cap="none" strike="noStrike"/>
                        <a:t>ESMA</a:t>
                      </a:r>
                    </a:p>
                  </a:txBody>
                  <a:tcPr marT="45725" marB="45725" marR="93175" marL="93175"/>
                </a:tc>
                <a:tc>
                  <a:txBody>
                    <a:bodyPr>
                      <a:noAutofit/>
                    </a:bodyPr>
                    <a:lstStyle/>
                    <a:p>
                      <a:pPr indent="0" lvl="0" marL="0" marR="0" rtl="0" algn="l">
                        <a:lnSpc>
                          <a:spcPct val="100000"/>
                        </a:lnSpc>
                        <a:spcBef>
                          <a:spcPts val="0"/>
                        </a:spcBef>
                        <a:spcAft>
                          <a:spcPts val="600"/>
                        </a:spcAft>
                        <a:buClr>
                          <a:schemeClr val="dk1"/>
                        </a:buClr>
                        <a:buSzPct val="25000"/>
                        <a:buFont typeface="Arial"/>
                        <a:buNone/>
                      </a:pPr>
                      <a:r>
                        <a:rPr baseline="0" lang="en-US" sz="1400" u="none" cap="none" strike="noStrike"/>
                        <a:t>External Services Manual Billing – used with External Services BDs which do NOT reference an agreement</a:t>
                      </a:r>
                    </a:p>
                  </a:txBody>
                  <a:tcPr marT="45725" marB="45725" marR="93175" marL="93175"/>
                </a:tc>
              </a:tr>
            </a:tbl>
          </a:graphicData>
        </a:graphic>
      </p:graphicFrame>
      <p:pic>
        <p:nvPicPr>
          <p:cNvPr id="2258" name="Shape 2258"/>
          <p:cNvPicPr preferRelativeResize="0"/>
          <p:nvPr/>
        </p:nvPicPr>
        <p:blipFill rotWithShape="1">
          <a:blip r:embed="rId3">
            <a:alphaModFix/>
          </a:blip>
          <a:srcRect b="0" l="0" r="0" t="0"/>
          <a:stretch/>
        </p:blipFill>
        <p:spPr>
          <a:xfrm>
            <a:off x="713122" y="1544279"/>
            <a:ext cx="8054635" cy="2295274"/>
          </a:xfrm>
          <a:prstGeom prst="rect">
            <a:avLst/>
          </a:prstGeom>
          <a:noFill/>
          <a:ln>
            <a:noFill/>
          </a:ln>
        </p:spPr>
      </p:pic>
      <p:sp>
        <p:nvSpPr>
          <p:cNvPr id="2259" name="Shape 2259"/>
          <p:cNvSpPr/>
          <p:nvPr/>
        </p:nvSpPr>
        <p:spPr>
          <a:xfrm>
            <a:off x="6289573" y="2413125"/>
            <a:ext cx="1430073" cy="358649"/>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4" name="Shape 2264"/>
        <p:cNvGrpSpPr/>
        <p:nvPr/>
      </p:nvGrpSpPr>
      <p:grpSpPr>
        <a:xfrm>
          <a:off x="0" y="0"/>
          <a:ext cx="0" cy="0"/>
          <a:chOff x="0" y="0"/>
          <a:chExt cx="0" cy="0"/>
        </a:xfrm>
      </p:grpSpPr>
      <p:pic>
        <p:nvPicPr>
          <p:cNvPr id="2265" name="Shape 2265"/>
          <p:cNvPicPr preferRelativeResize="0"/>
          <p:nvPr/>
        </p:nvPicPr>
        <p:blipFill rotWithShape="1">
          <a:blip r:embed="rId3">
            <a:alphaModFix/>
          </a:blip>
          <a:srcRect b="27929" l="0" r="0" t="0"/>
          <a:stretch/>
        </p:blipFill>
        <p:spPr>
          <a:xfrm>
            <a:off x="455612" y="1137838"/>
            <a:ext cx="8635416" cy="4015262"/>
          </a:xfrm>
          <a:prstGeom prst="rect">
            <a:avLst/>
          </a:prstGeom>
          <a:noFill/>
          <a:ln cap="flat" cmpd="sng" w="19050">
            <a:solidFill>
              <a:schemeClr val="dk1"/>
            </a:solidFill>
            <a:prstDash val="solid"/>
            <a:miter/>
            <a:headEnd len="med" w="med" type="none"/>
            <a:tailEnd len="med" w="med" type="none"/>
          </a:ln>
        </p:spPr>
      </p:pic>
      <p:sp>
        <p:nvSpPr>
          <p:cNvPr id="2266" name="Shape 2266"/>
          <p:cNvSpPr txBox="1"/>
          <p:nvPr>
            <p:ph type="title"/>
          </p:nvPr>
        </p:nvSpPr>
        <p:spPr>
          <a:xfrm>
            <a:off x="455612" y="331787"/>
            <a:ext cx="863541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Flat Rate Agreement Entity – Before Unbilled BD</a:t>
            </a:r>
          </a:p>
        </p:txBody>
      </p:sp>
      <p:sp>
        <p:nvSpPr>
          <p:cNvPr id="2267" name="Shape 2267"/>
          <p:cNvSpPr txBox="1"/>
          <p:nvPr>
            <p:ph idx="1" type="body"/>
          </p:nvPr>
        </p:nvSpPr>
        <p:spPr>
          <a:xfrm>
            <a:off x="658520" y="5395530"/>
            <a:ext cx="8229600" cy="80642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Agreement created for $6,000 with a flat fee of $500 a month</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next step would be to bill the customer</a:t>
            </a:r>
          </a:p>
        </p:txBody>
      </p:sp>
      <p:sp>
        <p:nvSpPr>
          <p:cNvPr id="2268" name="Shape 226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269" name="Shape 226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2270" name="Shape 2270"/>
          <p:cNvPicPr preferRelativeResize="0"/>
          <p:nvPr/>
        </p:nvPicPr>
        <p:blipFill rotWithShape="1">
          <a:blip r:embed="rId4">
            <a:alphaModFix/>
          </a:blip>
          <a:srcRect b="0" l="0" r="0" t="0"/>
          <a:stretch/>
        </p:blipFill>
        <p:spPr>
          <a:xfrm>
            <a:off x="2903824" y="1563957"/>
            <a:ext cx="1048153" cy="180975"/>
          </a:xfrm>
          <a:prstGeom prst="rect">
            <a:avLst/>
          </a:prstGeom>
          <a:noFill/>
          <a:ln>
            <a:noFill/>
          </a:ln>
        </p:spPr>
      </p:pic>
      <p:sp>
        <p:nvSpPr>
          <p:cNvPr id="2271" name="Shape 2271"/>
          <p:cNvSpPr/>
          <p:nvPr/>
        </p:nvSpPr>
        <p:spPr>
          <a:xfrm>
            <a:off x="4767969" y="1574946"/>
            <a:ext cx="4120150" cy="423974"/>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272" name="Shape 2272"/>
          <p:cNvSpPr/>
          <p:nvPr/>
        </p:nvSpPr>
        <p:spPr>
          <a:xfrm>
            <a:off x="4767969" y="1242062"/>
            <a:ext cx="3706179" cy="126781"/>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273" name="Shape 2273"/>
          <p:cNvSpPr/>
          <p:nvPr/>
        </p:nvSpPr>
        <p:spPr>
          <a:xfrm>
            <a:off x="466035" y="1212712"/>
            <a:ext cx="3496363" cy="15613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8" name="Shape 2278"/>
        <p:cNvGrpSpPr/>
        <p:nvPr/>
      </p:nvGrpSpPr>
      <p:grpSpPr>
        <a:xfrm>
          <a:off x="0" y="0"/>
          <a:ext cx="0" cy="0"/>
          <a:chOff x="0" y="0"/>
          <a:chExt cx="0" cy="0"/>
        </a:xfrm>
      </p:grpSpPr>
      <p:pic>
        <p:nvPicPr>
          <p:cNvPr id="2279" name="Shape 2279"/>
          <p:cNvPicPr preferRelativeResize="0"/>
          <p:nvPr/>
        </p:nvPicPr>
        <p:blipFill rotWithShape="1">
          <a:blip r:embed="rId3">
            <a:alphaModFix/>
          </a:blip>
          <a:srcRect b="0" l="0" r="0" t="0"/>
          <a:stretch/>
        </p:blipFill>
        <p:spPr>
          <a:xfrm>
            <a:off x="513745" y="1372719"/>
            <a:ext cx="8485020" cy="3881918"/>
          </a:xfrm>
          <a:prstGeom prst="rect">
            <a:avLst/>
          </a:prstGeom>
          <a:noFill/>
          <a:ln cap="flat" cmpd="sng" w="19050">
            <a:solidFill>
              <a:schemeClr val="dk1"/>
            </a:solidFill>
            <a:prstDash val="solid"/>
            <a:miter/>
            <a:headEnd len="med" w="med" type="none"/>
            <a:tailEnd len="med" w="med" type="none"/>
          </a:ln>
        </p:spPr>
      </p:pic>
      <p:sp>
        <p:nvSpPr>
          <p:cNvPr id="2280" name="Shape 2280"/>
          <p:cNvSpPr txBox="1"/>
          <p:nvPr>
            <p:ph type="title"/>
          </p:nvPr>
        </p:nvSpPr>
        <p:spPr>
          <a:xfrm>
            <a:off x="455612" y="331787"/>
            <a:ext cx="8524613"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Flat Rate Agreement Entity – After Unbilled BD</a:t>
            </a:r>
          </a:p>
        </p:txBody>
      </p:sp>
      <p:sp>
        <p:nvSpPr>
          <p:cNvPr id="2281" name="Shape 228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282" name="Shape 2282"/>
          <p:cNvSpPr/>
          <p:nvPr/>
        </p:nvSpPr>
        <p:spPr>
          <a:xfrm>
            <a:off x="4756255" y="1752975"/>
            <a:ext cx="4223971" cy="477031"/>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283" name="Shape 2283"/>
          <p:cNvSpPr/>
          <p:nvPr/>
        </p:nvSpPr>
        <p:spPr>
          <a:xfrm>
            <a:off x="4756255" y="1375107"/>
            <a:ext cx="3768618" cy="207331"/>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284" name="Shape 2284"/>
          <p:cNvSpPr/>
          <p:nvPr/>
        </p:nvSpPr>
        <p:spPr>
          <a:xfrm>
            <a:off x="616875" y="1394866"/>
            <a:ext cx="3223845" cy="18757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285" name="Shape 2285"/>
          <p:cNvSpPr txBox="1"/>
          <p:nvPr/>
        </p:nvSpPr>
        <p:spPr>
          <a:xfrm>
            <a:off x="769166" y="5305501"/>
            <a:ext cx="8229600" cy="80642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bill is created/generated</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Total Available Amount remained unchanged</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Total Receivable Amount increased by amount of bill</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Total Unliquidated Receivable Amount increased by amount of bill</a:t>
            </a:r>
          </a:p>
          <a:p>
            <a:pPr indent="0" lvl="0" marL="0"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2286" name="Shape 228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p:nvPr/>
        </p:nvSpPr>
        <p:spPr>
          <a:xfrm>
            <a:off x="356260" y="1524000"/>
            <a:ext cx="8787739" cy="2200273"/>
          </a:xfrm>
          <a:prstGeom prst="rect">
            <a:avLst/>
          </a:prstGeom>
          <a:solidFill>
            <a:srgbClr val="FFFF00"/>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16" name="Shape 31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317" name="Shape 317"/>
          <p:cNvSpPr txBox="1"/>
          <p:nvPr>
            <p:ph idx="1" type="body"/>
          </p:nvPr>
        </p:nvSpPr>
        <p:spPr>
          <a:xfrm>
            <a:off x="712787" y="1156887"/>
            <a:ext cx="8229600" cy="452596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  </a:t>
            </a:r>
            <a:r>
              <a:rPr b="0" baseline="0" i="0" lang="en-US" sz="1600" u="none" cap="none" strike="noStrike">
                <a:solidFill>
                  <a:schemeClr val="dk1"/>
                </a:solidFill>
                <a:latin typeface="Arial"/>
                <a:ea typeface="Arial"/>
                <a:cs typeface="Arial"/>
                <a:sym typeface="Arial"/>
              </a:rPr>
              <a:t>Project Cost Accounting System (PCAS) Overview</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2:</a:t>
            </a:r>
            <a:r>
              <a:rPr b="0" baseline="0" i="0" lang="en-US" sz="1600" u="none" cap="none" strike="noStrike">
                <a:solidFill>
                  <a:schemeClr val="dk1"/>
                </a:solidFill>
                <a:latin typeface="Arial"/>
                <a:ea typeface="Arial"/>
                <a:cs typeface="Arial"/>
                <a:sym typeface="Arial"/>
              </a:rPr>
              <a:t>  </a:t>
            </a:r>
            <a:r>
              <a:rPr b="1" baseline="0" i="0" lang="en-US" sz="1600" u="none" cap="none" strike="noStrike">
                <a:solidFill>
                  <a:schemeClr val="dk1"/>
                </a:solidFill>
                <a:latin typeface="Arial"/>
                <a:ea typeface="Arial"/>
                <a:cs typeface="Arial"/>
                <a:sym typeface="Arial"/>
              </a:rPr>
              <a:t>PCAS Agreements and Agreement Creation</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Agreement Attributes</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Agreement Creation Overview</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Agreement Document Overview</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Agreement Entry Methods</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Agreement Query</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3:  </a:t>
            </a:r>
            <a:r>
              <a:rPr b="0" baseline="0" i="0" lang="en-US" sz="1600" u="none" cap="none" strike="noStrike">
                <a:solidFill>
                  <a:schemeClr val="dk1"/>
                </a:solidFill>
                <a:latin typeface="Arial"/>
                <a:ea typeface="Arial"/>
                <a:cs typeface="Arial"/>
                <a:sym typeface="Arial"/>
              </a:rPr>
              <a:t>PCAS Pre-Billing Transactions and Agreement Entity Updates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4:  </a:t>
            </a:r>
            <a:r>
              <a:rPr b="0" baseline="0" i="0" lang="en-US" sz="1600" u="none" cap="none" strike="noStrike">
                <a:solidFill>
                  <a:schemeClr val="dk1"/>
                </a:solidFill>
                <a:latin typeface="Arial"/>
                <a:ea typeface="Arial"/>
                <a:cs typeface="Arial"/>
                <a:sym typeface="Arial"/>
              </a:rPr>
              <a:t>PCAS Unbilled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5:  </a:t>
            </a:r>
            <a:r>
              <a:rPr b="0" baseline="0" i="0" lang="en-US" sz="1600" u="none" cap="none" strike="noStrike">
                <a:solidFill>
                  <a:schemeClr val="dk1"/>
                </a:solidFill>
                <a:latin typeface="Arial"/>
                <a:ea typeface="Arial"/>
                <a:cs typeface="Arial"/>
                <a:sym typeface="Arial"/>
              </a:rPr>
              <a:t>PCAS 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6:  </a:t>
            </a:r>
            <a:r>
              <a:rPr b="0" baseline="0" i="0" lang="en-US" sz="1600" u="none" cap="none" strike="noStrike">
                <a:solidFill>
                  <a:schemeClr val="dk1"/>
                </a:solidFill>
                <a:latin typeface="Arial"/>
                <a:ea typeface="Arial"/>
                <a:cs typeface="Arial"/>
                <a:sym typeface="Arial"/>
              </a:rPr>
              <a:t>PCAS Accruals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7:  </a:t>
            </a:r>
            <a:r>
              <a:rPr b="0" baseline="0" i="0" lang="en-US" sz="1600" u="none" cap="none" strike="noStrike">
                <a:solidFill>
                  <a:schemeClr val="dk1"/>
                </a:solidFill>
                <a:latin typeface="Arial"/>
                <a:ea typeface="Arial"/>
                <a:cs typeface="Arial"/>
                <a:sym typeface="Arial"/>
              </a:rPr>
              <a:t>Manual Credit Management</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8:  </a:t>
            </a:r>
            <a:r>
              <a:rPr b="0" baseline="0" i="0" lang="en-US" sz="1600" u="none" cap="none" strike="noStrike">
                <a:solidFill>
                  <a:schemeClr val="dk1"/>
                </a:solidFill>
                <a:latin typeface="Arial"/>
                <a:ea typeface="Arial"/>
                <a:cs typeface="Arial"/>
                <a:sym typeface="Arial"/>
              </a:rPr>
              <a:t>Billing-Related Collections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9:  </a:t>
            </a:r>
            <a:r>
              <a:rPr b="0" baseline="0" i="0" lang="en-US" sz="1600" u="none" cap="none" strike="noStrike">
                <a:solidFill>
                  <a:schemeClr val="dk1"/>
                </a:solidFill>
                <a:latin typeface="Arial"/>
                <a:ea typeface="Arial"/>
                <a:cs typeface="Arial"/>
                <a:sym typeface="Arial"/>
              </a:rPr>
              <a:t>Receivable Management </a:t>
            </a:r>
          </a:p>
          <a:p>
            <a:pPr indent="0" lvl="0" marL="0" marR="0" rtl="0" algn="l">
              <a:spcBef>
                <a:spcPts val="1200"/>
              </a:spcBef>
              <a:spcAft>
                <a:spcPts val="60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318" name="Shape 31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19" name="Shape 31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1" name="Shape 2291"/>
        <p:cNvGrpSpPr/>
        <p:nvPr/>
      </p:nvGrpSpPr>
      <p:grpSpPr>
        <a:xfrm>
          <a:off x="0" y="0"/>
          <a:ext cx="0" cy="0"/>
          <a:chOff x="0" y="0"/>
          <a:chExt cx="0" cy="0"/>
        </a:xfrm>
      </p:grpSpPr>
      <p:sp>
        <p:nvSpPr>
          <p:cNvPr id="2292" name="Shape 2292"/>
          <p:cNvSpPr txBox="1"/>
          <p:nvPr>
            <p:ph type="title"/>
          </p:nvPr>
        </p:nvSpPr>
        <p:spPr>
          <a:xfrm>
            <a:off x="455612" y="331787"/>
            <a:ext cx="8611385"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Spending Agreement Entity – Before Unbilled BD</a:t>
            </a:r>
          </a:p>
        </p:txBody>
      </p:sp>
      <p:sp>
        <p:nvSpPr>
          <p:cNvPr id="2293" name="Shape 2293"/>
          <p:cNvSpPr txBox="1"/>
          <p:nvPr>
            <p:ph idx="1" type="body"/>
          </p:nvPr>
        </p:nvSpPr>
        <p:spPr>
          <a:xfrm>
            <a:off x="1177967" y="5311126"/>
            <a:ext cx="4279082" cy="80642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Agreement created for $8,000</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Recorded spending for $5,000</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next step would be to bill the customer</a:t>
            </a:r>
          </a:p>
        </p:txBody>
      </p:sp>
      <p:sp>
        <p:nvSpPr>
          <p:cNvPr id="2294" name="Shape 229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295" name="Shape 229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2296" name="Shape 2296"/>
          <p:cNvGrpSpPr/>
          <p:nvPr/>
        </p:nvGrpSpPr>
        <p:grpSpPr>
          <a:xfrm>
            <a:off x="1177967" y="1411191"/>
            <a:ext cx="7107197" cy="3384091"/>
            <a:chOff x="1177967" y="1411191"/>
            <a:chExt cx="7107197" cy="3384091"/>
          </a:xfrm>
        </p:grpSpPr>
        <p:pic>
          <p:nvPicPr>
            <p:cNvPr id="2297" name="Shape 2297"/>
            <p:cNvPicPr preferRelativeResize="0"/>
            <p:nvPr/>
          </p:nvPicPr>
          <p:blipFill rotWithShape="1">
            <a:blip r:embed="rId3">
              <a:alphaModFix/>
            </a:blip>
            <a:srcRect b="31360" l="0" r="0" t="0"/>
            <a:stretch/>
          </p:blipFill>
          <p:spPr>
            <a:xfrm>
              <a:off x="1177967" y="1411191"/>
              <a:ext cx="7107197" cy="3384091"/>
            </a:xfrm>
            <a:prstGeom prst="rect">
              <a:avLst/>
            </a:prstGeom>
            <a:noFill/>
            <a:ln cap="flat" cmpd="sng" w="19050">
              <a:solidFill>
                <a:schemeClr val="dk1"/>
              </a:solidFill>
              <a:prstDash val="solid"/>
              <a:miter/>
              <a:headEnd len="med" w="med" type="none"/>
              <a:tailEnd len="med" w="med" type="none"/>
            </a:ln>
          </p:spPr>
        </p:pic>
        <p:pic>
          <p:nvPicPr>
            <p:cNvPr id="2298" name="Shape 2298"/>
            <p:cNvPicPr preferRelativeResize="0"/>
            <p:nvPr/>
          </p:nvPicPr>
          <p:blipFill rotWithShape="1">
            <a:blip r:embed="rId4">
              <a:alphaModFix/>
            </a:blip>
            <a:srcRect b="0" l="0" r="0" t="0"/>
            <a:stretch/>
          </p:blipFill>
          <p:spPr>
            <a:xfrm>
              <a:off x="2903824" y="1563957"/>
              <a:ext cx="1048153" cy="180975"/>
            </a:xfrm>
            <a:prstGeom prst="rect">
              <a:avLst/>
            </a:prstGeom>
            <a:noFill/>
            <a:ln>
              <a:noFill/>
            </a:ln>
          </p:spPr>
        </p:pic>
        <p:sp>
          <p:nvSpPr>
            <p:cNvPr id="2299" name="Shape 2299"/>
            <p:cNvSpPr/>
            <p:nvPr/>
          </p:nvSpPr>
          <p:spPr>
            <a:xfrm>
              <a:off x="4603848" y="1908997"/>
              <a:ext cx="3552090" cy="33997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300" name="Shape 2300"/>
            <p:cNvSpPr/>
            <p:nvPr/>
          </p:nvSpPr>
          <p:spPr>
            <a:xfrm>
              <a:off x="4568678" y="1557304"/>
              <a:ext cx="3223845" cy="18757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301" name="Shape 2301"/>
            <p:cNvSpPr/>
            <p:nvPr/>
          </p:nvSpPr>
          <p:spPr>
            <a:xfrm>
              <a:off x="1192432" y="1733150"/>
              <a:ext cx="3223845" cy="18757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2302" name="Shape 2302"/>
            <p:cNvPicPr preferRelativeResize="0"/>
            <p:nvPr/>
          </p:nvPicPr>
          <p:blipFill rotWithShape="1">
            <a:blip r:embed="rId5">
              <a:alphaModFix/>
            </a:blip>
            <a:srcRect b="36564" l="0" r="0" t="0"/>
            <a:stretch/>
          </p:blipFill>
          <p:spPr>
            <a:xfrm>
              <a:off x="1303705" y="2086056"/>
              <a:ext cx="2085892" cy="2656064"/>
            </a:xfrm>
            <a:prstGeom prst="rect">
              <a:avLst/>
            </a:prstGeom>
            <a:noFill/>
            <a:ln>
              <a:noFill/>
            </a:ln>
          </p:spPr>
        </p:pic>
      </p:grpSp>
      <p:sp>
        <p:nvSpPr>
          <p:cNvPr id="2303" name="Shape 2303"/>
          <p:cNvSpPr/>
          <p:nvPr/>
        </p:nvSpPr>
        <p:spPr>
          <a:xfrm>
            <a:off x="1278157" y="3638151"/>
            <a:ext cx="3223845" cy="18757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8" name="Shape 2308"/>
        <p:cNvGrpSpPr/>
        <p:nvPr/>
      </p:nvGrpSpPr>
      <p:grpSpPr>
        <a:xfrm>
          <a:off x="0" y="0"/>
          <a:ext cx="0" cy="0"/>
          <a:chOff x="0" y="0"/>
          <a:chExt cx="0" cy="0"/>
        </a:xfrm>
      </p:grpSpPr>
      <p:pic>
        <p:nvPicPr>
          <p:cNvPr id="2309" name="Shape 2309"/>
          <p:cNvPicPr preferRelativeResize="0"/>
          <p:nvPr/>
        </p:nvPicPr>
        <p:blipFill rotWithShape="1">
          <a:blip r:embed="rId3">
            <a:alphaModFix/>
          </a:blip>
          <a:srcRect b="0" l="0" r="0" t="0"/>
          <a:stretch/>
        </p:blipFill>
        <p:spPr>
          <a:xfrm>
            <a:off x="792699" y="1288649"/>
            <a:ext cx="7853995" cy="3568499"/>
          </a:xfrm>
          <a:prstGeom prst="rect">
            <a:avLst/>
          </a:prstGeom>
          <a:noFill/>
          <a:ln cap="flat" cmpd="sng" w="12700">
            <a:solidFill>
              <a:schemeClr val="dk1"/>
            </a:solidFill>
            <a:prstDash val="solid"/>
            <a:round/>
            <a:headEnd len="med" w="med" type="none"/>
            <a:tailEnd len="med" w="med" type="none"/>
          </a:ln>
        </p:spPr>
      </p:pic>
      <p:sp>
        <p:nvSpPr>
          <p:cNvPr id="2310" name="Shape 2310"/>
          <p:cNvSpPr txBox="1"/>
          <p:nvPr>
            <p:ph type="title"/>
          </p:nvPr>
        </p:nvSpPr>
        <p:spPr>
          <a:xfrm>
            <a:off x="455612" y="331787"/>
            <a:ext cx="8524613"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Spending Agreement Entity – After Unbilled BD</a:t>
            </a:r>
          </a:p>
        </p:txBody>
      </p:sp>
      <p:sp>
        <p:nvSpPr>
          <p:cNvPr id="2311" name="Shape 231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312" name="Shape 231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313" name="Shape 2313"/>
          <p:cNvSpPr txBox="1"/>
          <p:nvPr/>
        </p:nvSpPr>
        <p:spPr>
          <a:xfrm>
            <a:off x="1160708" y="5037798"/>
            <a:ext cx="7485985" cy="80642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bill is created/generated</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Total Profit/Loss Amount increased by amount of Billing Document</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Total Receivable Amount increased by amount of Billing Document</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Total Unliquidated Receivable Amount increased by amount of Billing </a:t>
            </a:r>
            <a:br>
              <a:rPr b="0" baseline="0" i="0" lang="en-US" sz="1600" u="none" cap="none" strike="noStrike">
                <a:solidFill>
                  <a:schemeClr val="dk1"/>
                </a:solidFill>
                <a:latin typeface="Arial"/>
                <a:ea typeface="Arial"/>
                <a:cs typeface="Arial"/>
                <a:sym typeface="Arial"/>
              </a:rPr>
            </a:br>
            <a:r>
              <a:rPr b="0" baseline="0" i="0" lang="en-US" sz="1600" u="none" cap="none" strike="noStrike">
                <a:solidFill>
                  <a:schemeClr val="dk1"/>
                </a:solidFill>
                <a:latin typeface="Arial"/>
                <a:ea typeface="Arial"/>
                <a:cs typeface="Arial"/>
                <a:sym typeface="Arial"/>
              </a:rPr>
              <a:t>Document</a:t>
            </a:r>
          </a:p>
          <a:p>
            <a:pPr indent="0" lvl="0" marL="0"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2314" name="Shape 2314"/>
          <p:cNvSpPr/>
          <p:nvPr/>
        </p:nvSpPr>
        <p:spPr>
          <a:xfrm>
            <a:off x="801356" y="1510541"/>
            <a:ext cx="3100793" cy="211933"/>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315" name="Shape 2315"/>
          <p:cNvSpPr/>
          <p:nvPr/>
        </p:nvSpPr>
        <p:spPr>
          <a:xfrm>
            <a:off x="4717919" y="1331074"/>
            <a:ext cx="3437251" cy="179466"/>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316" name="Shape 2316"/>
          <p:cNvSpPr/>
          <p:nvPr/>
        </p:nvSpPr>
        <p:spPr>
          <a:xfrm>
            <a:off x="4717919" y="1685561"/>
            <a:ext cx="3841289" cy="36652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317" name="Shape 2317"/>
          <p:cNvSpPr/>
          <p:nvPr/>
        </p:nvSpPr>
        <p:spPr>
          <a:xfrm>
            <a:off x="861604" y="3618307"/>
            <a:ext cx="3763556" cy="230677"/>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2" name="Shape 2322"/>
        <p:cNvGrpSpPr/>
        <p:nvPr/>
      </p:nvGrpSpPr>
      <p:grpSpPr>
        <a:xfrm>
          <a:off x="0" y="0"/>
          <a:ext cx="0" cy="0"/>
          <a:chOff x="0" y="0"/>
          <a:chExt cx="0" cy="0"/>
        </a:xfrm>
      </p:grpSpPr>
      <p:sp>
        <p:nvSpPr>
          <p:cNvPr id="2323" name="Shape 2323"/>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Credit Definition and Overview</a:t>
            </a:r>
          </a:p>
        </p:txBody>
      </p:sp>
      <p:sp>
        <p:nvSpPr>
          <p:cNvPr id="2324" name="Shape 2324"/>
          <p:cNvSpPr txBox="1"/>
          <p:nvPr>
            <p:ph idx="1" type="body"/>
          </p:nvPr>
        </p:nvSpPr>
        <p:spPr>
          <a:xfrm>
            <a:off x="455612" y="1476846"/>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Credits refer to money owed by GSA back to the customer and may be </a:t>
            </a:r>
            <a:r>
              <a:rPr b="1" baseline="0" i="0" lang="en-US" sz="2000" u="sng" cap="none" strike="noStrike">
                <a:solidFill>
                  <a:schemeClr val="dk1"/>
                </a:solidFill>
                <a:latin typeface="Arial"/>
                <a:ea typeface="Arial"/>
                <a:cs typeface="Arial"/>
                <a:sym typeface="Arial"/>
              </a:rPr>
              <a:t>generated due to</a:t>
            </a:r>
            <a:r>
              <a:rPr b="0" baseline="0" i="0" lang="en-US" sz="2000" u="none" cap="none" strike="noStrike">
                <a:solidFill>
                  <a:schemeClr val="dk1"/>
                </a:solidFill>
                <a:latin typeface="Arial"/>
                <a:ea typeface="Arial"/>
                <a:cs typeface="Arial"/>
                <a:sym typeface="Arial"/>
              </a:rPr>
              <a:t>:</a:t>
            </a:r>
          </a:p>
          <a:p>
            <a:pPr indent="-349250" lvl="1" marL="679450" marR="0" rtl="0" algn="l">
              <a:spcBef>
                <a:spcPts val="36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Rate changes</a:t>
            </a:r>
          </a:p>
          <a:p>
            <a:pPr indent="-349250" lvl="1" marL="679450" marR="0" rtl="0" algn="l">
              <a:spcBef>
                <a:spcPts val="36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Exemptions</a:t>
            </a:r>
          </a:p>
          <a:p>
            <a:pPr indent="-349250" lvl="1" marL="679450" marR="0" rtl="0" algn="l">
              <a:spcBef>
                <a:spcPts val="36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Billing Errors - resolution of disputes/chargebacks</a:t>
            </a: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Credits are recorded in Pegasys using Billing Document </a:t>
            </a:r>
            <a:r>
              <a:rPr b="1" baseline="0" i="0" lang="en-US" sz="2000" u="sng" cap="none" strike="noStrike">
                <a:solidFill>
                  <a:schemeClr val="dk1"/>
                </a:solidFill>
                <a:latin typeface="Arial"/>
                <a:ea typeface="Arial"/>
                <a:cs typeface="Arial"/>
                <a:sym typeface="Arial"/>
              </a:rPr>
              <a:t>'Credit' Line Type</a:t>
            </a:r>
          </a:p>
          <a:p>
            <a:pPr indent="-146050" lvl="0" marL="23177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Credits can be generated for all billing methods:</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Non-IPAC</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IPAC</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Interfund/Intrafund</a:t>
            </a:r>
          </a:p>
          <a:p>
            <a:pPr indent="-241300" lvl="2" marL="914400"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Note: Pegasys supports </a:t>
            </a:r>
            <a:r>
              <a:rPr b="0" baseline="0" i="0" lang="en-US" sz="1600" u="sng" cap="none" strike="noStrike">
                <a:solidFill>
                  <a:schemeClr val="dk1"/>
                </a:solidFill>
                <a:latin typeface="Arial"/>
                <a:ea typeface="Arial"/>
                <a:cs typeface="Arial"/>
                <a:sym typeface="Arial"/>
              </a:rPr>
              <a:t>negative Internal Voucher (NV) accounting lines</a:t>
            </a:r>
            <a:r>
              <a:rPr b="0" baseline="0" i="0" lang="en-US" sz="1600" u="none" cap="none" strike="noStrike">
                <a:solidFill>
                  <a:schemeClr val="dk1"/>
                </a:solidFill>
                <a:latin typeface="Arial"/>
                <a:ea typeface="Arial"/>
                <a:cs typeface="Arial"/>
                <a:sym typeface="Arial"/>
              </a:rPr>
              <a:t> to record Interfund/Intrafund credits</a:t>
            </a:r>
          </a:p>
        </p:txBody>
      </p:sp>
      <p:sp>
        <p:nvSpPr>
          <p:cNvPr id="2325" name="Shape 2325"/>
          <p:cNvSpPr txBox="1"/>
          <p:nvPr>
            <p:ph idx="11" type="ftr"/>
          </p:nvPr>
        </p:nvSpPr>
        <p:spPr>
          <a:xfrm>
            <a:off x="386862"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326" name="Shape 2326"/>
          <p:cNvSpPr txBox="1"/>
          <p:nvPr>
            <p:ph idx="12" type="sldNum"/>
          </p:nvPr>
        </p:nvSpPr>
        <p:spPr>
          <a:xfrm>
            <a:off x="0" y="6576646"/>
            <a:ext cx="504091" cy="27024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2327" name="Shape 2327"/>
          <p:cNvPicPr preferRelativeResize="0"/>
          <p:nvPr/>
        </p:nvPicPr>
        <p:blipFill rotWithShape="1">
          <a:blip r:embed="rId3">
            <a:alphaModFix/>
          </a:blip>
          <a:srcRect b="0" l="0" r="0" t="0"/>
          <a:stretch/>
        </p:blipFill>
        <p:spPr>
          <a:xfrm>
            <a:off x="6259960" y="4004907"/>
            <a:ext cx="2790825" cy="1295400"/>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1" name="Shape 2331"/>
        <p:cNvGrpSpPr/>
        <p:nvPr/>
      </p:nvGrpSpPr>
      <p:grpSpPr>
        <a:xfrm>
          <a:off x="0" y="0"/>
          <a:ext cx="0" cy="0"/>
          <a:chOff x="0" y="0"/>
          <a:chExt cx="0" cy="0"/>
        </a:xfrm>
      </p:grpSpPr>
      <p:sp>
        <p:nvSpPr>
          <p:cNvPr id="2332" name="Shape 2332"/>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Credit Definition and Overview</a:t>
            </a:r>
          </a:p>
        </p:txBody>
      </p:sp>
      <p:sp>
        <p:nvSpPr>
          <p:cNvPr id="2333" name="Shape 2333"/>
          <p:cNvSpPr txBox="1"/>
          <p:nvPr>
            <p:ph idx="1" type="body"/>
          </p:nvPr>
        </p:nvSpPr>
        <p:spPr>
          <a:xfrm>
            <a:off x="570910" y="1231676"/>
            <a:ext cx="8229600" cy="498519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200" u="none" cap="none" strike="noStrike">
                <a:solidFill>
                  <a:schemeClr val="dk1"/>
                </a:solidFill>
                <a:latin typeface="Arial"/>
                <a:ea typeface="Arial"/>
                <a:cs typeface="Arial"/>
                <a:sym typeface="Arial"/>
              </a:rPr>
              <a:t>PCPROJBILL will create a credit bill if:</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Spending is adjusted down </a:t>
            </a:r>
            <a:r>
              <a:rPr b="1" baseline="0" i="0" lang="en-US" sz="2000" u="sng" cap="none" strike="noStrike">
                <a:solidFill>
                  <a:schemeClr val="dk1"/>
                </a:solidFill>
                <a:latin typeface="Arial"/>
                <a:ea typeface="Arial"/>
                <a:cs typeface="Arial"/>
                <a:sym typeface="Arial"/>
              </a:rPr>
              <a:t>after</a:t>
            </a:r>
            <a:r>
              <a:rPr b="0" baseline="0" i="0" lang="en-US" sz="2000" u="none" cap="none" strike="noStrike">
                <a:solidFill>
                  <a:schemeClr val="dk1"/>
                </a:solidFill>
                <a:latin typeface="Arial"/>
                <a:ea typeface="Arial"/>
                <a:cs typeface="Arial"/>
                <a:sym typeface="Arial"/>
              </a:rPr>
              <a:t> the </a:t>
            </a:r>
            <a:r>
              <a:rPr b="0" baseline="0" i="0" lang="en-US" sz="2000" u="sng" cap="none" strike="noStrike">
                <a:solidFill>
                  <a:schemeClr val="dk1"/>
                </a:solidFill>
                <a:latin typeface="Arial"/>
                <a:ea typeface="Arial"/>
                <a:cs typeface="Arial"/>
                <a:sym typeface="Arial"/>
              </a:rPr>
              <a:t>Billing Document </a:t>
            </a:r>
            <a:r>
              <a:rPr b="0" baseline="0" i="0" lang="en-US" sz="2000" u="none" cap="none" strike="noStrike">
                <a:solidFill>
                  <a:schemeClr val="dk1"/>
                </a:solidFill>
                <a:latin typeface="Arial"/>
                <a:ea typeface="Arial"/>
                <a:cs typeface="Arial"/>
                <a:sym typeface="Arial"/>
              </a:rPr>
              <a:t>was already sent to the customer </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If </a:t>
            </a:r>
            <a:r>
              <a:rPr b="0" baseline="0" i="0" lang="en-US" sz="1800" u="sng" cap="none" strike="noStrike">
                <a:solidFill>
                  <a:schemeClr val="dk1"/>
                </a:solidFill>
                <a:latin typeface="Arial"/>
                <a:ea typeface="Arial"/>
                <a:cs typeface="Arial"/>
                <a:sym typeface="Arial"/>
              </a:rPr>
              <a:t>Agreement Spending amount is less than Total Receivable amount</a:t>
            </a:r>
            <a:r>
              <a:rPr b="0" baseline="0" i="0" lang="en-US" sz="1800" u="none" cap="none" strike="noStrike">
                <a:solidFill>
                  <a:schemeClr val="dk1"/>
                </a:solidFill>
                <a:latin typeface="Arial"/>
                <a:ea typeface="Arial"/>
                <a:cs typeface="Arial"/>
                <a:sym typeface="Arial"/>
              </a:rPr>
              <a:t>, a credit bill is created</a:t>
            </a:r>
          </a:p>
          <a:p>
            <a:pPr indent="-231775" lvl="0" marL="231775" marR="0" rtl="0" algn="l">
              <a:spcBef>
                <a:spcPts val="1200"/>
              </a:spcBef>
              <a:spcAft>
                <a:spcPts val="0"/>
              </a:spcAft>
              <a:buClr>
                <a:srgbClr val="AF242B"/>
              </a:buClr>
              <a:buSzPct val="75000"/>
              <a:buFont typeface="Noto Sans Symbols"/>
              <a:buChar char="•"/>
            </a:pPr>
            <a:r>
              <a:rPr b="0" baseline="0" i="0" lang="en-US" sz="2200" u="sng" cap="none" strike="noStrike">
                <a:solidFill>
                  <a:schemeClr val="dk1"/>
                </a:solidFill>
                <a:latin typeface="Arial"/>
                <a:ea typeface="Arial"/>
                <a:cs typeface="Arial"/>
                <a:sym typeface="Arial"/>
              </a:rPr>
              <a:t>Agreement Entity Updates</a:t>
            </a:r>
            <a:r>
              <a:rPr b="0" baseline="0" i="0" lang="en-US" sz="2200" u="none" cap="none" strike="noStrike">
                <a:solidFill>
                  <a:schemeClr val="dk1"/>
                </a:solidFill>
                <a:latin typeface="Arial"/>
                <a:ea typeface="Arial"/>
                <a:cs typeface="Arial"/>
                <a:sym typeface="Arial"/>
              </a:rPr>
              <a:t>:</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Total Unliquidated Credit Amount = Increased by credit amount</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Total Credit Amount = Increased by credit amount</a:t>
            </a:r>
          </a:p>
          <a:p>
            <a:pPr indent="-231775" lvl="0" marL="2317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When the Automated Credit Application process is run:</a:t>
            </a:r>
          </a:p>
          <a:p>
            <a:pPr indent="-225425" lvl="1" marL="568325" marR="0" rtl="0" algn="l">
              <a:spcBef>
                <a:spcPts val="1200"/>
              </a:spcBef>
              <a:spcAft>
                <a:spcPts val="0"/>
              </a:spcAft>
              <a:buClr>
                <a:srgbClr val="AF242B"/>
              </a:buClr>
              <a:buSzPct val="75000"/>
              <a:buFont typeface="Noto Sans Symbols"/>
              <a:buChar char="•"/>
            </a:pPr>
            <a:r>
              <a:rPr b="0" baseline="0" i="0" lang="en-US" sz="2000" u="sng" cap="none" strike="noStrike">
                <a:solidFill>
                  <a:schemeClr val="dk1"/>
                </a:solidFill>
                <a:latin typeface="Arial"/>
                <a:ea typeface="Arial"/>
                <a:cs typeface="Arial"/>
                <a:sym typeface="Arial"/>
              </a:rPr>
              <a:t>Non-IPAC credits </a:t>
            </a:r>
            <a:r>
              <a:rPr b="0" baseline="0" i="0" lang="en-US" sz="2000" u="none" cap="none" strike="noStrike">
                <a:solidFill>
                  <a:schemeClr val="dk1"/>
                </a:solidFill>
                <a:latin typeface="Arial"/>
                <a:ea typeface="Arial"/>
                <a:cs typeface="Arial"/>
                <a:sym typeface="Arial"/>
              </a:rPr>
              <a:t>– the credit can be </a:t>
            </a:r>
            <a:r>
              <a:rPr b="1" baseline="0" i="0" lang="en-US" sz="2000" u="none" cap="none" strike="noStrike">
                <a:solidFill>
                  <a:schemeClr val="dk1"/>
                </a:solidFill>
                <a:latin typeface="Arial"/>
                <a:ea typeface="Arial"/>
                <a:cs typeface="Arial"/>
                <a:sym typeface="Arial"/>
              </a:rPr>
              <a:t>applied</a:t>
            </a:r>
            <a:r>
              <a:rPr b="0" baseline="0" i="0" lang="en-US" sz="2000" u="none" cap="none" strike="noStrike">
                <a:solidFill>
                  <a:schemeClr val="dk1"/>
                </a:solidFill>
                <a:latin typeface="Arial"/>
                <a:ea typeface="Arial"/>
                <a:cs typeface="Arial"/>
                <a:sym typeface="Arial"/>
              </a:rPr>
              <a:t> to an outstanding bill</a:t>
            </a:r>
          </a:p>
          <a:p>
            <a:pPr indent="-225425" lvl="1" marL="568325" marR="0" rtl="0" algn="l">
              <a:spcBef>
                <a:spcPts val="1200"/>
              </a:spcBef>
              <a:spcAft>
                <a:spcPts val="0"/>
              </a:spcAft>
              <a:buClr>
                <a:srgbClr val="AF242B"/>
              </a:buClr>
              <a:buSzPct val="75000"/>
              <a:buFont typeface="Noto Sans Symbols"/>
              <a:buChar char="•"/>
            </a:pPr>
            <a:r>
              <a:rPr b="0" baseline="0" i="0" lang="en-US" sz="2000" u="sng" cap="none" strike="noStrike">
                <a:solidFill>
                  <a:schemeClr val="dk1"/>
                </a:solidFill>
                <a:latin typeface="Arial"/>
                <a:ea typeface="Arial"/>
                <a:cs typeface="Arial"/>
                <a:sym typeface="Arial"/>
              </a:rPr>
              <a:t>IPAC credits </a:t>
            </a:r>
            <a:r>
              <a:rPr b="0" baseline="0" i="0" lang="en-US" sz="2000" u="none" cap="none" strike="noStrike">
                <a:solidFill>
                  <a:schemeClr val="dk1"/>
                </a:solidFill>
                <a:latin typeface="Arial"/>
                <a:ea typeface="Arial"/>
                <a:cs typeface="Arial"/>
                <a:sym typeface="Arial"/>
              </a:rPr>
              <a:t>– the credit can be </a:t>
            </a:r>
            <a:r>
              <a:rPr b="1" baseline="0" i="0" lang="en-US" sz="2000" u="none" cap="none" strike="noStrike">
                <a:solidFill>
                  <a:schemeClr val="dk1"/>
                </a:solidFill>
                <a:latin typeface="Arial"/>
                <a:ea typeface="Arial"/>
                <a:cs typeface="Arial"/>
                <a:sym typeface="Arial"/>
              </a:rPr>
              <a:t>refunded</a:t>
            </a:r>
          </a:p>
          <a:p>
            <a:pPr indent="-165100" lvl="0" marL="231775" marR="0" rtl="0" algn="l">
              <a:spcBef>
                <a:spcPts val="880"/>
              </a:spcBef>
              <a:spcAft>
                <a:spcPts val="0"/>
              </a:spcAft>
              <a:buClr>
                <a:srgbClr val="AF242B"/>
              </a:buClr>
              <a:buFont typeface="Noto Sans Symbols"/>
              <a:buNone/>
            </a:pPr>
            <a:r>
              <a:t/>
            </a:r>
            <a:endParaRPr b="0" baseline="0" i="0" sz="1400" u="none" cap="none" strike="noStrike">
              <a:solidFill>
                <a:schemeClr val="dk1"/>
              </a:solidFill>
              <a:latin typeface="Arial"/>
              <a:ea typeface="Arial"/>
              <a:cs typeface="Arial"/>
              <a:sym typeface="Arial"/>
            </a:endParaRPr>
          </a:p>
          <a:p>
            <a:pPr indent="-231775" lvl="0" marL="231775" marR="0" rtl="0" algn="l">
              <a:spcBef>
                <a:spcPts val="280"/>
              </a:spcBef>
              <a:spcAft>
                <a:spcPts val="0"/>
              </a:spcAft>
              <a:buClr>
                <a:srgbClr val="AF242B"/>
              </a:buClr>
              <a:buFont typeface="Noto Sans Symbols"/>
              <a:buNone/>
            </a:pPr>
            <a:r>
              <a:t/>
            </a:r>
            <a:endParaRPr b="0" baseline="0" i="0" sz="1400" u="none" cap="none" strike="noStrike">
              <a:solidFill>
                <a:schemeClr val="dk1"/>
              </a:solidFill>
              <a:latin typeface="Arial"/>
              <a:ea typeface="Arial"/>
              <a:cs typeface="Arial"/>
              <a:sym typeface="Arial"/>
            </a:endParaRPr>
          </a:p>
        </p:txBody>
      </p:sp>
      <p:sp>
        <p:nvSpPr>
          <p:cNvPr id="2334" name="Shape 233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335" name="Shape 233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0" name="Shape 2340"/>
        <p:cNvGrpSpPr/>
        <p:nvPr/>
      </p:nvGrpSpPr>
      <p:grpSpPr>
        <a:xfrm>
          <a:off x="0" y="0"/>
          <a:ext cx="0" cy="0"/>
          <a:chOff x="0" y="0"/>
          <a:chExt cx="0" cy="0"/>
        </a:xfrm>
      </p:grpSpPr>
      <p:sp>
        <p:nvSpPr>
          <p:cNvPr id="2341" name="Shape 2341"/>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Credit Creation Methods </a:t>
            </a:r>
          </a:p>
        </p:txBody>
      </p:sp>
      <p:sp>
        <p:nvSpPr>
          <p:cNvPr id="2342" name="Shape 2342"/>
          <p:cNvSpPr txBox="1"/>
          <p:nvPr>
            <p:ph idx="1" type="body"/>
          </p:nvPr>
        </p:nvSpPr>
        <p:spPr>
          <a:xfrm>
            <a:off x="632577" y="1461294"/>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Credits may be created in one of two ways:</a:t>
            </a:r>
          </a:p>
          <a:p>
            <a:pPr indent="-225425" lvl="1" marL="56832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 </a:t>
            </a:r>
            <a:r>
              <a:rPr b="1" baseline="0" i="0" lang="en-US" sz="2000" u="none" cap="none" strike="noStrike">
                <a:solidFill>
                  <a:schemeClr val="dk1"/>
                </a:solidFill>
                <a:latin typeface="Arial"/>
                <a:ea typeface="Arial"/>
                <a:cs typeface="Arial"/>
                <a:sym typeface="Arial"/>
              </a:rPr>
              <a:t>PCPROJBILL</a:t>
            </a:r>
            <a:r>
              <a:rPr b="0" baseline="0" i="0" lang="en-US" sz="2000" u="none" cap="none" strike="noStrike">
                <a:solidFill>
                  <a:schemeClr val="dk1"/>
                </a:solidFill>
                <a:latin typeface="Arial"/>
                <a:ea typeface="Arial"/>
                <a:cs typeface="Arial"/>
                <a:sym typeface="Arial"/>
              </a:rPr>
              <a:t> batch job can create a Billing Document with a Line Type of Credit</a:t>
            </a:r>
          </a:p>
          <a:p>
            <a:pPr indent="-225425" lvl="1" marL="56832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Billing Document with a Line Type of Credit can be </a:t>
            </a:r>
            <a:r>
              <a:rPr b="1" baseline="0" i="0" lang="en-US" sz="2000" u="none" cap="none" strike="noStrike">
                <a:solidFill>
                  <a:schemeClr val="dk1"/>
                </a:solidFill>
                <a:latin typeface="Arial"/>
                <a:ea typeface="Arial"/>
                <a:cs typeface="Arial"/>
                <a:sym typeface="Arial"/>
              </a:rPr>
              <a:t>manually</a:t>
            </a:r>
            <a:r>
              <a:rPr b="0" baseline="0" i="0" lang="en-US" sz="2000" u="none" cap="none" strike="noStrike">
                <a:solidFill>
                  <a:schemeClr val="dk1"/>
                </a:solidFill>
                <a:latin typeface="Arial"/>
                <a:ea typeface="Arial"/>
                <a:cs typeface="Arial"/>
                <a:sym typeface="Arial"/>
              </a:rPr>
              <a:t> created</a:t>
            </a:r>
          </a:p>
          <a:p>
            <a:pPr indent="-130175" lvl="1" marL="56832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440"/>
              </a:spcBef>
              <a:spcAft>
                <a:spcPts val="0"/>
              </a:spcAft>
              <a:buClr>
                <a:srgbClr val="AF242B"/>
              </a:buClr>
              <a:buSzPct val="75000"/>
              <a:buFont typeface="Noto Sans Symbols"/>
              <a:buChar char="•"/>
            </a:pPr>
            <a:r>
              <a:rPr b="0" baseline="0" i="0" lang="en-US" sz="2200" u="none" cap="none" strike="noStrike">
                <a:solidFill>
                  <a:schemeClr val="dk1"/>
                </a:solidFill>
                <a:latin typeface="Arial"/>
                <a:ea typeface="Arial"/>
                <a:cs typeface="Arial"/>
                <a:sym typeface="Arial"/>
              </a:rPr>
              <a:t>In cases where the Agreement is set up to bill by flat rate:</a:t>
            </a:r>
          </a:p>
          <a:p>
            <a:pPr indent="-225425" lvl="1" marL="568325" marR="0" rtl="0" algn="l">
              <a:spcBef>
                <a:spcPts val="4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PCPROJBILL </a:t>
            </a:r>
            <a:r>
              <a:rPr b="0" baseline="0" i="0" lang="en-US" sz="2000" u="none" cap="none" strike="noStrike">
                <a:solidFill>
                  <a:schemeClr val="dk1"/>
                </a:solidFill>
                <a:latin typeface="Arial"/>
                <a:ea typeface="Arial"/>
                <a:cs typeface="Arial"/>
                <a:sym typeface="Arial"/>
              </a:rPr>
              <a:t>can generate bills with a Normal Line Type but not a Credit Line Type</a:t>
            </a:r>
          </a:p>
          <a:p>
            <a:pPr indent="-225425" lvl="1" marL="56832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Credits need to be created </a:t>
            </a:r>
            <a:r>
              <a:rPr b="1" baseline="0" i="0" lang="en-US" sz="2000" u="none" cap="none" strike="noStrike">
                <a:solidFill>
                  <a:schemeClr val="dk1"/>
                </a:solidFill>
                <a:latin typeface="Arial"/>
                <a:ea typeface="Arial"/>
                <a:cs typeface="Arial"/>
                <a:sym typeface="Arial"/>
              </a:rPr>
              <a:t>manually</a:t>
            </a:r>
          </a:p>
        </p:txBody>
      </p:sp>
      <p:sp>
        <p:nvSpPr>
          <p:cNvPr id="2343" name="Shape 234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344" name="Shape 2344"/>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8" name="Shape 2348"/>
        <p:cNvGrpSpPr/>
        <p:nvPr/>
      </p:nvGrpSpPr>
      <p:grpSpPr>
        <a:xfrm>
          <a:off x="0" y="0"/>
          <a:ext cx="0" cy="0"/>
          <a:chOff x="0" y="0"/>
          <a:chExt cx="0" cy="0"/>
        </a:xfrm>
      </p:grpSpPr>
      <p:sp>
        <p:nvSpPr>
          <p:cNvPr id="2349" name="Shape 2349"/>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Credit Application Options</a:t>
            </a:r>
          </a:p>
        </p:txBody>
      </p:sp>
      <p:sp>
        <p:nvSpPr>
          <p:cNvPr id="2350" name="Shape 2350"/>
          <p:cNvSpPr txBox="1"/>
          <p:nvPr>
            <p:ph idx="1" type="body"/>
          </p:nvPr>
        </p:nvSpPr>
        <p:spPr>
          <a:xfrm>
            <a:off x="393405" y="1358900"/>
            <a:ext cx="8750595" cy="4775200"/>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Once generated, </a:t>
            </a:r>
            <a:r>
              <a:rPr b="1" baseline="0" i="0" lang="en-US" sz="2000" u="sng" cap="none" strike="noStrike">
                <a:solidFill>
                  <a:schemeClr val="dk1"/>
                </a:solidFill>
                <a:latin typeface="Arial"/>
                <a:ea typeface="Arial"/>
                <a:cs typeface="Arial"/>
                <a:sym typeface="Arial"/>
              </a:rPr>
              <a:t>downstream</a:t>
            </a:r>
            <a:r>
              <a:rPr b="1" baseline="0" i="0" lang="en-US" sz="2000" u="none" cap="none" strike="noStrike">
                <a:solidFill>
                  <a:schemeClr val="dk1"/>
                </a:solidFill>
                <a:latin typeface="Arial"/>
                <a:ea typeface="Arial"/>
                <a:cs typeface="Arial"/>
                <a:sym typeface="Arial"/>
              </a:rPr>
              <a:t> credit liquidation  options</a:t>
            </a:r>
            <a:r>
              <a:rPr b="0" baseline="0" i="0" lang="en-US" sz="2000" u="none" cap="none" strike="noStrike">
                <a:solidFill>
                  <a:schemeClr val="dk1"/>
                </a:solidFill>
                <a:latin typeface="Arial"/>
                <a:ea typeface="Arial"/>
                <a:cs typeface="Arial"/>
                <a:sym typeface="Arial"/>
              </a:rPr>
              <a:t> include: </a:t>
            </a:r>
          </a:p>
          <a:p>
            <a:pPr indent="-460375" lvl="1" marL="803275" marR="0" rtl="0" algn="l">
              <a:spcBef>
                <a:spcPts val="1200"/>
              </a:spcBef>
              <a:spcAft>
                <a:spcPts val="0"/>
              </a:spcAft>
              <a:buClr>
                <a:srgbClr val="AF242B"/>
              </a:buClr>
              <a:buSzPct val="75000"/>
              <a:buFont typeface="Arial"/>
              <a:buAutoNum type="arabicPeriod"/>
            </a:pPr>
            <a:r>
              <a:rPr b="0" baseline="0" i="0" lang="en-US" sz="1800" u="sng" cap="none" strike="noStrike">
                <a:solidFill>
                  <a:schemeClr val="dk1"/>
                </a:solidFill>
                <a:latin typeface="Arial"/>
                <a:ea typeface="Arial"/>
                <a:cs typeface="Arial"/>
                <a:sym typeface="Arial"/>
              </a:rPr>
              <a:t>Application of Credit</a:t>
            </a:r>
            <a:r>
              <a:rPr b="0" baseline="0" i="0" lang="en-US" sz="1800" u="none" cap="none" strike="noStrike">
                <a:solidFill>
                  <a:schemeClr val="dk1"/>
                </a:solidFill>
                <a:latin typeface="Arial"/>
                <a:ea typeface="Arial"/>
                <a:cs typeface="Arial"/>
                <a:sym typeface="Arial"/>
              </a:rPr>
              <a:t> offset to reduce the customer’s outstanding bills</a:t>
            </a:r>
          </a:p>
          <a:p>
            <a:pPr indent="-460375" lvl="1" marL="803275" marR="0" rtl="0" algn="l">
              <a:spcBef>
                <a:spcPts val="1200"/>
              </a:spcBef>
              <a:spcAft>
                <a:spcPts val="0"/>
              </a:spcAft>
              <a:buClr>
                <a:srgbClr val="AF242B"/>
              </a:buClr>
              <a:buSzPct val="75000"/>
              <a:buFont typeface="Arial"/>
              <a:buAutoNum type="arabicPeriod"/>
            </a:pPr>
            <a:r>
              <a:rPr b="0" baseline="0" i="0" lang="en-US" sz="1800" u="sng" cap="none" strike="noStrike">
                <a:solidFill>
                  <a:schemeClr val="dk1"/>
                </a:solidFill>
                <a:latin typeface="Arial"/>
                <a:ea typeface="Arial"/>
                <a:cs typeface="Arial"/>
                <a:sym typeface="Arial"/>
              </a:rPr>
              <a:t>Refund Payment </a:t>
            </a:r>
            <a:r>
              <a:rPr b="0" baseline="0" i="0" lang="en-US" sz="1800" u="none" cap="none" strike="noStrike">
                <a:solidFill>
                  <a:schemeClr val="dk1"/>
                </a:solidFill>
                <a:latin typeface="Arial"/>
                <a:ea typeface="Arial"/>
                <a:cs typeface="Arial"/>
                <a:sym typeface="Arial"/>
              </a:rPr>
              <a:t>to the customer as credits cannot always be applied to outstanding bills</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Customer has requested a refund</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Agency/Customer may not have any future billing (non-recurring customer)</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‘Refund’ is a payment disbursed via Pegasys</a:t>
            </a:r>
          </a:p>
          <a:p>
            <a:pPr indent="-460375" lvl="1" marL="803275" marR="0" rtl="0" algn="l">
              <a:spcBef>
                <a:spcPts val="1200"/>
              </a:spcBef>
              <a:spcAft>
                <a:spcPts val="0"/>
              </a:spcAft>
              <a:buClr>
                <a:srgbClr val="AF242B"/>
              </a:buClr>
              <a:buSzPct val="75000"/>
              <a:buFont typeface="Arial"/>
              <a:buAutoNum type="arabicPeriod"/>
            </a:pPr>
            <a:r>
              <a:rPr b="0" baseline="0" i="0" lang="en-US" sz="1800" u="sng" cap="none" strike="noStrike">
                <a:solidFill>
                  <a:schemeClr val="dk1"/>
                </a:solidFill>
                <a:latin typeface="Arial"/>
                <a:ea typeface="Arial"/>
                <a:cs typeface="Arial"/>
                <a:sym typeface="Arial"/>
              </a:rPr>
              <a:t>Transfer</a:t>
            </a:r>
            <a:r>
              <a:rPr b="0" baseline="0" i="0" lang="en-US" sz="1800" u="none" cap="none" strike="noStrike">
                <a:solidFill>
                  <a:schemeClr val="dk1"/>
                </a:solidFill>
                <a:latin typeface="Arial"/>
                <a:ea typeface="Arial"/>
                <a:cs typeface="Arial"/>
                <a:sym typeface="Arial"/>
              </a:rPr>
              <a:t> of non-refundable money to </a:t>
            </a:r>
            <a:r>
              <a:rPr b="0" baseline="0" i="0" lang="en-US" sz="1800" u="sng" cap="none" strike="noStrike">
                <a:solidFill>
                  <a:schemeClr val="dk1"/>
                </a:solidFill>
                <a:latin typeface="Arial"/>
                <a:ea typeface="Arial"/>
                <a:cs typeface="Arial"/>
                <a:sym typeface="Arial"/>
              </a:rPr>
              <a:t>Treasury</a:t>
            </a:r>
          </a:p>
          <a:p>
            <a:pPr indent="-241300" lvl="2" marL="914400" marR="0" rtl="0" algn="l">
              <a:spcBef>
                <a:spcPts val="1200"/>
              </a:spcBef>
              <a:spcAft>
                <a:spcPts val="60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Credits that cannot be applied to outstanding bills or refunded to the customer will need to be ‘transferred’ to a special Treasury fund, 0890</a:t>
            </a:r>
          </a:p>
        </p:txBody>
      </p:sp>
      <p:sp>
        <p:nvSpPr>
          <p:cNvPr id="2351" name="Shape 2351"/>
          <p:cNvSpPr txBox="1"/>
          <p:nvPr>
            <p:ph idx="11" type="ftr"/>
          </p:nvPr>
        </p:nvSpPr>
        <p:spPr>
          <a:xfrm>
            <a:off x="398584"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2352" name="Shape 2352"/>
          <p:cNvSpPr txBox="1"/>
          <p:nvPr>
            <p:ph idx="12" type="sldNum"/>
          </p:nvPr>
        </p:nvSpPr>
        <p:spPr>
          <a:xfrm>
            <a:off x="0" y="6467475"/>
            <a:ext cx="519112"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7" name="Shape 2357"/>
        <p:cNvGrpSpPr/>
        <p:nvPr/>
      </p:nvGrpSpPr>
      <p:grpSpPr>
        <a:xfrm>
          <a:off x="0" y="0"/>
          <a:ext cx="0" cy="0"/>
          <a:chOff x="0" y="0"/>
          <a:chExt cx="0" cy="0"/>
        </a:xfrm>
      </p:grpSpPr>
      <p:sp>
        <p:nvSpPr>
          <p:cNvPr id="2358" name="Shape 2358"/>
          <p:cNvSpPr txBox="1"/>
          <p:nvPr>
            <p:ph type="title"/>
          </p:nvPr>
        </p:nvSpPr>
        <p:spPr>
          <a:xfrm>
            <a:off x="455612" y="402126"/>
            <a:ext cx="8579205"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Query – Activity Log</a:t>
            </a:r>
          </a:p>
        </p:txBody>
      </p:sp>
      <p:sp>
        <p:nvSpPr>
          <p:cNvPr id="2359" name="Shape 235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360" name="Shape 236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361" name="Shape 2361"/>
          <p:cNvSpPr txBox="1"/>
          <p:nvPr/>
        </p:nvSpPr>
        <p:spPr>
          <a:xfrm>
            <a:off x="400050" y="1152525"/>
            <a:ext cx="8743949" cy="462213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a:t>
            </a:r>
            <a:r>
              <a:rPr b="1" baseline="0" i="0" lang="en-US" sz="1800" u="none" cap="none" strike="noStrike">
                <a:solidFill>
                  <a:schemeClr val="dk1"/>
                </a:solidFill>
                <a:latin typeface="Arial"/>
                <a:ea typeface="Arial"/>
                <a:cs typeface="Arial"/>
                <a:sym typeface="Arial"/>
              </a:rPr>
              <a:t>Agreement Query </a:t>
            </a:r>
            <a:r>
              <a:rPr b="0" baseline="0" i="0" lang="en-US" sz="1800" u="none" cap="none" strike="noStrike">
                <a:solidFill>
                  <a:schemeClr val="dk1"/>
                </a:solidFill>
                <a:latin typeface="Arial"/>
                <a:ea typeface="Arial"/>
                <a:cs typeface="Arial"/>
                <a:sym typeface="Arial"/>
              </a:rPr>
              <a:t>provides a summary of all activity against the customer Agreement and a detailed transaction history for the Agreement</a:t>
            </a:r>
          </a:p>
          <a:p>
            <a:pPr indent="-225425" lvl="1" marL="568325" marR="0" rtl="0" algn="l">
              <a:spcBef>
                <a:spcPts val="120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Summary of all activity against the customer Agreement</a:t>
            </a:r>
            <a:r>
              <a:rPr b="0" baseline="0" i="0" lang="en-US" sz="1600" u="none" cap="none" strike="noStrike">
                <a:solidFill>
                  <a:schemeClr val="dk1"/>
                </a:solidFill>
                <a:latin typeface="Arial"/>
                <a:ea typeface="Arial"/>
                <a:cs typeface="Arial"/>
                <a:sym typeface="Arial"/>
              </a:rPr>
              <a:t> and a detailed transaction </a:t>
            </a:r>
            <a:r>
              <a:rPr b="1" baseline="0" i="0" lang="en-US" sz="1600" u="none" cap="none" strike="noStrike">
                <a:solidFill>
                  <a:schemeClr val="dk1"/>
                </a:solidFill>
                <a:latin typeface="Arial"/>
                <a:ea typeface="Arial"/>
                <a:cs typeface="Arial"/>
                <a:sym typeface="Arial"/>
              </a:rPr>
              <a:t>history</a:t>
            </a:r>
            <a:r>
              <a:rPr b="0" baseline="0" i="0" lang="en-US" sz="1600" u="none" cap="none" strike="noStrike">
                <a:solidFill>
                  <a:schemeClr val="dk1"/>
                </a:solidFill>
                <a:latin typeface="Arial"/>
                <a:ea typeface="Arial"/>
                <a:cs typeface="Arial"/>
                <a:sym typeface="Arial"/>
              </a:rPr>
              <a:t> for the Agreement Entity</a:t>
            </a:r>
          </a:p>
          <a:p>
            <a:pPr indent="-225425" lvl="1" marL="568325" marR="0" rtl="0" algn="l">
              <a:spcBef>
                <a:spcPts val="120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Breakdown of spending</a:t>
            </a:r>
            <a:r>
              <a:rPr b="0" baseline="0" i="0" lang="en-US" sz="1600" u="none" cap="none" strike="noStrike">
                <a:solidFill>
                  <a:schemeClr val="dk1"/>
                </a:solidFill>
                <a:latin typeface="Arial"/>
                <a:ea typeface="Arial"/>
                <a:cs typeface="Arial"/>
                <a:sym typeface="Arial"/>
              </a:rPr>
              <a:t> including Commitments, Obligations, Expenditures, Agreement Charges, Surcharges, and Accruals</a:t>
            </a:r>
          </a:p>
          <a:p>
            <a:pPr indent="-225425" lvl="1" marL="568325" marR="0" rtl="0" algn="l">
              <a:spcBef>
                <a:spcPts val="120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Breakdown of revenue</a:t>
            </a:r>
            <a:r>
              <a:rPr b="0" baseline="0" i="0" lang="en-US" sz="1600" u="none" cap="none" strike="noStrike">
                <a:solidFill>
                  <a:schemeClr val="dk1"/>
                </a:solidFill>
                <a:latin typeface="Arial"/>
                <a:ea typeface="Arial"/>
                <a:cs typeface="Arial"/>
                <a:sym typeface="Arial"/>
              </a:rPr>
              <a:t> including Receivables, Collections, Credits, Advances and Write-Offs</a:t>
            </a:r>
          </a:p>
          <a:p>
            <a:pPr indent="-231775" lvl="0" marL="23177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Agreement Activity Log</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Allows users to search for and view all spending/billing-related transactions referencing the Agreement</a:t>
            </a:r>
          </a:p>
          <a:p>
            <a:pPr indent="-136525" lvl="0" marL="23177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pic>
        <p:nvPicPr>
          <p:cNvPr id="2362" name="Shape 2362"/>
          <p:cNvPicPr preferRelativeResize="0"/>
          <p:nvPr/>
        </p:nvPicPr>
        <p:blipFill rotWithShape="1">
          <a:blip r:embed="rId3">
            <a:alphaModFix/>
          </a:blip>
          <a:srcRect b="0" l="0" r="0" t="0"/>
          <a:stretch/>
        </p:blipFill>
        <p:spPr>
          <a:xfrm>
            <a:off x="1992218" y="4792389"/>
            <a:ext cx="5382262" cy="1687186"/>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7" name="Shape 2367"/>
        <p:cNvGrpSpPr/>
        <p:nvPr/>
      </p:nvGrpSpPr>
      <p:grpSpPr>
        <a:xfrm>
          <a:off x="0" y="0"/>
          <a:ext cx="0" cy="0"/>
          <a:chOff x="0" y="0"/>
          <a:chExt cx="0" cy="0"/>
        </a:xfrm>
      </p:grpSpPr>
      <p:sp>
        <p:nvSpPr>
          <p:cNvPr id="2368" name="Shape 2368"/>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Activity Log</a:t>
            </a:r>
          </a:p>
        </p:txBody>
      </p:sp>
      <p:sp>
        <p:nvSpPr>
          <p:cNvPr id="2369" name="Shape 2369"/>
          <p:cNvSpPr txBox="1"/>
          <p:nvPr>
            <p:ph idx="1" type="body"/>
          </p:nvPr>
        </p:nvSpPr>
        <p:spPr>
          <a:xfrm>
            <a:off x="5654842" y="1171974"/>
            <a:ext cx="3287546" cy="1574950"/>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Allows users to search for and view all spending/billing-related transactions referencing the Agreement </a:t>
            </a:r>
          </a:p>
          <a:p>
            <a:pPr indent="-193675" lvl="0" marL="231775" marR="0" rtl="0" algn="l">
              <a:spcBef>
                <a:spcPts val="160"/>
              </a:spcBef>
              <a:spcAft>
                <a:spcPts val="0"/>
              </a:spcAft>
              <a:buClr>
                <a:srgbClr val="AF242B"/>
              </a:buClr>
              <a:buFont typeface="Noto Sans Symbols"/>
              <a:buNone/>
            </a:pPr>
            <a:r>
              <a:t/>
            </a:r>
            <a:endParaRPr b="0" baseline="0" i="0" sz="800" u="none" cap="none" strike="noStrike">
              <a:solidFill>
                <a:schemeClr val="dk1"/>
              </a:solidFill>
              <a:latin typeface="Arial"/>
              <a:ea typeface="Arial"/>
              <a:cs typeface="Arial"/>
              <a:sym typeface="Arial"/>
            </a:endParaRP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Useful fields for searching include:</a:t>
            </a:r>
          </a:p>
          <a:p>
            <a:pPr indent="-225425" lvl="1" marL="568325"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Document Category</a:t>
            </a:r>
          </a:p>
          <a:p>
            <a:pPr indent="-225425" lvl="1" marL="568325"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Document Type</a:t>
            </a:r>
          </a:p>
          <a:p>
            <a:pPr indent="-225425" lvl="1" marL="568325"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Document Number</a:t>
            </a:r>
          </a:p>
          <a:p>
            <a:pPr indent="-225425" lvl="1" marL="568325"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Accounting Period</a:t>
            </a:r>
          </a:p>
        </p:txBody>
      </p:sp>
      <p:sp>
        <p:nvSpPr>
          <p:cNvPr id="2370" name="Shape 237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371" name="Shape 237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2372" name="Shape 2372"/>
          <p:cNvPicPr preferRelativeResize="0"/>
          <p:nvPr/>
        </p:nvPicPr>
        <p:blipFill rotWithShape="1">
          <a:blip r:embed="rId3">
            <a:alphaModFix/>
          </a:blip>
          <a:srcRect b="0" l="0" r="0" t="0"/>
          <a:stretch/>
        </p:blipFill>
        <p:spPr>
          <a:xfrm>
            <a:off x="1163673" y="2202019"/>
            <a:ext cx="4369668" cy="1990145"/>
          </a:xfrm>
          <a:prstGeom prst="rect">
            <a:avLst/>
          </a:prstGeom>
          <a:noFill/>
          <a:ln cap="flat" cmpd="sng" w="19050">
            <a:solidFill>
              <a:schemeClr val="dk1"/>
            </a:solidFill>
            <a:prstDash val="solid"/>
            <a:miter/>
            <a:headEnd len="med" w="med" type="none"/>
            <a:tailEnd len="med" w="med" type="none"/>
          </a:ln>
        </p:spPr>
      </p:pic>
      <p:pic>
        <p:nvPicPr>
          <p:cNvPr id="2373" name="Shape 2373"/>
          <p:cNvPicPr preferRelativeResize="0"/>
          <p:nvPr/>
        </p:nvPicPr>
        <p:blipFill rotWithShape="1">
          <a:blip r:embed="rId4">
            <a:alphaModFix/>
          </a:blip>
          <a:srcRect b="0" l="0" r="0" t="0"/>
          <a:stretch/>
        </p:blipFill>
        <p:spPr>
          <a:xfrm>
            <a:off x="441037" y="1114084"/>
            <a:ext cx="3562350" cy="933450"/>
          </a:xfrm>
          <a:prstGeom prst="rect">
            <a:avLst/>
          </a:prstGeom>
          <a:noFill/>
          <a:ln cap="flat" cmpd="sng" w="19050">
            <a:solidFill>
              <a:schemeClr val="dk1"/>
            </a:solidFill>
            <a:prstDash val="solid"/>
            <a:miter/>
            <a:headEnd len="med" w="med" type="none"/>
            <a:tailEnd len="med" w="med" type="none"/>
          </a:ln>
        </p:spPr>
      </p:pic>
      <p:sp>
        <p:nvSpPr>
          <p:cNvPr id="2374" name="Shape 2374"/>
          <p:cNvSpPr/>
          <p:nvPr/>
        </p:nvSpPr>
        <p:spPr>
          <a:xfrm>
            <a:off x="1297300" y="1582450"/>
            <a:ext cx="862460" cy="355685"/>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cxnSp>
        <p:nvCxnSpPr>
          <p:cNvPr id="2375" name="Shape 2375"/>
          <p:cNvCxnSpPr/>
          <p:nvPr/>
        </p:nvCxnSpPr>
        <p:spPr>
          <a:xfrm flipH="1">
            <a:off x="1163673" y="1938135"/>
            <a:ext cx="564856" cy="177606"/>
          </a:xfrm>
          <a:prstGeom prst="straightConnector1">
            <a:avLst/>
          </a:prstGeom>
          <a:solidFill>
            <a:srgbClr val="ED171F"/>
          </a:solidFill>
          <a:ln cap="flat" cmpd="sng" w="25400">
            <a:solidFill>
              <a:srgbClr val="FF0000"/>
            </a:solidFill>
            <a:prstDash val="solid"/>
            <a:round/>
            <a:headEnd len="med" w="med" type="none"/>
            <a:tailEnd len="med" w="med" type="none"/>
          </a:ln>
        </p:spPr>
      </p:cxnSp>
      <p:cxnSp>
        <p:nvCxnSpPr>
          <p:cNvPr id="2376" name="Shape 2376"/>
          <p:cNvCxnSpPr/>
          <p:nvPr/>
        </p:nvCxnSpPr>
        <p:spPr>
          <a:xfrm>
            <a:off x="1728530" y="1938135"/>
            <a:ext cx="3804811" cy="177606"/>
          </a:xfrm>
          <a:prstGeom prst="straightConnector1">
            <a:avLst/>
          </a:prstGeom>
          <a:solidFill>
            <a:srgbClr val="ED171F"/>
          </a:solidFill>
          <a:ln cap="flat" cmpd="sng" w="25400">
            <a:solidFill>
              <a:srgbClr val="FF0000"/>
            </a:solidFill>
            <a:prstDash val="solid"/>
            <a:round/>
            <a:headEnd len="med" w="med" type="none"/>
            <a:tailEnd len="med" w="med" type="none"/>
          </a:ln>
        </p:spPr>
      </p:cxnSp>
      <p:pic>
        <p:nvPicPr>
          <p:cNvPr id="2377" name="Shape 2377"/>
          <p:cNvPicPr preferRelativeResize="0"/>
          <p:nvPr/>
        </p:nvPicPr>
        <p:blipFill rotWithShape="1">
          <a:blip r:embed="rId5">
            <a:alphaModFix/>
          </a:blip>
          <a:srcRect b="0" l="0" r="0" t="0"/>
          <a:stretch/>
        </p:blipFill>
        <p:spPr>
          <a:xfrm>
            <a:off x="1163673" y="4296357"/>
            <a:ext cx="6276974" cy="2152649"/>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2" name="Shape 2382"/>
        <p:cNvGrpSpPr/>
        <p:nvPr/>
      </p:nvGrpSpPr>
      <p:grpSpPr>
        <a:xfrm>
          <a:off x="0" y="0"/>
          <a:ext cx="0" cy="0"/>
          <a:chOff x="0" y="0"/>
          <a:chExt cx="0" cy="0"/>
        </a:xfrm>
      </p:grpSpPr>
      <p:sp>
        <p:nvSpPr>
          <p:cNvPr id="2383" name="Shape 2383"/>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Surcharges</a:t>
            </a:r>
          </a:p>
        </p:txBody>
      </p:sp>
      <p:sp>
        <p:nvSpPr>
          <p:cNvPr id="2384" name="Shape 238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385" name="Shape 238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2386" name="Shape 2386"/>
          <p:cNvPicPr preferRelativeResize="0"/>
          <p:nvPr/>
        </p:nvPicPr>
        <p:blipFill rotWithShape="1">
          <a:blip r:embed="rId3">
            <a:alphaModFix/>
          </a:blip>
          <a:srcRect b="0" l="0" r="0" t="0"/>
          <a:stretch/>
        </p:blipFill>
        <p:spPr>
          <a:xfrm>
            <a:off x="546010" y="1133475"/>
            <a:ext cx="3562350" cy="933450"/>
          </a:xfrm>
          <a:prstGeom prst="rect">
            <a:avLst/>
          </a:prstGeom>
          <a:noFill/>
          <a:ln cap="flat" cmpd="sng" w="19050">
            <a:solidFill>
              <a:schemeClr val="dk1"/>
            </a:solidFill>
            <a:prstDash val="solid"/>
            <a:miter/>
            <a:headEnd len="med" w="med" type="none"/>
            <a:tailEnd len="med" w="med" type="none"/>
          </a:ln>
        </p:spPr>
      </p:pic>
      <p:sp>
        <p:nvSpPr>
          <p:cNvPr id="2387" name="Shape 2387"/>
          <p:cNvSpPr/>
          <p:nvPr/>
        </p:nvSpPr>
        <p:spPr>
          <a:xfrm>
            <a:off x="2262791" y="1625704"/>
            <a:ext cx="862460" cy="355685"/>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cxnSp>
        <p:nvCxnSpPr>
          <p:cNvPr id="2388" name="Shape 2388"/>
          <p:cNvCxnSpPr>
            <a:stCxn id="2387" idx="2"/>
          </p:cNvCxnSpPr>
          <p:nvPr/>
        </p:nvCxnSpPr>
        <p:spPr>
          <a:xfrm flipH="1">
            <a:off x="944121" y="1981390"/>
            <a:ext cx="1749900" cy="441300"/>
          </a:xfrm>
          <a:prstGeom prst="straightConnector1">
            <a:avLst/>
          </a:prstGeom>
          <a:solidFill>
            <a:srgbClr val="ED171F"/>
          </a:solidFill>
          <a:ln cap="flat" cmpd="sng" w="25400">
            <a:solidFill>
              <a:srgbClr val="FF0000"/>
            </a:solidFill>
            <a:prstDash val="solid"/>
            <a:round/>
            <a:headEnd len="med" w="med" type="none"/>
            <a:tailEnd len="med" w="med" type="none"/>
          </a:ln>
        </p:spPr>
      </p:cxnSp>
      <p:cxnSp>
        <p:nvCxnSpPr>
          <p:cNvPr id="2389" name="Shape 2389"/>
          <p:cNvCxnSpPr/>
          <p:nvPr/>
        </p:nvCxnSpPr>
        <p:spPr>
          <a:xfrm rot="10800000">
            <a:off x="2694021" y="1981392"/>
            <a:ext cx="3584883" cy="441219"/>
          </a:xfrm>
          <a:prstGeom prst="straightConnector1">
            <a:avLst/>
          </a:prstGeom>
          <a:solidFill>
            <a:srgbClr val="ED171F"/>
          </a:solidFill>
          <a:ln cap="flat" cmpd="sng" w="25400">
            <a:solidFill>
              <a:srgbClr val="FF0000"/>
            </a:solidFill>
            <a:prstDash val="solid"/>
            <a:round/>
            <a:headEnd len="med" w="med" type="none"/>
            <a:tailEnd len="med" w="med" type="none"/>
          </a:ln>
        </p:spPr>
      </p:cxnSp>
      <p:sp>
        <p:nvSpPr>
          <p:cNvPr id="2390" name="Shape 2390"/>
          <p:cNvSpPr txBox="1"/>
          <p:nvPr/>
        </p:nvSpPr>
        <p:spPr>
          <a:xfrm>
            <a:off x="6534150" y="1282890"/>
            <a:ext cx="2560636" cy="161643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Lists all surcharge transactions referencing with the Agreement</a:t>
            </a:r>
          </a:p>
          <a:p>
            <a:pPr indent="-231775" lvl="0" marL="231775" marR="0" rtl="0" algn="l">
              <a:spcBef>
                <a:spcPts val="1200"/>
              </a:spcBef>
              <a:spcAft>
                <a:spcPts val="60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Allows users to search for and view all surcharges referencing the Agreement </a:t>
            </a:r>
          </a:p>
        </p:txBody>
      </p:sp>
      <p:pic>
        <p:nvPicPr>
          <p:cNvPr id="2391" name="Shape 2391"/>
          <p:cNvPicPr preferRelativeResize="0"/>
          <p:nvPr/>
        </p:nvPicPr>
        <p:blipFill rotWithShape="1">
          <a:blip r:embed="rId4">
            <a:alphaModFix/>
          </a:blip>
          <a:srcRect b="0" l="0" r="0" t="0"/>
          <a:stretch/>
        </p:blipFill>
        <p:spPr>
          <a:xfrm>
            <a:off x="944161" y="2473619"/>
            <a:ext cx="5334743" cy="4001057"/>
          </a:xfrm>
          <a:prstGeom prst="rect">
            <a:avLst/>
          </a:prstGeom>
          <a:noFill/>
          <a:ln cap="flat" cmpd="sng" w="9525">
            <a:solidFill>
              <a:schemeClr val="dk1"/>
            </a:solidFill>
            <a:prstDash val="solid"/>
            <a:round/>
            <a:headEnd len="med" w="med" type="none"/>
            <a:tailEnd len="med" w="med" type="none"/>
          </a:ln>
        </p:spPr>
      </p:pic>
    </p:spTree>
  </p:cSld>
  <p:clrMapOvr>
    <a:masterClrMapping/>
  </p:clrMapOvr>
  <p:transition spd="slow">
    <p:cut/>
  </p:transition>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6" name="Shape 2396"/>
        <p:cNvGrpSpPr/>
        <p:nvPr/>
      </p:nvGrpSpPr>
      <p:grpSpPr>
        <a:xfrm>
          <a:off x="0" y="0"/>
          <a:ext cx="0" cy="0"/>
          <a:chOff x="0" y="0"/>
          <a:chExt cx="0" cy="0"/>
        </a:xfrm>
      </p:grpSpPr>
      <p:sp>
        <p:nvSpPr>
          <p:cNvPr id="2397" name="Shape 239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History</a:t>
            </a:r>
          </a:p>
        </p:txBody>
      </p:sp>
      <p:sp>
        <p:nvSpPr>
          <p:cNvPr id="2398" name="Shape 2398"/>
          <p:cNvSpPr txBox="1"/>
          <p:nvPr>
            <p:ph idx="1" type="body"/>
          </p:nvPr>
        </p:nvSpPr>
        <p:spPr>
          <a:xfrm>
            <a:off x="578437" y="5503766"/>
            <a:ext cx="7259048" cy="95495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Allows users to view the ED/ID document which initially created the Agreement any Agreement documents processed to increase/decrease the Agreement amount or make other changes</a:t>
            </a:r>
          </a:p>
        </p:txBody>
      </p:sp>
      <p:sp>
        <p:nvSpPr>
          <p:cNvPr id="2399" name="Shape 239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400" name="Shape 240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2401" name="Shape 2401"/>
          <p:cNvPicPr preferRelativeResize="0"/>
          <p:nvPr/>
        </p:nvPicPr>
        <p:blipFill rotWithShape="1">
          <a:blip r:embed="rId3">
            <a:alphaModFix/>
          </a:blip>
          <a:srcRect b="0" l="0" r="0" t="0"/>
          <a:stretch/>
        </p:blipFill>
        <p:spPr>
          <a:xfrm>
            <a:off x="1163673" y="2202019"/>
            <a:ext cx="4369668" cy="1990145"/>
          </a:xfrm>
          <a:prstGeom prst="rect">
            <a:avLst/>
          </a:prstGeom>
          <a:noFill/>
          <a:ln cap="flat" cmpd="sng" w="19050">
            <a:solidFill>
              <a:schemeClr val="dk1"/>
            </a:solidFill>
            <a:prstDash val="solid"/>
            <a:miter/>
            <a:headEnd len="med" w="med" type="none"/>
            <a:tailEnd len="med" w="med" type="none"/>
          </a:ln>
        </p:spPr>
      </p:pic>
      <p:pic>
        <p:nvPicPr>
          <p:cNvPr id="2402" name="Shape 2402"/>
          <p:cNvPicPr preferRelativeResize="0"/>
          <p:nvPr/>
        </p:nvPicPr>
        <p:blipFill rotWithShape="1">
          <a:blip r:embed="rId4">
            <a:alphaModFix/>
          </a:blip>
          <a:srcRect b="0" l="0" r="0" t="0"/>
          <a:stretch/>
        </p:blipFill>
        <p:spPr>
          <a:xfrm>
            <a:off x="441037" y="1114084"/>
            <a:ext cx="3562350" cy="933450"/>
          </a:xfrm>
          <a:prstGeom prst="rect">
            <a:avLst/>
          </a:prstGeom>
          <a:noFill/>
          <a:ln cap="flat" cmpd="sng" w="19050">
            <a:solidFill>
              <a:schemeClr val="dk1"/>
            </a:solidFill>
            <a:prstDash val="solid"/>
            <a:miter/>
            <a:headEnd len="med" w="med" type="none"/>
            <a:tailEnd len="med" w="med" type="none"/>
          </a:ln>
        </p:spPr>
      </p:pic>
      <p:sp>
        <p:nvSpPr>
          <p:cNvPr id="2403" name="Shape 2403"/>
          <p:cNvSpPr/>
          <p:nvPr/>
        </p:nvSpPr>
        <p:spPr>
          <a:xfrm>
            <a:off x="2948755" y="1597366"/>
            <a:ext cx="613595" cy="355685"/>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cxnSp>
        <p:nvCxnSpPr>
          <p:cNvPr id="2404" name="Shape 2404"/>
          <p:cNvCxnSpPr/>
          <p:nvPr/>
        </p:nvCxnSpPr>
        <p:spPr>
          <a:xfrm flipH="1">
            <a:off x="1163674" y="1953051"/>
            <a:ext cx="2208175" cy="162690"/>
          </a:xfrm>
          <a:prstGeom prst="straightConnector1">
            <a:avLst/>
          </a:prstGeom>
          <a:solidFill>
            <a:srgbClr val="ED171F"/>
          </a:solidFill>
          <a:ln cap="flat" cmpd="sng" w="25400">
            <a:solidFill>
              <a:srgbClr val="FF0000"/>
            </a:solidFill>
            <a:prstDash val="solid"/>
            <a:round/>
            <a:headEnd len="med" w="med" type="none"/>
            <a:tailEnd len="med" w="med" type="none"/>
          </a:ln>
        </p:spPr>
      </p:cxnSp>
      <p:cxnSp>
        <p:nvCxnSpPr>
          <p:cNvPr id="2405" name="Shape 2405"/>
          <p:cNvCxnSpPr>
            <a:stCxn id="2403" idx="2"/>
          </p:cNvCxnSpPr>
          <p:nvPr/>
        </p:nvCxnSpPr>
        <p:spPr>
          <a:xfrm>
            <a:off x="3255552" y="1953052"/>
            <a:ext cx="2277900" cy="162600"/>
          </a:xfrm>
          <a:prstGeom prst="straightConnector1">
            <a:avLst/>
          </a:prstGeom>
          <a:solidFill>
            <a:srgbClr val="ED171F"/>
          </a:solidFill>
          <a:ln cap="flat" cmpd="sng" w="25400">
            <a:solidFill>
              <a:srgbClr val="FF0000"/>
            </a:solidFill>
            <a:prstDash val="solid"/>
            <a:round/>
            <a:headEnd len="med" w="med" type="none"/>
            <a:tailEnd len="med" w="med" type="none"/>
          </a:ln>
        </p:spPr>
      </p:cxnSp>
      <p:pic>
        <p:nvPicPr>
          <p:cNvPr id="2406" name="Shape 2406"/>
          <p:cNvPicPr preferRelativeResize="0"/>
          <p:nvPr/>
        </p:nvPicPr>
        <p:blipFill rotWithShape="1">
          <a:blip r:embed="rId5">
            <a:alphaModFix/>
          </a:blip>
          <a:srcRect b="0" l="0" r="0" t="0"/>
          <a:stretch/>
        </p:blipFill>
        <p:spPr>
          <a:xfrm>
            <a:off x="1146421" y="4408569"/>
            <a:ext cx="6496049" cy="895349"/>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idx="1" type="body"/>
          </p:nvPr>
        </p:nvSpPr>
        <p:spPr>
          <a:xfrm>
            <a:off x="570897" y="3622953"/>
            <a:ext cx="8229600" cy="649500"/>
          </a:xfrm>
          <a:prstGeom prst="rect">
            <a:avLst/>
          </a:prstGeom>
          <a:noFill/>
          <a:ln>
            <a:noFill/>
          </a:ln>
        </p:spPr>
        <p:txBody>
          <a:bodyPr anchorCtr="0" anchor="t"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Welcome!</a:t>
            </a:r>
          </a:p>
        </p:txBody>
      </p:sp>
      <p:sp>
        <p:nvSpPr>
          <p:cNvPr id="101" name="Shape 10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02" name="Shape 10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sp>
        <p:nvSpPr>
          <p:cNvPr id="324" name="Shape 324"/>
          <p:cNvSpPr txBox="1"/>
          <p:nvPr>
            <p:ph idx="1" type="body"/>
          </p:nvPr>
        </p:nvSpPr>
        <p:spPr>
          <a:xfrm>
            <a:off x="678550" y="3396448"/>
            <a:ext cx="8229600" cy="754636"/>
          </a:xfrm>
          <a:prstGeom prst="rect">
            <a:avLst/>
          </a:prstGeom>
          <a:noFill/>
          <a:ln>
            <a:noFill/>
          </a:ln>
        </p:spPr>
        <p:txBody>
          <a:bodyPr anchorCtr="0" anchor="t"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Agreement Attributes</a:t>
            </a:r>
          </a:p>
        </p:txBody>
      </p:sp>
      <p:sp>
        <p:nvSpPr>
          <p:cNvPr id="325" name="Shape 32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26" name="Shape 32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1" name="Shape 2411"/>
        <p:cNvGrpSpPr/>
        <p:nvPr/>
      </p:nvGrpSpPr>
      <p:grpSpPr>
        <a:xfrm>
          <a:off x="0" y="0"/>
          <a:ext cx="0" cy="0"/>
          <a:chOff x="0" y="0"/>
          <a:chExt cx="0" cy="0"/>
        </a:xfrm>
      </p:grpSpPr>
      <p:sp>
        <p:nvSpPr>
          <p:cNvPr id="2412" name="Shape 2412"/>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Exercise</a:t>
            </a:r>
          </a:p>
        </p:txBody>
      </p:sp>
      <p:sp>
        <p:nvSpPr>
          <p:cNvPr id="2413" name="Shape 2413"/>
          <p:cNvSpPr txBox="1"/>
          <p:nvPr>
            <p:ph idx="1" type="body"/>
          </p:nvPr>
        </p:nvSpPr>
        <p:spPr>
          <a:xfrm>
            <a:off x="712787" y="1608137"/>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Exercise 7 – Review Billing Document generated by PCPROJBILL and Agreement Entity Updates</a:t>
            </a:r>
          </a:p>
        </p:txBody>
      </p:sp>
      <p:sp>
        <p:nvSpPr>
          <p:cNvPr id="2414" name="Shape 241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415" name="Shape 241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0" name="Shape 2420"/>
        <p:cNvGrpSpPr/>
        <p:nvPr/>
      </p:nvGrpSpPr>
      <p:grpSpPr>
        <a:xfrm>
          <a:off x="0" y="0"/>
          <a:ext cx="0" cy="0"/>
          <a:chOff x="0" y="0"/>
          <a:chExt cx="0" cy="0"/>
        </a:xfrm>
      </p:grpSpPr>
      <p:sp>
        <p:nvSpPr>
          <p:cNvPr id="2421" name="Shape 2421"/>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Statements</a:t>
            </a:r>
          </a:p>
        </p:txBody>
      </p:sp>
      <p:sp>
        <p:nvSpPr>
          <p:cNvPr id="2422" name="Shape 2422"/>
          <p:cNvSpPr txBox="1"/>
          <p:nvPr>
            <p:ph idx="1" type="body"/>
          </p:nvPr>
        </p:nvSpPr>
        <p:spPr>
          <a:xfrm>
            <a:off x="381000" y="1190104"/>
            <a:ext cx="8762999" cy="471169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 Statement is a </a:t>
            </a:r>
            <a:r>
              <a:rPr b="0" baseline="0" i="0" lang="en-US" sz="1800" u="sng" cap="none" strike="noStrike">
                <a:solidFill>
                  <a:schemeClr val="dk1"/>
                </a:solidFill>
                <a:latin typeface="Arial"/>
                <a:ea typeface="Arial"/>
                <a:cs typeface="Arial"/>
                <a:sym typeface="Arial"/>
              </a:rPr>
              <a:t>high level entity that is generated when Billing Documents are processed</a:t>
            </a:r>
            <a:r>
              <a:rPr b="0" baseline="0" i="0" lang="en-US" sz="1800" u="none" cap="none" strike="noStrike">
                <a:solidFill>
                  <a:schemeClr val="dk1"/>
                </a:solidFill>
                <a:latin typeface="Arial"/>
                <a:ea typeface="Arial"/>
                <a:cs typeface="Arial"/>
                <a:sym typeface="Arial"/>
              </a:rPr>
              <a:t> by PCPROJBILL</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GSA bills customers at the </a:t>
            </a:r>
            <a:r>
              <a:rPr b="0" baseline="0" i="0" lang="en-US" sz="1800" u="sng" cap="none" strike="noStrike">
                <a:solidFill>
                  <a:schemeClr val="dk1"/>
                </a:solidFill>
                <a:latin typeface="Arial"/>
                <a:ea typeface="Arial"/>
                <a:cs typeface="Arial"/>
                <a:sym typeface="Arial"/>
              </a:rPr>
              <a:t>Statement level</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Statements provide the ability to group multiple Billing Documents for the same customer in order to generate a single customer billing</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Statement Number is </a:t>
            </a:r>
            <a:r>
              <a:rPr b="0" baseline="0" i="0" lang="en-US" sz="1800" u="sng" cap="none" strike="noStrike">
                <a:solidFill>
                  <a:schemeClr val="dk1"/>
                </a:solidFill>
                <a:latin typeface="Arial"/>
                <a:ea typeface="Arial"/>
                <a:cs typeface="Arial"/>
                <a:sym typeface="Arial"/>
              </a:rPr>
              <a:t>used by the customer to identify their Statement</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PCPROJBILL provides the ability to </a:t>
            </a:r>
            <a:r>
              <a:rPr b="0" baseline="0" i="0" lang="en-US" sz="1800" u="sng" cap="none" strike="noStrike">
                <a:solidFill>
                  <a:schemeClr val="dk1"/>
                </a:solidFill>
                <a:latin typeface="Arial"/>
                <a:ea typeface="Arial"/>
                <a:cs typeface="Arial"/>
                <a:sym typeface="Arial"/>
              </a:rPr>
              <a:t>group IPAC BDs</a:t>
            </a:r>
            <a:r>
              <a:rPr b="0" baseline="0" i="0" lang="en-US" sz="1800" u="none" cap="none" strike="noStrike">
                <a:solidFill>
                  <a:schemeClr val="dk1"/>
                </a:solidFill>
                <a:latin typeface="Arial"/>
                <a:ea typeface="Arial"/>
                <a:cs typeface="Arial"/>
                <a:sym typeface="Arial"/>
              </a:rPr>
              <a:t> from different agreements into a </a:t>
            </a:r>
            <a:r>
              <a:rPr b="0" baseline="0" i="0" lang="en-US" sz="1800" u="sng" cap="none" strike="noStrike">
                <a:solidFill>
                  <a:schemeClr val="dk1"/>
                </a:solidFill>
                <a:latin typeface="Arial"/>
                <a:ea typeface="Arial"/>
                <a:cs typeface="Arial"/>
                <a:sym typeface="Arial"/>
              </a:rPr>
              <a:t>single Statement entity</a:t>
            </a:r>
            <a:r>
              <a:rPr b="0" baseline="0" i="0" lang="en-US" sz="1800" u="none" cap="none" strike="noStrike">
                <a:solidFill>
                  <a:schemeClr val="dk1"/>
                </a:solidFill>
                <a:latin typeface="Arial"/>
                <a:ea typeface="Arial"/>
                <a:cs typeface="Arial"/>
                <a:sym typeface="Arial"/>
              </a:rPr>
              <a:t> based on the Designated Agent</a:t>
            </a:r>
          </a:p>
          <a:p>
            <a:pPr indent="-231775" lvl="3" marL="12604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Region 6 </a:t>
            </a:r>
            <a:r>
              <a:rPr b="0" baseline="0" i="0" lang="en-US" sz="1600" u="sng" cap="none" strike="noStrike">
                <a:solidFill>
                  <a:schemeClr val="dk1"/>
                </a:solidFill>
                <a:latin typeface="Arial"/>
                <a:ea typeface="Arial"/>
                <a:cs typeface="Arial"/>
                <a:sym typeface="Arial"/>
              </a:rPr>
              <a:t>does not allow multiple agreements grouped onto the same Statement</a:t>
            </a:r>
            <a:r>
              <a:rPr b="0" baseline="0" i="0" lang="en-US" sz="1600" u="none" cap="none" strike="noStrike">
                <a:solidFill>
                  <a:schemeClr val="dk1"/>
                </a:solidFill>
                <a:latin typeface="Arial"/>
                <a:ea typeface="Arial"/>
                <a:cs typeface="Arial"/>
                <a:sym typeface="Arial"/>
              </a:rPr>
              <a:t> </a:t>
            </a:r>
          </a:p>
          <a:p>
            <a:pPr indent="-231775" lvl="3" marL="12604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Each Region 6 agreement will have a </a:t>
            </a:r>
            <a:r>
              <a:rPr b="0" baseline="0" i="0" lang="en-US" sz="1600" u="sng" cap="none" strike="noStrike">
                <a:solidFill>
                  <a:schemeClr val="dk1"/>
                </a:solidFill>
                <a:latin typeface="Arial"/>
                <a:ea typeface="Arial"/>
                <a:cs typeface="Arial"/>
                <a:sym typeface="Arial"/>
              </a:rPr>
              <a:t>unique Statement number</a:t>
            </a:r>
          </a:p>
          <a:p>
            <a:pPr indent="-231775" lvl="0" marL="2317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Billing Statement Query provides the ability to view: </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Statement-Level Balances</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Related BD (Billing Document) Balances</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Vendor Balances</a:t>
            </a:r>
          </a:p>
          <a:p>
            <a:pPr indent="-149225" lvl="1" marL="568325" marR="0" rtl="0" algn="l">
              <a:spcBef>
                <a:spcPts val="12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231775" lvl="0" marL="231775" marR="0" rtl="0" algn="l">
              <a:spcBef>
                <a:spcPts val="9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11125" lvl="1" marL="568325" marR="0" rtl="0" algn="l">
              <a:spcBef>
                <a:spcPts val="1080"/>
              </a:spcBef>
              <a:spcAft>
                <a:spcPts val="0"/>
              </a:spcAft>
              <a:buClr>
                <a:srgbClr val="AF242B"/>
              </a:buClr>
              <a:buFont typeface="Noto Sans Symbols"/>
              <a:buNone/>
            </a:pPr>
            <a:r>
              <a:t/>
            </a:r>
            <a:endParaRPr b="0" baseline="0" i="0" sz="2400" u="none" cap="none" strike="noStrike">
              <a:solidFill>
                <a:schemeClr val="dk1"/>
              </a:solidFill>
              <a:latin typeface="Arial"/>
              <a:ea typeface="Arial"/>
              <a:cs typeface="Arial"/>
              <a:sym typeface="Arial"/>
            </a:endParaRPr>
          </a:p>
          <a:p>
            <a:pPr indent="-231775"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2423" name="Shape 242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424" name="Shape 2424"/>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9" name="Shape 2429"/>
        <p:cNvGrpSpPr/>
        <p:nvPr/>
      </p:nvGrpSpPr>
      <p:grpSpPr>
        <a:xfrm>
          <a:off x="0" y="0"/>
          <a:ext cx="0" cy="0"/>
          <a:chOff x="0" y="0"/>
          <a:chExt cx="0" cy="0"/>
        </a:xfrm>
      </p:grpSpPr>
      <p:sp>
        <p:nvSpPr>
          <p:cNvPr id="2430" name="Shape 2430"/>
          <p:cNvSpPr txBox="1"/>
          <p:nvPr>
            <p:ph type="title"/>
          </p:nvPr>
        </p:nvSpPr>
        <p:spPr>
          <a:xfrm>
            <a:off x="455614" y="331787"/>
            <a:ext cx="6242069"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Statements </a:t>
            </a:r>
          </a:p>
        </p:txBody>
      </p:sp>
      <p:sp>
        <p:nvSpPr>
          <p:cNvPr id="2431" name="Shape 243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432" name="Shape 2432"/>
          <p:cNvSpPr txBox="1"/>
          <p:nvPr>
            <p:ph idx="12" type="sldNum"/>
          </p:nvPr>
        </p:nvSpPr>
        <p:spPr>
          <a:xfrm>
            <a:off x="-25400" y="6245225"/>
            <a:ext cx="446088"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433" name="Shape 2433"/>
          <p:cNvSpPr/>
          <p:nvPr/>
        </p:nvSpPr>
        <p:spPr>
          <a:xfrm>
            <a:off x="0" y="0"/>
            <a:ext cx="9144000" cy="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2434" name="Shape 2434"/>
          <p:cNvSpPr/>
          <p:nvPr/>
        </p:nvSpPr>
        <p:spPr>
          <a:xfrm>
            <a:off x="2257425" y="1500737"/>
            <a:ext cx="1945758" cy="861237"/>
          </a:xfrm>
          <a:prstGeom prst="rect">
            <a:avLst/>
          </a:prstGeom>
          <a:solidFill>
            <a:srgbClr val="EAEAEA"/>
          </a:solidFill>
          <a:ln cap="flat" cmpd="sng" w="2857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Agreement 1</a:t>
            </a:r>
          </a:p>
          <a:p>
            <a:pPr indent="0" lvl="0" marL="0" marR="0" rtl="0" algn="ctr">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Vendor 9876</a:t>
            </a:r>
          </a:p>
          <a:p>
            <a:pPr indent="0" lvl="0" marL="0" marR="0" rtl="0" algn="ctr">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Designated Agent (ALC)</a:t>
            </a:r>
          </a:p>
          <a:p>
            <a:pPr indent="0" lvl="0" marL="0" marR="0" rtl="0" algn="ctr">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00005570</a:t>
            </a:r>
          </a:p>
        </p:txBody>
      </p:sp>
      <p:sp>
        <p:nvSpPr>
          <p:cNvPr id="2435" name="Shape 2435"/>
          <p:cNvSpPr/>
          <p:nvPr/>
        </p:nvSpPr>
        <p:spPr>
          <a:xfrm>
            <a:off x="2257425" y="3432094"/>
            <a:ext cx="1945758" cy="1543667"/>
          </a:xfrm>
          <a:prstGeom prst="rect">
            <a:avLst/>
          </a:prstGeom>
          <a:solidFill>
            <a:srgbClr val="EAEAEA"/>
          </a:solidFill>
          <a:ln cap="flat" cmpd="sng" w="2857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0000"/>
              </a:buClr>
              <a:buSzPct val="25000"/>
              <a:buFont typeface="Arial"/>
              <a:buNone/>
            </a:pPr>
            <a:r>
              <a:rPr b="1" baseline="0" i="0" lang="en-US" sz="1200" u="none" cap="none" strike="noStrike">
                <a:solidFill>
                  <a:srgbClr val="FF0000"/>
                </a:solidFill>
                <a:latin typeface="Arial"/>
                <a:ea typeface="Arial"/>
                <a:cs typeface="Arial"/>
                <a:sym typeface="Arial"/>
              </a:rPr>
              <a:t>Statement Number: </a:t>
            </a:r>
            <a:br>
              <a:rPr b="1" baseline="0" i="0" lang="en-US" sz="1200" u="none" cap="none" strike="noStrike">
                <a:solidFill>
                  <a:srgbClr val="FF0000"/>
                </a:solidFill>
                <a:latin typeface="Arial"/>
                <a:ea typeface="Arial"/>
                <a:cs typeface="Arial"/>
                <a:sym typeface="Arial"/>
              </a:rPr>
            </a:br>
            <a:r>
              <a:rPr b="1" baseline="0" i="0" lang="en-US" sz="1200" u="none" cap="none" strike="noStrike">
                <a:solidFill>
                  <a:srgbClr val="FF0000"/>
                </a:solidFill>
                <a:latin typeface="Arial"/>
                <a:ea typeface="Arial"/>
                <a:cs typeface="Arial"/>
                <a:sym typeface="Arial"/>
              </a:rPr>
              <a:t>ESI12345</a:t>
            </a:r>
          </a:p>
          <a:p>
            <a:pPr indent="0" lvl="0" marL="0" marR="0" rtl="0" algn="ctr">
              <a:lnSpc>
                <a:spcPct val="100000"/>
              </a:lnSpc>
              <a:spcBef>
                <a:spcPts val="0"/>
              </a:spcBef>
              <a:spcAft>
                <a:spcPts val="0"/>
              </a:spcAft>
              <a:buClr>
                <a:schemeClr val="dk1"/>
              </a:buClr>
              <a:buSzPct val="25000"/>
              <a:buFont typeface="Arial"/>
              <a:buNone/>
            </a:pPr>
            <a:r>
              <a:rPr b="0" baseline="0" i="0" lang="en-US" sz="1200" u="none" cap="none" strike="noStrike">
                <a:solidFill>
                  <a:schemeClr val="dk1"/>
                </a:solidFill>
                <a:latin typeface="Arial"/>
                <a:ea typeface="Arial"/>
                <a:cs typeface="Arial"/>
                <a:sym typeface="Arial"/>
              </a:rPr>
              <a:t>Billing Document A</a:t>
            </a:r>
          </a:p>
          <a:p>
            <a:pPr indent="0" lvl="0" marL="0" marR="0" rtl="0" algn="ctr">
              <a:lnSpc>
                <a:spcPct val="100000"/>
              </a:lnSpc>
              <a:spcBef>
                <a:spcPts val="0"/>
              </a:spcBef>
              <a:spcAft>
                <a:spcPts val="0"/>
              </a:spcAft>
              <a:buClr>
                <a:schemeClr val="dk1"/>
              </a:buClr>
              <a:buSzPct val="25000"/>
              <a:buFont typeface="Arial"/>
              <a:buNone/>
            </a:pPr>
            <a:r>
              <a:rPr b="0" baseline="0" i="0" lang="en-US" sz="1200" u="none" cap="none" strike="noStrike">
                <a:solidFill>
                  <a:schemeClr val="dk1"/>
                </a:solidFill>
                <a:latin typeface="Arial"/>
                <a:ea typeface="Arial"/>
                <a:cs typeface="Arial"/>
                <a:sym typeface="Arial"/>
              </a:rPr>
              <a:t>Agreement 1</a:t>
            </a:r>
          </a:p>
          <a:p>
            <a:pPr indent="0" lvl="0" marL="0" marR="0" rtl="0" algn="ctr">
              <a:lnSpc>
                <a:spcPct val="100000"/>
              </a:lnSpc>
              <a:spcBef>
                <a:spcPts val="0"/>
              </a:spcBef>
              <a:spcAft>
                <a:spcPts val="0"/>
              </a:spcAft>
              <a:buClr>
                <a:schemeClr val="dk1"/>
              </a:buClr>
              <a:buSzPct val="25000"/>
              <a:buFont typeface="Arial"/>
              <a:buNone/>
            </a:pPr>
            <a:r>
              <a:rPr b="0" baseline="0" i="0" lang="en-US" sz="1200" u="none" cap="none" strike="noStrike">
                <a:solidFill>
                  <a:schemeClr val="dk1"/>
                </a:solidFill>
                <a:latin typeface="Arial"/>
                <a:ea typeface="Arial"/>
                <a:cs typeface="Arial"/>
                <a:sym typeface="Arial"/>
              </a:rPr>
              <a:t>Vendor 9876</a:t>
            </a:r>
          </a:p>
          <a:p>
            <a:pPr indent="0" lvl="0" marL="0" marR="0" rtl="0" algn="ctr">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Designated Agent (ALC)</a:t>
            </a:r>
          </a:p>
          <a:p>
            <a:pPr indent="0" lvl="0" marL="0" marR="0" rtl="0" algn="ctr">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00005570</a:t>
            </a:r>
          </a:p>
        </p:txBody>
      </p:sp>
      <p:sp>
        <p:nvSpPr>
          <p:cNvPr id="2436" name="Shape 2436"/>
          <p:cNvSpPr/>
          <p:nvPr/>
        </p:nvSpPr>
        <p:spPr>
          <a:xfrm>
            <a:off x="2969142" y="2361975"/>
            <a:ext cx="478465" cy="1070117"/>
          </a:xfrm>
          <a:prstGeom prst="downArrow">
            <a:avLst>
              <a:gd fmla="val 50000" name="adj1"/>
              <a:gd fmla="val 50000" name="adj2"/>
            </a:avLst>
          </a:prstGeom>
          <a:solidFill>
            <a:srgbClr val="CCCCCC"/>
          </a:solidFill>
          <a:ln cap="flat" cmpd="sng" w="127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437" name="Shape 2437"/>
          <p:cNvSpPr txBox="1"/>
          <p:nvPr/>
        </p:nvSpPr>
        <p:spPr>
          <a:xfrm>
            <a:off x="4495800" y="2542122"/>
            <a:ext cx="4019549" cy="707886"/>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baseline="0" i="0" lang="en-US" sz="2000" u="none" cap="none" strike="noStrike">
                <a:solidFill>
                  <a:schemeClr val="dk1"/>
                </a:solidFill>
                <a:latin typeface="Arial"/>
                <a:ea typeface="Arial"/>
                <a:cs typeface="Arial"/>
                <a:sym typeface="Arial"/>
              </a:rPr>
              <a:t>PCPROJBILL creates statements during the billing cycle</a:t>
            </a:r>
          </a:p>
        </p:txBody>
      </p:sp>
      <p:cxnSp>
        <p:nvCxnSpPr>
          <p:cNvPr id="2438" name="Shape 2438"/>
          <p:cNvCxnSpPr/>
          <p:nvPr/>
        </p:nvCxnSpPr>
        <p:spPr>
          <a:xfrm>
            <a:off x="3447607" y="2819400"/>
            <a:ext cx="1124392" cy="0"/>
          </a:xfrm>
          <a:prstGeom prst="straightConnector1">
            <a:avLst/>
          </a:prstGeom>
          <a:solidFill>
            <a:srgbClr val="ED171F"/>
          </a:solidFill>
          <a:ln cap="flat" cmpd="sng" w="22225">
            <a:solidFill>
              <a:schemeClr val="dk1"/>
            </a:solidFill>
            <a:prstDash val="dot"/>
            <a:round/>
            <a:headEnd len="med" w="med" type="none"/>
            <a:tailEnd len="med" w="med" type="none"/>
          </a:ln>
        </p:spPr>
      </p:cxnSp>
    </p:spTree>
  </p:cSld>
  <p:clrMapOvr>
    <a:masterClrMapping/>
  </p:clrMapOvr>
  <p:transition spd="slow">
    <p:cut/>
  </p:transition>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3" name="Shape 2443"/>
        <p:cNvGrpSpPr/>
        <p:nvPr/>
      </p:nvGrpSpPr>
      <p:grpSpPr>
        <a:xfrm>
          <a:off x="0" y="0"/>
          <a:ext cx="0" cy="0"/>
          <a:chOff x="0" y="0"/>
          <a:chExt cx="0" cy="0"/>
        </a:xfrm>
      </p:grpSpPr>
      <p:pic>
        <p:nvPicPr>
          <p:cNvPr id="2444" name="Shape 2444"/>
          <p:cNvPicPr preferRelativeResize="0"/>
          <p:nvPr/>
        </p:nvPicPr>
        <p:blipFill rotWithShape="1">
          <a:blip r:embed="rId3">
            <a:alphaModFix/>
          </a:blip>
          <a:srcRect b="0" l="0" r="0" t="0"/>
          <a:stretch/>
        </p:blipFill>
        <p:spPr>
          <a:xfrm>
            <a:off x="614362" y="1547812"/>
            <a:ext cx="4448175" cy="1724025"/>
          </a:xfrm>
          <a:prstGeom prst="rect">
            <a:avLst/>
          </a:prstGeom>
          <a:noFill/>
          <a:ln cap="flat" cmpd="sng" w="19050">
            <a:solidFill>
              <a:schemeClr val="dk1"/>
            </a:solidFill>
            <a:prstDash val="solid"/>
            <a:miter/>
            <a:headEnd len="med" w="med" type="none"/>
            <a:tailEnd len="med" w="med" type="none"/>
          </a:ln>
        </p:spPr>
      </p:pic>
      <p:sp>
        <p:nvSpPr>
          <p:cNvPr id="2445" name="Shape 2445"/>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Statement </a:t>
            </a:r>
            <a:r>
              <a:rPr b="1" baseline="0" i="0" lang="en-US" sz="2800" u="none" cap="none" strike="noStrike">
                <a:solidFill>
                  <a:schemeClr val="lt1"/>
                </a:solidFill>
                <a:latin typeface="Arial"/>
                <a:ea typeface="Arial"/>
                <a:cs typeface="Arial"/>
                <a:sym typeface="Arial"/>
              </a:rPr>
              <a:t>Number</a:t>
            </a:r>
            <a:r>
              <a:rPr b="1" baseline="0" i="0" lang="en-US" sz="2600" u="none" cap="none" strike="noStrike">
                <a:solidFill>
                  <a:schemeClr val="lt1"/>
                </a:solidFill>
                <a:latin typeface="Arial"/>
                <a:ea typeface="Arial"/>
                <a:cs typeface="Arial"/>
                <a:sym typeface="Arial"/>
              </a:rPr>
              <a:t> Format</a:t>
            </a:r>
          </a:p>
        </p:txBody>
      </p:sp>
      <p:sp>
        <p:nvSpPr>
          <p:cNvPr id="2446" name="Shape 244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447" name="Shape 244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2448" name="Shape 2448"/>
          <p:cNvGraphicFramePr/>
          <p:nvPr/>
        </p:nvGraphicFramePr>
        <p:xfrm>
          <a:off x="558137" y="3839580"/>
          <a:ext cx="3000000" cy="3000000"/>
        </p:xfrm>
        <a:graphic>
          <a:graphicData uri="http://schemas.openxmlformats.org/drawingml/2006/table">
            <a:tbl>
              <a:tblPr bandRow="1" firstRow="1">
                <a:noFill/>
                <a:tableStyleId>{6ABF4542-9B36-4961-831A-0C4E286BE771}</a:tableStyleId>
              </a:tblPr>
              <a:tblGrid>
                <a:gridCol w="4425725"/>
                <a:gridCol w="1678075"/>
                <a:gridCol w="2254975"/>
              </a:tblGrid>
              <a:tr h="273600">
                <a:tc>
                  <a:txBody>
                    <a:bodyPr>
                      <a:noAutofit/>
                    </a:bodyPr>
                    <a:lstStyle/>
                    <a:p>
                      <a:pPr indent="0" lvl="0" marL="0" marR="0" rtl="0" algn="ctr">
                        <a:lnSpc>
                          <a:spcPct val="100000"/>
                        </a:lnSpc>
                        <a:spcBef>
                          <a:spcPts val="0"/>
                        </a:spcBef>
                        <a:spcAft>
                          <a:spcPts val="0"/>
                        </a:spcAft>
                        <a:buClr>
                          <a:schemeClr val="dk1"/>
                        </a:buClr>
                        <a:buSzPct val="25000"/>
                        <a:buFont typeface="Arial"/>
                        <a:buNone/>
                      </a:pPr>
                      <a:r>
                        <a:rPr baseline="0" lang="en-US" sz="1600" u="none" cap="none" strike="noStrike">
                          <a:latin typeface="Arial"/>
                          <a:ea typeface="Arial"/>
                          <a:cs typeface="Arial"/>
                          <a:sym typeface="Arial"/>
                        </a:rPr>
                        <a:t>Business Line</a:t>
                      </a:r>
                    </a:p>
                  </a:txBody>
                  <a:tcPr marT="27425" marB="27425" marR="91450" marL="91450" anchor="ctr"/>
                </a:tc>
                <a:tc>
                  <a:txBody>
                    <a:bodyPr>
                      <a:noAutofit/>
                    </a:bodyPr>
                    <a:lstStyle/>
                    <a:p>
                      <a:pPr indent="0" lvl="0" marL="0" marR="0" rtl="0" algn="ctr">
                        <a:spcBef>
                          <a:spcPts val="0"/>
                        </a:spcBef>
                        <a:buSzPct val="25000"/>
                        <a:buNone/>
                      </a:pPr>
                      <a:r>
                        <a:rPr b="1" baseline="0" lang="en-US" sz="1600" u="none" cap="none" strike="noStrike">
                          <a:solidFill>
                            <a:schemeClr val="lt1"/>
                          </a:solidFill>
                          <a:latin typeface="Arial"/>
                          <a:ea typeface="Arial"/>
                          <a:cs typeface="Arial"/>
                          <a:sym typeface="Arial"/>
                        </a:rPr>
                        <a:t>Billing</a:t>
                      </a:r>
                    </a:p>
                  </a:txBody>
                  <a:tcPr marT="27425" marB="27425" marR="91450" marL="91450" anchor="ctr"/>
                </a:tc>
                <a:tc>
                  <a:txBody>
                    <a:bodyPr>
                      <a:noAutofit/>
                    </a:bodyPr>
                    <a:lstStyle/>
                    <a:p>
                      <a:pPr indent="0" lvl="0" marL="0" marR="0" rtl="0" algn="ctr">
                        <a:spcBef>
                          <a:spcPts val="0"/>
                        </a:spcBef>
                        <a:buSzPct val="25000"/>
                        <a:buNone/>
                      </a:pPr>
                      <a:r>
                        <a:rPr b="1" baseline="0" i="0" lang="en-US" sz="1600" u="none" cap="none" strike="noStrike">
                          <a:solidFill>
                            <a:schemeClr val="lt1"/>
                          </a:solidFill>
                          <a:latin typeface="Arial"/>
                          <a:ea typeface="Arial"/>
                          <a:cs typeface="Arial"/>
                          <a:sym typeface="Arial"/>
                        </a:rPr>
                        <a:t>Format</a:t>
                      </a:r>
                    </a:p>
                  </a:txBody>
                  <a:tcPr marT="27425" marB="27425" marR="91450" marL="91450" anchor="ctr"/>
                </a:tc>
              </a:tr>
              <a:tr h="237950">
                <a:tc>
                  <a:txBody>
                    <a:bodyPr>
                      <a:noAutofit/>
                    </a:bodyPr>
                    <a:lstStyle/>
                    <a:p>
                      <a:pPr indent="0" lvl="0" marL="0" marR="0" rtl="0" algn="l">
                        <a:spcBef>
                          <a:spcPts val="0"/>
                        </a:spcBef>
                        <a:buSzPct val="25000"/>
                        <a:buNone/>
                      </a:pPr>
                      <a:r>
                        <a:rPr b="0" baseline="0" lang="en-US" sz="1400" u="none" cap="none" strike="noStrike">
                          <a:solidFill>
                            <a:schemeClr val="dk1"/>
                          </a:solidFill>
                          <a:latin typeface="Arial"/>
                          <a:ea typeface="Arial"/>
                          <a:cs typeface="Arial"/>
                          <a:sym typeface="Arial"/>
                        </a:rPr>
                        <a:t>Outlease</a:t>
                      </a:r>
                    </a:p>
                  </a:txBody>
                  <a:tcPr marT="27425" marB="27425" marR="91450" marL="91450" anchor="ctr"/>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Non IPAC</a:t>
                      </a:r>
                    </a:p>
                  </a:txBody>
                  <a:tcPr marT="27425" marB="27425" marR="91450" marL="91450" anchor="ctr"/>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‘O' + #######</a:t>
                      </a:r>
                    </a:p>
                  </a:txBody>
                  <a:tcPr marT="27425" marB="27425" marR="91450" marL="91450" anchor="ctr"/>
                </a:tc>
              </a:tr>
              <a:tr h="237950">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baseline="0" lang="en-US" sz="1400" u="none" cap="none" strike="noStrike">
                          <a:solidFill>
                            <a:schemeClr val="dk1"/>
                          </a:solidFill>
                          <a:latin typeface="Arial"/>
                          <a:ea typeface="Arial"/>
                          <a:cs typeface="Arial"/>
                          <a:sym typeface="Arial"/>
                        </a:rPr>
                        <a:t>External Services</a:t>
                      </a:r>
                    </a:p>
                  </a:txBody>
                  <a:tcPr marT="27425" marB="27425" marR="91450" marL="91450" anchor="ct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baseline="0" lang="en-US" sz="1400" u="none" cap="none" strike="noStrike">
                          <a:solidFill>
                            <a:schemeClr val="dk1"/>
                          </a:solidFill>
                          <a:latin typeface="Arial"/>
                          <a:ea typeface="Arial"/>
                          <a:cs typeface="Arial"/>
                          <a:sym typeface="Arial"/>
                        </a:rPr>
                        <a:t>IPAC</a:t>
                      </a:r>
                    </a:p>
                  </a:txBody>
                  <a:tcPr marT="27425" marB="27425" marR="91450" marL="91450" anchor="ctr"/>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'ESI' + #####</a:t>
                      </a:r>
                    </a:p>
                  </a:txBody>
                  <a:tcPr marT="27425" marB="27425" marR="91450" marL="91450" anchor="ctr"/>
                </a:tc>
              </a:tr>
              <a:tr h="237950">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baseline="0" lang="en-US" sz="1400" u="none" cap="none" strike="noStrike">
                          <a:solidFill>
                            <a:schemeClr val="dk1"/>
                          </a:solidFill>
                          <a:latin typeface="Arial"/>
                          <a:ea typeface="Arial"/>
                          <a:cs typeface="Arial"/>
                          <a:sym typeface="Arial"/>
                        </a:rPr>
                        <a:t>External Services</a:t>
                      </a:r>
                    </a:p>
                  </a:txBody>
                  <a:tcPr marT="27425" marB="27425" marR="91450" marL="91450" anchor="ct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baseline="0" lang="en-US" sz="1400" u="none" cap="none" strike="noStrike">
                          <a:solidFill>
                            <a:schemeClr val="dk1"/>
                          </a:solidFill>
                          <a:latin typeface="Arial"/>
                          <a:ea typeface="Arial"/>
                          <a:cs typeface="Arial"/>
                          <a:sym typeface="Arial"/>
                        </a:rPr>
                        <a:t>Non IPAC</a:t>
                      </a:r>
                    </a:p>
                  </a:txBody>
                  <a:tcPr marT="27425" marB="27425" marR="91450" marL="91450" anchor="ctr"/>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'ESN' + #####</a:t>
                      </a:r>
                    </a:p>
                  </a:txBody>
                  <a:tcPr marT="27425" marB="27425" marR="91450" marL="91450" anchor="ctr"/>
                </a:tc>
              </a:tr>
              <a:tr h="210625">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baseline="0" lang="en-US" sz="1400" u="none" cap="none" strike="noStrike">
                          <a:solidFill>
                            <a:schemeClr val="dk1"/>
                          </a:solidFill>
                          <a:latin typeface="Arial"/>
                          <a:ea typeface="Arial"/>
                          <a:cs typeface="Arial"/>
                          <a:sym typeface="Arial"/>
                        </a:rPr>
                        <a:t>IAE, Interagency Council, Federal Citizen Services, Great Seal of US, University For People</a:t>
                      </a:r>
                    </a:p>
                  </a:txBody>
                  <a:tcPr marT="27425" marB="27425" marR="91450" marL="91450" anchor="ctr"/>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Non IPAC</a:t>
                      </a:r>
                    </a:p>
                  </a:txBody>
                  <a:tcPr marT="27425" marB="27425" marR="91450" marL="91450" anchor="ctr"/>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‘MN' + ######</a:t>
                      </a:r>
                    </a:p>
                  </a:txBody>
                  <a:tcPr marT="27425" marB="27425" marR="91450" marL="91450" anchor="ctr"/>
                </a:tc>
              </a:tr>
              <a:tr h="210625">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baseline="0" lang="en-US" sz="1400" u="none" cap="none" strike="noStrike">
                          <a:solidFill>
                            <a:schemeClr val="dk1"/>
                          </a:solidFill>
                          <a:latin typeface="Arial"/>
                          <a:ea typeface="Arial"/>
                          <a:cs typeface="Arial"/>
                          <a:sym typeface="Arial"/>
                        </a:rPr>
                        <a:t>IAE, Interagency Council, Federal Citizen Services, Great Seal of US, University For People</a:t>
                      </a:r>
                    </a:p>
                  </a:txBody>
                  <a:tcPr marT="27425" marB="27425" marR="91450" marL="91450" anchor="ct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baseline="0" lang="en-US" sz="1400" u="none" cap="none" strike="noStrike">
                          <a:solidFill>
                            <a:schemeClr val="dk1"/>
                          </a:solidFill>
                          <a:latin typeface="Arial"/>
                          <a:ea typeface="Arial"/>
                          <a:cs typeface="Arial"/>
                          <a:sym typeface="Arial"/>
                        </a:rPr>
                        <a:t>IPAC</a:t>
                      </a:r>
                    </a:p>
                  </a:txBody>
                  <a:tcPr marT="27425" marB="27425" marR="91450" marL="91450" anchor="ctr"/>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‘MI' + ######</a:t>
                      </a:r>
                    </a:p>
                  </a:txBody>
                  <a:tcPr marT="27425" marB="27425" marR="91450" marL="91450" anchor="ctr"/>
                </a:tc>
              </a:tr>
            </a:tbl>
          </a:graphicData>
        </a:graphic>
      </p:graphicFrame>
      <p:sp>
        <p:nvSpPr>
          <p:cNvPr id="2449" name="Shape 2449"/>
          <p:cNvSpPr/>
          <p:nvPr/>
        </p:nvSpPr>
        <p:spPr>
          <a:xfrm>
            <a:off x="689056" y="2400300"/>
            <a:ext cx="4302044" cy="333088"/>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450" name="Shape 2450"/>
          <p:cNvSpPr txBox="1"/>
          <p:nvPr/>
        </p:nvSpPr>
        <p:spPr>
          <a:xfrm>
            <a:off x="5191125" y="1489454"/>
            <a:ext cx="3876673" cy="1687420"/>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Statement Numbers </a:t>
            </a:r>
            <a:r>
              <a:rPr b="0" baseline="0" i="0" lang="en-US" sz="1600" u="sng" cap="none" strike="noStrike">
                <a:solidFill>
                  <a:schemeClr val="dk1"/>
                </a:solidFill>
                <a:latin typeface="Arial"/>
                <a:ea typeface="Arial"/>
                <a:cs typeface="Arial"/>
                <a:sym typeface="Arial"/>
              </a:rPr>
              <a:t>automatically generated by Pegasys</a:t>
            </a:r>
            <a:r>
              <a:rPr b="0" baseline="0" i="0" lang="en-US" sz="1600" u="none" cap="none" strike="noStrike">
                <a:solidFill>
                  <a:schemeClr val="dk1"/>
                </a:solidFill>
                <a:latin typeface="Arial"/>
                <a:ea typeface="Arial"/>
                <a:cs typeface="Arial"/>
                <a:sym typeface="Arial"/>
              </a:rPr>
              <a:t> upon document creation</a:t>
            </a:r>
          </a:p>
          <a:p>
            <a:pPr indent="-231775" lvl="0" marL="231775" marR="0" rtl="0" algn="l">
              <a:spcBef>
                <a:spcPts val="1200"/>
              </a:spcBef>
              <a:spcAft>
                <a:spcPts val="60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Statement Number becomes </a:t>
            </a:r>
            <a:r>
              <a:rPr b="0" baseline="0" i="0" lang="en-US" sz="1600" u="sng" cap="none" strike="noStrike">
                <a:solidFill>
                  <a:schemeClr val="dk1"/>
                </a:solidFill>
                <a:latin typeface="Arial"/>
                <a:ea typeface="Arial"/>
                <a:cs typeface="Arial"/>
                <a:sym typeface="Arial"/>
              </a:rPr>
              <a:t>embedded within Pegasys Document Number</a:t>
            </a:r>
            <a:r>
              <a:rPr b="0" baseline="0" i="0" lang="en-US" sz="1600" u="none" cap="none" strike="noStrike">
                <a:solidFill>
                  <a:schemeClr val="dk1"/>
                </a:solidFill>
                <a:latin typeface="Arial"/>
                <a:ea typeface="Arial"/>
                <a:cs typeface="Arial"/>
                <a:sym typeface="Arial"/>
              </a:rPr>
              <a:t> </a:t>
            </a:r>
          </a:p>
        </p:txBody>
      </p:sp>
      <p:cxnSp>
        <p:nvCxnSpPr>
          <p:cNvPr id="2451" name="Shape 2451"/>
          <p:cNvCxnSpPr/>
          <p:nvPr/>
        </p:nvCxnSpPr>
        <p:spPr>
          <a:xfrm>
            <a:off x="2130950" y="3176875"/>
            <a:ext cx="505923" cy="0"/>
          </a:xfrm>
          <a:prstGeom prst="straightConnector1">
            <a:avLst/>
          </a:prstGeom>
          <a:solidFill>
            <a:srgbClr val="ED171F"/>
          </a:solidFill>
          <a:ln cap="flat" cmpd="sng" w="28575">
            <a:solidFill>
              <a:srgbClr val="FF0000"/>
            </a:solidFill>
            <a:prstDash val="solid"/>
            <a:round/>
            <a:headEnd len="med" w="med" type="none"/>
            <a:tailEnd len="med" w="med" type="none"/>
          </a:ln>
        </p:spPr>
      </p:cxnSp>
      <p:sp>
        <p:nvSpPr>
          <p:cNvPr id="2452" name="Shape 2452"/>
          <p:cNvSpPr/>
          <p:nvPr/>
        </p:nvSpPr>
        <p:spPr>
          <a:xfrm>
            <a:off x="689056" y="2948274"/>
            <a:ext cx="2553873" cy="323563"/>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7" name="Shape 2457"/>
        <p:cNvGrpSpPr/>
        <p:nvPr/>
      </p:nvGrpSpPr>
      <p:grpSpPr>
        <a:xfrm>
          <a:off x="0" y="0"/>
          <a:ext cx="0" cy="0"/>
          <a:chOff x="0" y="0"/>
          <a:chExt cx="0" cy="0"/>
        </a:xfrm>
      </p:grpSpPr>
      <p:sp>
        <p:nvSpPr>
          <p:cNvPr id="2458" name="Shape 2458"/>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Billing Statement Query</a:t>
            </a:r>
          </a:p>
        </p:txBody>
      </p:sp>
      <p:sp>
        <p:nvSpPr>
          <p:cNvPr id="2459" name="Shape 2459"/>
          <p:cNvSpPr txBox="1"/>
          <p:nvPr>
            <p:ph idx="1" type="body"/>
          </p:nvPr>
        </p:nvSpPr>
        <p:spPr>
          <a:xfrm>
            <a:off x="712787" y="1188720"/>
            <a:ext cx="8229600" cy="504189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 </a:t>
            </a:r>
            <a:r>
              <a:rPr b="1" baseline="0" i="0" lang="en-US" sz="2000" u="none" cap="none" strike="noStrike">
                <a:solidFill>
                  <a:schemeClr val="dk1"/>
                </a:solidFill>
                <a:latin typeface="Arial"/>
                <a:ea typeface="Arial"/>
                <a:cs typeface="Arial"/>
                <a:sym typeface="Arial"/>
              </a:rPr>
              <a:t>Billing Statement Query </a:t>
            </a:r>
            <a:r>
              <a:rPr b="0" baseline="0" i="0" lang="en-US" sz="2000" u="none" cap="none" strike="noStrike">
                <a:solidFill>
                  <a:schemeClr val="dk1"/>
                </a:solidFill>
                <a:latin typeface="Arial"/>
                <a:ea typeface="Arial"/>
                <a:cs typeface="Arial"/>
                <a:sym typeface="Arial"/>
              </a:rPr>
              <a:t>provides the ability to view:</a:t>
            </a:r>
          </a:p>
          <a:p>
            <a:pPr indent="-463550" lvl="1" marL="793750"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Statement-Level Balances</a:t>
            </a:r>
          </a:p>
          <a:p>
            <a:pPr indent="-463550" lvl="1" marL="793750"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Related BD (Billing Document) Balances</a:t>
            </a:r>
          </a:p>
          <a:p>
            <a:pPr indent="-463550" lvl="1" marL="793750"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Vendor Balances</a:t>
            </a:r>
          </a:p>
          <a:p>
            <a:pPr indent="-463550" lvl="1" marL="793750"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Statement Level Correspondence</a:t>
            </a:r>
          </a:p>
          <a:p>
            <a:pPr indent="-466725" lvl="2" marL="113982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Communication specifically related to a Statement in Pegasys</a:t>
            </a:r>
          </a:p>
          <a:p>
            <a:pPr indent="-463550" lvl="1" marL="793750"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Attachments/PDF Bills</a:t>
            </a:r>
          </a:p>
          <a:p>
            <a:pPr indent="-184150" lvl="0" marL="231775" marR="0" rtl="0" algn="l">
              <a:spcBef>
                <a:spcPts val="200"/>
              </a:spcBef>
              <a:spcAft>
                <a:spcPts val="0"/>
              </a:spcAft>
              <a:buClr>
                <a:srgbClr val="AF242B"/>
              </a:buClr>
              <a:buFont typeface="Noto Sans Symbols"/>
              <a:buNone/>
            </a:pPr>
            <a:r>
              <a:t/>
            </a:r>
            <a:endParaRPr b="0" baseline="0" i="0" sz="10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Sample search criteria include:</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Statement Number</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Vendor/Vendor Address Code and/or Designated Agent Code related to the Statement </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Business Line</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Collection Due Date</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Last Statement Print Date</a:t>
            </a: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2460" name="Shape 246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461" name="Shape 2461"/>
          <p:cNvSpPr txBox="1"/>
          <p:nvPr>
            <p:ph idx="12" type="sldNum"/>
          </p:nvPr>
        </p:nvSpPr>
        <p:spPr>
          <a:xfrm>
            <a:off x="-25400" y="6245225"/>
            <a:ext cx="474663"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6" name="Shape 2466"/>
        <p:cNvGrpSpPr/>
        <p:nvPr/>
      </p:nvGrpSpPr>
      <p:grpSpPr>
        <a:xfrm>
          <a:off x="0" y="0"/>
          <a:ext cx="0" cy="0"/>
          <a:chOff x="0" y="0"/>
          <a:chExt cx="0" cy="0"/>
        </a:xfrm>
      </p:grpSpPr>
      <p:sp>
        <p:nvSpPr>
          <p:cNvPr id="2467" name="Shape 246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Billing Statement Query</a:t>
            </a:r>
          </a:p>
        </p:txBody>
      </p:sp>
      <p:sp>
        <p:nvSpPr>
          <p:cNvPr id="2468" name="Shape 246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2469" name="Shape 2469"/>
          <p:cNvGrpSpPr/>
          <p:nvPr/>
        </p:nvGrpSpPr>
        <p:grpSpPr>
          <a:xfrm>
            <a:off x="3653088" y="1201153"/>
            <a:ext cx="5314949" cy="4800600"/>
            <a:chOff x="1952625" y="1409700"/>
            <a:chExt cx="5314949" cy="4800600"/>
          </a:xfrm>
        </p:grpSpPr>
        <p:sp>
          <p:nvSpPr>
            <p:cNvPr id="2470" name="Shape 2470"/>
            <p:cNvSpPr/>
            <p:nvPr/>
          </p:nvSpPr>
          <p:spPr>
            <a:xfrm>
              <a:off x="2082649" y="1822563"/>
              <a:ext cx="2846230" cy="169984"/>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2471" name="Shape 2471"/>
            <p:cNvPicPr preferRelativeResize="0"/>
            <p:nvPr/>
          </p:nvPicPr>
          <p:blipFill rotWithShape="1">
            <a:blip r:embed="rId3">
              <a:alphaModFix/>
            </a:blip>
            <a:srcRect b="0" l="0" r="0" t="0"/>
            <a:stretch/>
          </p:blipFill>
          <p:spPr>
            <a:xfrm>
              <a:off x="1952625" y="1409700"/>
              <a:ext cx="5314949" cy="4800600"/>
            </a:xfrm>
            <a:prstGeom prst="rect">
              <a:avLst/>
            </a:prstGeom>
            <a:noFill/>
            <a:ln cap="flat" cmpd="sng" w="19050">
              <a:solidFill>
                <a:schemeClr val="dk1"/>
              </a:solidFill>
              <a:prstDash val="solid"/>
              <a:miter/>
              <a:headEnd len="med" w="med" type="none"/>
              <a:tailEnd len="med" w="med" type="none"/>
            </a:ln>
          </p:spPr>
        </p:pic>
        <p:sp>
          <p:nvSpPr>
            <p:cNvPr id="2472" name="Shape 2472"/>
            <p:cNvSpPr/>
            <p:nvPr/>
          </p:nvSpPr>
          <p:spPr>
            <a:xfrm>
              <a:off x="2024814" y="1829189"/>
              <a:ext cx="2381249" cy="223205"/>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473" name="Shape 2473"/>
            <p:cNvSpPr/>
            <p:nvPr/>
          </p:nvSpPr>
          <p:spPr>
            <a:xfrm>
              <a:off x="5186228" y="3944678"/>
              <a:ext cx="1724935" cy="248405"/>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474" name="Shape 2474"/>
            <p:cNvSpPr/>
            <p:nvPr/>
          </p:nvSpPr>
          <p:spPr>
            <a:xfrm>
              <a:off x="2024814" y="3413051"/>
              <a:ext cx="2164413" cy="255182"/>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475" name="Shape 2475"/>
            <p:cNvSpPr/>
            <p:nvPr/>
          </p:nvSpPr>
          <p:spPr>
            <a:xfrm>
              <a:off x="2024814" y="2986417"/>
              <a:ext cx="2164413" cy="255182"/>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476" name="Shape 2476"/>
            <p:cNvSpPr/>
            <p:nvPr/>
          </p:nvSpPr>
          <p:spPr>
            <a:xfrm>
              <a:off x="2024814" y="2346468"/>
              <a:ext cx="2904065" cy="375465"/>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pSp>
      <p:sp>
        <p:nvSpPr>
          <p:cNvPr id="2477" name="Shape 2477"/>
          <p:cNvSpPr txBox="1"/>
          <p:nvPr/>
        </p:nvSpPr>
        <p:spPr>
          <a:xfrm>
            <a:off x="608012" y="1288930"/>
            <a:ext cx="3045076" cy="440601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Statement Number </a:t>
            </a:r>
            <a:r>
              <a:rPr b="0" baseline="0" i="0" lang="en-US" sz="1600" u="none" cap="none" strike="noStrike">
                <a:solidFill>
                  <a:schemeClr val="dk1"/>
                </a:solidFill>
                <a:latin typeface="Arial"/>
                <a:ea typeface="Arial"/>
                <a:cs typeface="Arial"/>
                <a:sym typeface="Arial"/>
              </a:rPr>
              <a:t>- The unique number used to associate related Billing Documents when generating the printed bill for customers</a:t>
            </a:r>
            <a:br>
              <a:rPr b="0" baseline="0" i="0" lang="en-US" sz="1600" u="none" cap="none" strike="noStrike">
                <a:solidFill>
                  <a:schemeClr val="dk1"/>
                </a:solidFill>
                <a:latin typeface="Arial"/>
                <a:ea typeface="Arial"/>
                <a:cs typeface="Arial"/>
                <a:sym typeface="Arial"/>
              </a:rPr>
            </a:b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Vendor Code </a:t>
            </a:r>
            <a:r>
              <a:rPr b="0" baseline="0" i="0" lang="en-US" sz="1600" u="none" cap="none" strike="noStrike">
                <a:solidFill>
                  <a:schemeClr val="dk1"/>
                </a:solidFill>
                <a:latin typeface="Arial"/>
                <a:ea typeface="Arial"/>
                <a:cs typeface="Arial"/>
                <a:sym typeface="Arial"/>
              </a:rPr>
              <a:t>– Vendor associated with the Statement</a:t>
            </a:r>
            <a:br>
              <a:rPr b="0" baseline="0" i="0" lang="en-US" sz="1600" u="none" cap="none" strike="noStrike">
                <a:solidFill>
                  <a:schemeClr val="dk1"/>
                </a:solidFill>
                <a:latin typeface="Arial"/>
                <a:ea typeface="Arial"/>
                <a:cs typeface="Arial"/>
                <a:sym typeface="Arial"/>
              </a:rPr>
            </a:b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 Type </a:t>
            </a:r>
            <a:r>
              <a:rPr b="0" baseline="0" i="0" lang="en-US" sz="1600" u="none" cap="none" strike="noStrike">
                <a:solidFill>
                  <a:schemeClr val="dk1"/>
                </a:solidFill>
                <a:latin typeface="Arial"/>
                <a:ea typeface="Arial"/>
                <a:cs typeface="Arial"/>
                <a:sym typeface="Arial"/>
              </a:rPr>
              <a:t>– IPAC or Standard</a:t>
            </a:r>
            <a:br>
              <a:rPr b="0" baseline="0" i="0" lang="en-US" sz="1600" u="none" cap="none" strike="noStrike">
                <a:solidFill>
                  <a:schemeClr val="dk1"/>
                </a:solidFill>
                <a:latin typeface="Arial"/>
                <a:ea typeface="Arial"/>
                <a:cs typeface="Arial"/>
                <a:sym typeface="Arial"/>
              </a:rPr>
            </a:b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Statement Generated Flag </a:t>
            </a:r>
            <a:r>
              <a:rPr b="0" baseline="0" i="0" lang="en-US" sz="1600" u="none" cap="none" strike="noStrike">
                <a:solidFill>
                  <a:schemeClr val="dk1"/>
                </a:solidFill>
                <a:latin typeface="Arial"/>
                <a:ea typeface="Arial"/>
                <a:cs typeface="Arial"/>
                <a:sym typeface="Arial"/>
              </a:rPr>
              <a:t>– Indicates if a statement has been generated</a:t>
            </a:r>
          </a:p>
          <a:p>
            <a:pPr indent="-155575" lvl="0" marL="231775" marR="0" rtl="0" algn="l">
              <a:spcBef>
                <a:spcPts val="320"/>
              </a:spcBef>
              <a:spcAft>
                <a:spcPts val="0"/>
              </a:spcAft>
              <a:buClr>
                <a:srgbClr val="AF242B"/>
              </a:buClr>
              <a:buFont typeface="Noto Sans Symbols"/>
              <a:buNone/>
            </a:pPr>
            <a:r>
              <a:t/>
            </a:r>
            <a:endParaRPr b="1" baseline="0" i="0" sz="1600" u="none" cap="none" strike="noStrike">
              <a:solidFill>
                <a:schemeClr val="dk1"/>
              </a:solidFill>
              <a:latin typeface="Arial"/>
              <a:ea typeface="Arial"/>
              <a:cs typeface="Arial"/>
              <a:sym typeface="Arial"/>
            </a:endParaRP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Business Line </a:t>
            </a:r>
            <a:r>
              <a:rPr b="0" baseline="0" i="0" lang="en-US" sz="1600" u="none" cap="none" strike="noStrike">
                <a:solidFill>
                  <a:schemeClr val="dk1"/>
                </a:solidFill>
                <a:latin typeface="Arial"/>
                <a:ea typeface="Arial"/>
                <a:cs typeface="Arial"/>
                <a:sym typeface="Arial"/>
              </a:rPr>
              <a:t>– EXTSERVICE, R6MANUAL or OUTLEASE</a:t>
            </a:r>
          </a:p>
        </p:txBody>
      </p:sp>
    </p:spTree>
  </p:cSld>
  <p:clrMapOvr>
    <a:masterClrMapping/>
  </p:clrMapOvr>
  <p:transition spd="slow">
    <p:cut/>
  </p:transition>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2" name="Shape 2482"/>
        <p:cNvGrpSpPr/>
        <p:nvPr/>
      </p:nvGrpSpPr>
      <p:grpSpPr>
        <a:xfrm>
          <a:off x="0" y="0"/>
          <a:ext cx="0" cy="0"/>
          <a:chOff x="0" y="0"/>
          <a:chExt cx="0" cy="0"/>
        </a:xfrm>
      </p:grpSpPr>
      <p:sp>
        <p:nvSpPr>
          <p:cNvPr id="2483" name="Shape 2483"/>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Billing Statement Query</a:t>
            </a:r>
          </a:p>
        </p:txBody>
      </p:sp>
      <p:sp>
        <p:nvSpPr>
          <p:cNvPr id="2484" name="Shape 2484"/>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485" name="Shape 2485"/>
          <p:cNvSpPr txBox="1"/>
          <p:nvPr/>
        </p:nvSpPr>
        <p:spPr>
          <a:xfrm>
            <a:off x="455612" y="1178525"/>
            <a:ext cx="2913228" cy="451642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Collection Due Date </a:t>
            </a:r>
            <a:r>
              <a:rPr b="0" baseline="0" i="0" lang="en-US" sz="1600" u="none" cap="none" strike="noStrike">
                <a:solidFill>
                  <a:schemeClr val="dk1"/>
                </a:solidFill>
                <a:latin typeface="Arial"/>
                <a:ea typeface="Arial"/>
                <a:cs typeface="Arial"/>
                <a:sym typeface="Arial"/>
              </a:rPr>
              <a:t>- The date the collection is due</a:t>
            </a:r>
            <a:br>
              <a:rPr b="0" baseline="0" i="0" lang="en-US" sz="1600" u="none" cap="none" strike="noStrike">
                <a:solidFill>
                  <a:schemeClr val="dk1"/>
                </a:solidFill>
                <a:latin typeface="Arial"/>
                <a:ea typeface="Arial"/>
                <a:cs typeface="Arial"/>
                <a:sym typeface="Arial"/>
              </a:rPr>
            </a:b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Statement Print Date –</a:t>
            </a:r>
            <a:r>
              <a:rPr b="0" baseline="0" i="0" lang="en-US" sz="1600" u="none" cap="none" strike="noStrike">
                <a:solidFill>
                  <a:schemeClr val="dk1"/>
                </a:solidFill>
                <a:latin typeface="Arial"/>
                <a:ea typeface="Arial"/>
                <a:cs typeface="Arial"/>
                <a:sym typeface="Arial"/>
              </a:rPr>
              <a:t> The date that the statement was printed</a:t>
            </a:r>
            <a:br>
              <a:rPr b="0" baseline="0" i="0" lang="en-US" sz="1600" u="none" cap="none" strike="noStrike">
                <a:solidFill>
                  <a:schemeClr val="dk1"/>
                </a:solidFill>
                <a:latin typeface="Arial"/>
                <a:ea typeface="Arial"/>
                <a:cs typeface="Arial"/>
                <a:sym typeface="Arial"/>
              </a:rPr>
            </a:b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Statement Generated flag </a:t>
            </a:r>
            <a:r>
              <a:rPr b="0" baseline="0" i="0" lang="en-US" sz="1600" u="none" cap="none" strike="noStrike">
                <a:solidFill>
                  <a:schemeClr val="dk1"/>
                </a:solidFill>
                <a:latin typeface="Arial"/>
                <a:ea typeface="Arial"/>
                <a:cs typeface="Arial"/>
                <a:sym typeface="Arial"/>
              </a:rPr>
              <a:t>–</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Indicates if a statement has been generated</a:t>
            </a:r>
            <a:br>
              <a:rPr b="0" baseline="0" i="0" lang="en-US" sz="1600" u="none" cap="none" strike="noStrike">
                <a:solidFill>
                  <a:schemeClr val="dk1"/>
                </a:solidFill>
                <a:latin typeface="Arial"/>
                <a:ea typeface="Arial"/>
                <a:cs typeface="Arial"/>
                <a:sym typeface="Arial"/>
              </a:rPr>
            </a:b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Billed Amounts </a:t>
            </a:r>
            <a:r>
              <a:rPr b="0" baseline="0" i="0" lang="en-US" sz="1600" u="none" cap="none" strike="noStrike">
                <a:solidFill>
                  <a:schemeClr val="dk1"/>
                </a:solidFill>
                <a:latin typeface="Arial"/>
                <a:ea typeface="Arial"/>
                <a:cs typeface="Arial"/>
                <a:sym typeface="Arial"/>
              </a:rPr>
              <a:t>– Reflects the sum of the accounting lines with Line Type "Advance" or "Normal“</a:t>
            </a:r>
            <a:br>
              <a:rPr b="0" baseline="0" i="0" lang="en-US" sz="1600" u="none" cap="none" strike="noStrike">
                <a:solidFill>
                  <a:schemeClr val="dk1"/>
                </a:solidFill>
                <a:latin typeface="Arial"/>
                <a:ea typeface="Arial"/>
                <a:cs typeface="Arial"/>
                <a:sym typeface="Arial"/>
              </a:rPr>
            </a:b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Credit Amounts </a:t>
            </a:r>
            <a:r>
              <a:rPr b="0" baseline="0" i="0" lang="en-US" sz="1600" u="none" cap="none" strike="noStrike">
                <a:solidFill>
                  <a:schemeClr val="dk1"/>
                </a:solidFill>
                <a:latin typeface="Arial"/>
                <a:ea typeface="Arial"/>
                <a:cs typeface="Arial"/>
                <a:sym typeface="Arial"/>
              </a:rPr>
              <a:t>– Reflects the sum of the accounting lines with Line Type "Credit"</a:t>
            </a:r>
          </a:p>
        </p:txBody>
      </p:sp>
      <p:grpSp>
        <p:nvGrpSpPr>
          <p:cNvPr id="2486" name="Shape 2486"/>
          <p:cNvGrpSpPr/>
          <p:nvPr/>
        </p:nvGrpSpPr>
        <p:grpSpPr>
          <a:xfrm>
            <a:off x="3368842" y="1178525"/>
            <a:ext cx="5553074" cy="5544371"/>
            <a:chOff x="3368842" y="1178525"/>
            <a:chExt cx="5553074" cy="5544371"/>
          </a:xfrm>
        </p:grpSpPr>
        <p:pic>
          <p:nvPicPr>
            <p:cNvPr id="2487" name="Shape 2487"/>
            <p:cNvPicPr preferRelativeResize="0"/>
            <p:nvPr/>
          </p:nvPicPr>
          <p:blipFill rotWithShape="1">
            <a:blip r:embed="rId3">
              <a:alphaModFix/>
            </a:blip>
            <a:srcRect b="0" l="0" r="0" t="0"/>
            <a:stretch/>
          </p:blipFill>
          <p:spPr>
            <a:xfrm>
              <a:off x="3368842" y="1178525"/>
              <a:ext cx="5553074" cy="5544371"/>
            </a:xfrm>
            <a:prstGeom prst="rect">
              <a:avLst/>
            </a:prstGeom>
            <a:noFill/>
            <a:ln cap="flat" cmpd="sng" w="19050">
              <a:solidFill>
                <a:schemeClr val="dk1"/>
              </a:solidFill>
              <a:prstDash val="solid"/>
              <a:miter/>
              <a:headEnd len="med" w="med" type="none"/>
              <a:tailEnd len="med" w="med" type="none"/>
            </a:ln>
          </p:spPr>
        </p:pic>
        <p:sp>
          <p:nvSpPr>
            <p:cNvPr id="2488" name="Shape 2488"/>
            <p:cNvSpPr/>
            <p:nvPr/>
          </p:nvSpPr>
          <p:spPr>
            <a:xfrm>
              <a:off x="3463005" y="2955850"/>
              <a:ext cx="2257309" cy="574157"/>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489" name="Shape 2489"/>
            <p:cNvSpPr/>
            <p:nvPr/>
          </p:nvSpPr>
          <p:spPr>
            <a:xfrm>
              <a:off x="3463005" y="4785210"/>
              <a:ext cx="2819064" cy="1860138"/>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490" name="Shape 2490"/>
            <p:cNvSpPr/>
            <p:nvPr/>
          </p:nvSpPr>
          <p:spPr>
            <a:xfrm>
              <a:off x="6296646" y="4785210"/>
              <a:ext cx="2528375" cy="1307245"/>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pSp>
    </p:spTree>
  </p:cSld>
  <p:clrMapOvr>
    <a:masterClrMapping/>
  </p:clrMapOvr>
  <p:transition spd="slow">
    <p:cut/>
  </p:transition>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5" name="Shape 2495"/>
        <p:cNvGrpSpPr/>
        <p:nvPr/>
      </p:nvGrpSpPr>
      <p:grpSpPr>
        <a:xfrm>
          <a:off x="0" y="0"/>
          <a:ext cx="0" cy="0"/>
          <a:chOff x="0" y="0"/>
          <a:chExt cx="0" cy="0"/>
        </a:xfrm>
      </p:grpSpPr>
      <p:sp>
        <p:nvSpPr>
          <p:cNvPr id="2496" name="Shape 249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Statement Level Correspondence</a:t>
            </a:r>
          </a:p>
        </p:txBody>
      </p:sp>
      <p:sp>
        <p:nvSpPr>
          <p:cNvPr id="2497" name="Shape 2497"/>
          <p:cNvSpPr txBox="1"/>
          <p:nvPr>
            <p:ph idx="1" type="body"/>
          </p:nvPr>
        </p:nvSpPr>
        <p:spPr>
          <a:xfrm>
            <a:off x="469900" y="1254033"/>
            <a:ext cx="8472488" cy="490546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Correspondence supports:</a:t>
            </a:r>
          </a:p>
          <a:p>
            <a:pPr indent="-225425" lvl="1" marL="568325" marR="0" rtl="0" algn="l">
              <a:spcBef>
                <a:spcPts val="9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Communication between GSA and Customers using Pegasys and </a:t>
            </a:r>
            <a:r>
              <a:rPr b="1" baseline="0" i="0" lang="en-US" sz="1800" u="none" cap="none" strike="noStrike">
                <a:solidFill>
                  <a:schemeClr val="dk1"/>
                </a:solidFill>
                <a:latin typeface="Arial"/>
                <a:ea typeface="Arial"/>
                <a:cs typeface="Arial"/>
                <a:sym typeface="Arial"/>
              </a:rPr>
              <a:t>VCSS</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ability to add </a:t>
            </a:r>
            <a:r>
              <a:rPr b="1" baseline="0" i="0" lang="en-US" sz="1800" u="none" cap="none" strike="noStrike">
                <a:solidFill>
                  <a:schemeClr val="dk1"/>
                </a:solidFill>
                <a:latin typeface="Arial"/>
                <a:ea typeface="Arial"/>
                <a:cs typeface="Arial"/>
                <a:sym typeface="Arial"/>
              </a:rPr>
              <a:t>attachments</a:t>
            </a:r>
            <a:r>
              <a:rPr b="0" baseline="0" i="0" lang="en-US" sz="1800" u="none" cap="none" strike="noStrike">
                <a:solidFill>
                  <a:schemeClr val="dk1"/>
                </a:solidFill>
                <a:latin typeface="Arial"/>
                <a:ea typeface="Arial"/>
                <a:cs typeface="Arial"/>
                <a:sym typeface="Arial"/>
              </a:rPr>
              <a:t> to the correspondence record</a:t>
            </a:r>
          </a:p>
          <a:p>
            <a:pPr indent="-139700" lvl="1" marL="56832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Correspondence provides GSA with the ability to:</a:t>
            </a:r>
          </a:p>
          <a:p>
            <a:pPr indent="-225425" lvl="1" marL="568325" marR="0" rtl="0" algn="l">
              <a:spcBef>
                <a:spcPts val="96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Initiate</a:t>
            </a:r>
            <a:r>
              <a:rPr b="0" baseline="0" i="0" lang="en-US" sz="1800" u="none" cap="none" strike="noStrike">
                <a:solidFill>
                  <a:schemeClr val="dk1"/>
                </a:solidFill>
                <a:latin typeface="Arial"/>
                <a:ea typeface="Arial"/>
                <a:cs typeface="Arial"/>
                <a:sym typeface="Arial"/>
              </a:rPr>
              <a:t> communication with the customer</a:t>
            </a:r>
          </a:p>
          <a:p>
            <a:pPr indent="-225425" lvl="1" marL="568325" marR="0" rtl="0" algn="l">
              <a:spcBef>
                <a:spcPts val="36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Record</a:t>
            </a:r>
            <a:r>
              <a:rPr b="0" baseline="0" i="0" lang="en-US" sz="1800" u="none" cap="none" strike="noStrike">
                <a:solidFill>
                  <a:schemeClr val="dk1"/>
                </a:solidFill>
                <a:latin typeface="Arial"/>
                <a:ea typeface="Arial"/>
                <a:cs typeface="Arial"/>
                <a:sym typeface="Arial"/>
              </a:rPr>
              <a:t> and track customer communication</a:t>
            </a:r>
          </a:p>
          <a:p>
            <a:pPr indent="-225425" lvl="1" marL="568325" marR="0" rtl="0" algn="l">
              <a:spcBef>
                <a:spcPts val="36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Respond</a:t>
            </a:r>
            <a:r>
              <a:rPr b="0" baseline="0" i="0" lang="en-US" sz="1800" u="none" cap="none" strike="noStrike">
                <a:solidFill>
                  <a:schemeClr val="dk1"/>
                </a:solidFill>
                <a:latin typeface="Arial"/>
                <a:ea typeface="Arial"/>
                <a:cs typeface="Arial"/>
                <a:sym typeface="Arial"/>
              </a:rPr>
              <a:t> to customer communication</a:t>
            </a:r>
          </a:p>
          <a:p>
            <a:pPr indent="-139700" lvl="1" marL="56832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Two Sources of Correspondence</a:t>
            </a:r>
          </a:p>
          <a:p>
            <a:pPr indent="-225425" lvl="1" marL="568325" marR="0" rtl="0" algn="l">
              <a:spcBef>
                <a:spcPts val="9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VCSS: </a:t>
            </a:r>
            <a:r>
              <a:rPr b="1" baseline="0" i="0" lang="en-US" sz="1800" u="none" cap="none" strike="noStrike">
                <a:solidFill>
                  <a:schemeClr val="dk1"/>
                </a:solidFill>
                <a:latin typeface="Arial"/>
                <a:ea typeface="Arial"/>
                <a:cs typeface="Arial"/>
                <a:sym typeface="Arial"/>
              </a:rPr>
              <a:t>Customer initiated</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Pegasys </a:t>
            </a:r>
            <a:r>
              <a:rPr b="1" baseline="0" i="0" lang="en-US" sz="1800" u="none" cap="none" strike="noStrike">
                <a:solidFill>
                  <a:schemeClr val="dk1"/>
                </a:solidFill>
                <a:latin typeface="Arial"/>
                <a:ea typeface="Arial"/>
                <a:cs typeface="Arial"/>
                <a:sym typeface="Arial"/>
              </a:rPr>
              <a:t>user-entered</a:t>
            </a:r>
            <a:r>
              <a:rPr b="0" baseline="0" i="0" lang="en-US" sz="1800" u="none" cap="none" strike="noStrike">
                <a:solidFill>
                  <a:schemeClr val="dk1"/>
                </a:solidFill>
                <a:latin typeface="Arial"/>
                <a:ea typeface="Arial"/>
                <a:cs typeface="Arial"/>
                <a:sym typeface="Arial"/>
              </a:rPr>
              <a:t> correspondence</a:t>
            </a:r>
          </a:p>
          <a:p>
            <a:pPr indent="-120650" lvl="1" marL="568325" marR="0" rtl="0" algn="l">
              <a:spcBef>
                <a:spcPts val="440"/>
              </a:spcBef>
              <a:spcAft>
                <a:spcPts val="0"/>
              </a:spcAft>
              <a:buClr>
                <a:srgbClr val="AF242B"/>
              </a:buClr>
              <a:buFont typeface="Noto Sans Symbols"/>
              <a:buNone/>
            </a:pPr>
            <a:r>
              <a:t/>
            </a:r>
            <a:endParaRPr b="0" baseline="0" i="0" sz="2200" u="none" cap="none" strike="noStrike">
              <a:solidFill>
                <a:schemeClr val="dk1"/>
              </a:solidFill>
              <a:latin typeface="Arial"/>
              <a:ea typeface="Arial"/>
              <a:cs typeface="Arial"/>
              <a:sym typeface="Arial"/>
            </a:endParaRPr>
          </a:p>
          <a:p>
            <a:pPr indent="-107950" lvl="0" marL="231775" marR="0" rtl="0" algn="l">
              <a:spcBef>
                <a:spcPts val="1120"/>
              </a:spcBef>
              <a:spcAft>
                <a:spcPts val="60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2498" name="Shape 249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499" name="Shape 249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4" name="Shape 2504"/>
        <p:cNvGrpSpPr/>
        <p:nvPr/>
      </p:nvGrpSpPr>
      <p:grpSpPr>
        <a:xfrm>
          <a:off x="0" y="0"/>
          <a:ext cx="0" cy="0"/>
          <a:chOff x="0" y="0"/>
          <a:chExt cx="0" cy="0"/>
        </a:xfrm>
      </p:grpSpPr>
      <p:sp>
        <p:nvSpPr>
          <p:cNvPr id="2505" name="Shape 2505"/>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chemeClr val="lt1"/>
                </a:solidFill>
                <a:latin typeface="Arial"/>
                <a:ea typeface="Arial"/>
                <a:cs typeface="Arial"/>
                <a:sym typeface="Arial"/>
              </a:rPr>
              <a:t>Statement Level Correspondence</a:t>
            </a:r>
          </a:p>
        </p:txBody>
      </p:sp>
      <p:sp>
        <p:nvSpPr>
          <p:cNvPr id="2506" name="Shape 250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507" name="Shape 2507"/>
          <p:cNvSpPr txBox="1"/>
          <p:nvPr>
            <p:ph idx="12" type="sldNum"/>
          </p:nvPr>
        </p:nvSpPr>
        <p:spPr>
          <a:xfrm>
            <a:off x="-25400" y="6245225"/>
            <a:ext cx="460374"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508" name="Shape 2508"/>
          <p:cNvSpPr/>
          <p:nvPr/>
        </p:nvSpPr>
        <p:spPr>
          <a:xfrm>
            <a:off x="7837488" y="6128083"/>
            <a:ext cx="1178174" cy="593391"/>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2509" name="Shape 2509"/>
          <p:cNvPicPr preferRelativeResize="0"/>
          <p:nvPr/>
        </p:nvPicPr>
        <p:blipFill rotWithShape="1">
          <a:blip r:embed="rId3">
            <a:alphaModFix/>
          </a:blip>
          <a:srcRect b="0" l="0" r="0" t="0"/>
          <a:stretch/>
        </p:blipFill>
        <p:spPr>
          <a:xfrm>
            <a:off x="543110" y="1151908"/>
            <a:ext cx="8224200" cy="5418941"/>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4" name="Shape 2514"/>
        <p:cNvGrpSpPr/>
        <p:nvPr/>
      </p:nvGrpSpPr>
      <p:grpSpPr>
        <a:xfrm>
          <a:off x="0" y="0"/>
          <a:ext cx="0" cy="0"/>
          <a:chOff x="0" y="0"/>
          <a:chExt cx="0" cy="0"/>
        </a:xfrm>
      </p:grpSpPr>
      <p:sp>
        <p:nvSpPr>
          <p:cNvPr id="2515" name="Shape 2515"/>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Exercise</a:t>
            </a:r>
          </a:p>
        </p:txBody>
      </p:sp>
      <p:sp>
        <p:nvSpPr>
          <p:cNvPr id="2516" name="Shape 2516"/>
          <p:cNvSpPr txBox="1"/>
          <p:nvPr>
            <p:ph idx="1" type="body"/>
          </p:nvPr>
        </p:nvSpPr>
        <p:spPr>
          <a:xfrm>
            <a:off x="712787" y="1608137"/>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Exercise 8 – Review Statement and Create New Correspondence</a:t>
            </a:r>
          </a:p>
        </p:txBody>
      </p:sp>
      <p:sp>
        <p:nvSpPr>
          <p:cNvPr id="2517" name="Shape 251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518" name="Shape 251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sp>
        <p:nvSpPr>
          <p:cNvPr id="332" name="Shape 332"/>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Agreement Attributes</a:t>
            </a:r>
          </a:p>
        </p:txBody>
      </p:sp>
      <p:sp>
        <p:nvSpPr>
          <p:cNvPr id="333" name="Shape 33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34" name="Shape 334"/>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335" name="Shape 335"/>
          <p:cNvGraphicFramePr/>
          <p:nvPr/>
        </p:nvGraphicFramePr>
        <p:xfrm>
          <a:off x="4999512" y="1191490"/>
          <a:ext cx="3000000" cy="3000000"/>
        </p:xfrm>
        <a:graphic>
          <a:graphicData uri="http://schemas.openxmlformats.org/drawingml/2006/table">
            <a:tbl>
              <a:tblPr>
                <a:noFill/>
                <a:tableStyleId>{6BE27B94-305A-4BAC-8679-4193CAD53E19}</a:tableStyleId>
              </a:tblPr>
              <a:tblGrid>
                <a:gridCol w="3550725"/>
              </a:tblGrid>
              <a:tr h="280150">
                <a:tc>
                  <a:txBody>
                    <a:bodyPr>
                      <a:noAutofit/>
                    </a:bodyPr>
                    <a:lstStyle/>
                    <a:p>
                      <a:pPr indent="0" lvl="0" marL="0" marR="0" rtl="0" algn="ctr">
                        <a:spcBef>
                          <a:spcPts val="0"/>
                        </a:spcBef>
                        <a:buSzPct val="25000"/>
                        <a:buNone/>
                      </a:pPr>
                      <a:r>
                        <a:rPr b="1" baseline="0" lang="en-US" sz="2000" u="none" cap="none" strike="noStrike"/>
                        <a:t>Customer Type</a:t>
                      </a:r>
                    </a:p>
                  </a:txBody>
                  <a:tcPr marT="9525" marB="0" marR="9525" marL="9525" anchor="b">
                    <a:solidFill>
                      <a:srgbClr val="BADDE1"/>
                    </a:solidFill>
                  </a:tcPr>
                </a:tc>
              </a:tr>
              <a:tr h="424725">
                <a:tc>
                  <a:txBody>
                    <a:bodyPr>
                      <a:noAutofit/>
                    </a:bodyPr>
                    <a:lstStyle/>
                    <a:p>
                      <a:pPr indent="0" lvl="0" marL="0" marR="0" rtl="0" algn="l">
                        <a:spcBef>
                          <a:spcPts val="0"/>
                        </a:spcBef>
                        <a:buSzPct val="25000"/>
                        <a:buNone/>
                      </a:pPr>
                      <a:r>
                        <a:rPr baseline="0" lang="en-US" sz="2000" u="none" cap="none" strike="noStrike"/>
                        <a:t> Internal</a:t>
                      </a:r>
                    </a:p>
                  </a:txBody>
                  <a:tcPr marT="9525" marB="0" marR="9525" marL="9525" anchor="ctr"/>
                </a:tc>
              </a:tr>
              <a:tr h="455725">
                <a:tc>
                  <a:txBody>
                    <a:bodyPr>
                      <a:noAutofit/>
                    </a:bodyPr>
                    <a:lstStyle/>
                    <a:p>
                      <a:pPr indent="0" lvl="0" marL="0" marR="0" rtl="0" algn="l">
                        <a:spcBef>
                          <a:spcPts val="0"/>
                        </a:spcBef>
                        <a:buSzPct val="25000"/>
                        <a:buNone/>
                      </a:pPr>
                      <a:r>
                        <a:rPr baseline="0" lang="en-US" sz="2000" u="none" cap="none" strike="noStrike"/>
                        <a:t> External</a:t>
                      </a:r>
                    </a:p>
                  </a:txBody>
                  <a:tcPr marT="9525" marB="0" marR="9525" marL="9525" anchor="ctr"/>
                </a:tc>
              </a:tr>
              <a:tr h="280150">
                <a:tc>
                  <a:txBody>
                    <a:bodyPr>
                      <a:noAutofit/>
                    </a:bodyPr>
                    <a:lstStyle/>
                    <a:p>
                      <a:pPr indent="0" lvl="1" marL="457200" marR="0" rtl="0" algn="l">
                        <a:spcBef>
                          <a:spcPts val="0"/>
                        </a:spcBef>
                        <a:buClr>
                          <a:schemeClr val="dk1"/>
                        </a:buClr>
                        <a:buSzPct val="25000"/>
                        <a:buFont typeface="Arial"/>
                        <a:buNone/>
                      </a:pPr>
                      <a:r>
                        <a:rPr baseline="0" lang="en-US" sz="2000" u="none" cap="none" strike="noStrike"/>
                        <a:t>- Federal</a:t>
                      </a:r>
                    </a:p>
                  </a:txBody>
                  <a:tcPr marT="9525" marB="0" marR="9525" marL="9525" anchor="ctr"/>
                </a:tc>
              </a:tr>
              <a:tr h="550875">
                <a:tc>
                  <a:txBody>
                    <a:bodyPr>
                      <a:noAutofit/>
                    </a:bodyPr>
                    <a:lstStyle/>
                    <a:p>
                      <a:pPr indent="0" lvl="1" marL="457200" marR="0" rtl="0" algn="l">
                        <a:spcBef>
                          <a:spcPts val="0"/>
                        </a:spcBef>
                        <a:buSzPct val="25000"/>
                        <a:buNone/>
                      </a:pPr>
                      <a:r>
                        <a:rPr baseline="0" lang="en-US" sz="2000" u="none" cap="none" strike="noStrike"/>
                        <a:t>- Non-Federal</a:t>
                      </a:r>
                    </a:p>
                  </a:txBody>
                  <a:tcPr marT="9525" marB="0" marR="9525" marL="9525" anchor="ctr"/>
                </a:tc>
              </a:tr>
              <a:tr h="280150">
                <a:tc>
                  <a:txBody>
                    <a:bodyPr>
                      <a:noAutofit/>
                    </a:bodyPr>
                    <a:lstStyle/>
                    <a:p>
                      <a:pPr indent="0" lvl="0" marL="0" marR="0" rtl="0" algn="ctr">
                        <a:spcBef>
                          <a:spcPts val="0"/>
                        </a:spcBef>
                        <a:buSzPct val="25000"/>
                        <a:buNone/>
                      </a:pPr>
                      <a:r>
                        <a:rPr b="1" baseline="0" lang="en-US" sz="2000" u="none" cap="none" strike="noStrike"/>
                        <a:t>Billing Method</a:t>
                      </a:r>
                    </a:p>
                  </a:txBody>
                  <a:tcPr marT="9525" marB="0" marR="9525" marL="9525" anchor="ctr">
                    <a:solidFill>
                      <a:srgbClr val="BADDE1"/>
                    </a:solidFill>
                  </a:tcPr>
                </a:tc>
              </a:tr>
              <a:tr h="448850">
                <a:tc>
                  <a:txBody>
                    <a:bodyPr>
                      <a:noAutofit/>
                    </a:bodyPr>
                    <a:lstStyle/>
                    <a:p>
                      <a:pPr indent="0" lvl="0" marL="0" marR="0" rtl="0" algn="l">
                        <a:spcBef>
                          <a:spcPts val="0"/>
                        </a:spcBef>
                        <a:buSzPct val="25000"/>
                        <a:buNone/>
                      </a:pPr>
                      <a:r>
                        <a:rPr baseline="0" lang="en-US" sz="2000" u="none" cap="none" strike="noStrike"/>
                        <a:t> IPAC</a:t>
                      </a:r>
                    </a:p>
                  </a:txBody>
                  <a:tcPr marT="9525" marB="0" marR="9525" marL="9525" anchor="ctr"/>
                </a:tc>
              </a:tr>
              <a:tr h="467975">
                <a:tc>
                  <a:txBody>
                    <a:bodyPr>
                      <a:noAutofit/>
                    </a:bodyPr>
                    <a:lstStyle/>
                    <a:p>
                      <a:pPr indent="0" lvl="0" marL="0" marR="0" rtl="0" algn="l">
                        <a:spcBef>
                          <a:spcPts val="0"/>
                        </a:spcBef>
                        <a:buSzPct val="25000"/>
                        <a:buNone/>
                      </a:pPr>
                      <a:r>
                        <a:rPr baseline="0" lang="en-US" sz="2000" u="none" cap="none" strike="noStrike"/>
                        <a:t> Standard/Non-IPAC</a:t>
                      </a:r>
                    </a:p>
                  </a:txBody>
                  <a:tcPr marT="9525" marB="0" marR="9525" marL="9525" anchor="ctr"/>
                </a:tc>
              </a:tr>
              <a:tr h="280150">
                <a:tc>
                  <a:txBody>
                    <a:bodyPr>
                      <a:noAutofit/>
                    </a:bodyPr>
                    <a:lstStyle/>
                    <a:p>
                      <a:pPr indent="0" lvl="0" marL="0" marR="0" rtl="0" algn="l">
                        <a:spcBef>
                          <a:spcPts val="0"/>
                        </a:spcBef>
                        <a:buSzPct val="25000"/>
                        <a:buNone/>
                      </a:pPr>
                      <a:r>
                        <a:rPr baseline="0" lang="en-US" sz="2000" u="none" cap="none" strike="noStrike"/>
                        <a:t> Interfund/Intrafund</a:t>
                      </a:r>
                    </a:p>
                  </a:txBody>
                  <a:tcPr marT="9525" marB="0" marR="9525" marL="9525" anchor="ctr"/>
                </a:tc>
              </a:tr>
              <a:tr h="280150">
                <a:tc>
                  <a:txBody>
                    <a:bodyPr>
                      <a:noAutofit/>
                    </a:bodyPr>
                    <a:lstStyle/>
                    <a:p>
                      <a:pPr indent="0" lvl="0" marL="0" marR="0" rtl="0" algn="ctr">
                        <a:spcBef>
                          <a:spcPts val="0"/>
                        </a:spcBef>
                        <a:buSzPct val="25000"/>
                        <a:buNone/>
                      </a:pPr>
                      <a:r>
                        <a:rPr b="1" baseline="0" lang="en-US" sz="2000" u="none" cap="none" strike="noStrike"/>
                        <a:t>Billing Model</a:t>
                      </a:r>
                    </a:p>
                  </a:txBody>
                  <a:tcPr marT="9525" marB="0" marR="9525" marL="9525" anchor="ctr">
                    <a:solidFill>
                      <a:srgbClr val="BADDE1"/>
                    </a:solidFill>
                  </a:tcPr>
                </a:tc>
              </a:tr>
              <a:tr h="280150">
                <a:tc>
                  <a:txBody>
                    <a:bodyPr>
                      <a:noAutofit/>
                    </a:bodyPr>
                    <a:lstStyle/>
                    <a:p>
                      <a:pPr indent="0" lvl="0" marL="0" marR="0" rtl="0" algn="l">
                        <a:spcBef>
                          <a:spcPts val="0"/>
                        </a:spcBef>
                        <a:buSzPct val="25000"/>
                        <a:buNone/>
                      </a:pPr>
                      <a:r>
                        <a:rPr baseline="0" lang="en-US" sz="2000" u="none" cap="none" strike="noStrike"/>
                        <a:t> Recurring </a:t>
                      </a:r>
                    </a:p>
                  </a:txBody>
                  <a:tcPr marT="9525" marB="0" marR="9525" marL="9525" anchor="ctr"/>
                </a:tc>
              </a:tr>
              <a:tr h="550875">
                <a:tc>
                  <a:txBody>
                    <a:bodyPr>
                      <a:noAutofit/>
                    </a:bodyPr>
                    <a:lstStyle/>
                    <a:p>
                      <a:pPr indent="0" lvl="0" marL="0" marR="0" rtl="0" algn="l">
                        <a:spcBef>
                          <a:spcPts val="0"/>
                        </a:spcBef>
                        <a:buSzPct val="25000"/>
                        <a:buNone/>
                      </a:pPr>
                      <a:r>
                        <a:rPr baseline="0" lang="en-US" sz="2000" u="none" cap="none" strike="noStrike"/>
                        <a:t> Spending-Based</a:t>
                      </a:r>
                    </a:p>
                  </a:txBody>
                  <a:tcPr marT="9525" marB="0" marR="9525" marL="9525" anchor="ctr"/>
                </a:tc>
              </a:tr>
            </a:tbl>
          </a:graphicData>
        </a:graphic>
      </p:graphicFrame>
      <p:sp>
        <p:nvSpPr>
          <p:cNvPr id="336" name="Shape 336"/>
          <p:cNvSpPr txBox="1"/>
          <p:nvPr>
            <p:ph idx="1" type="body"/>
          </p:nvPr>
        </p:nvSpPr>
        <p:spPr>
          <a:xfrm>
            <a:off x="498764" y="1940647"/>
            <a:ext cx="4548249" cy="302323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400" u="none" cap="none" strike="noStrike">
                <a:solidFill>
                  <a:schemeClr val="dk1"/>
                </a:solidFill>
                <a:latin typeface="Arial"/>
                <a:ea typeface="Arial"/>
                <a:cs typeface="Arial"/>
                <a:sym typeface="Arial"/>
              </a:rPr>
              <a:t>Agreements in Pegasys can be categorized by various attributes, including:</a:t>
            </a:r>
          </a:p>
          <a:p>
            <a:pPr indent="-225425" lvl="1" marL="56832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Customer Type</a:t>
            </a:r>
          </a:p>
          <a:p>
            <a:pPr indent="-225425" lvl="1" marL="56832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Billing Method</a:t>
            </a:r>
          </a:p>
          <a:p>
            <a:pPr indent="-225425" lvl="1" marL="56832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Billing Model</a:t>
            </a:r>
          </a:p>
        </p:txBody>
      </p:sp>
    </p:spTree>
  </p:cSld>
  <p:clrMapOvr>
    <a:masterClrMapping/>
  </p:clrMapOvr>
  <p:transition spd="slow">
    <p:cut/>
  </p:transition>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3" name="Shape 2523"/>
        <p:cNvGrpSpPr/>
        <p:nvPr/>
      </p:nvGrpSpPr>
      <p:grpSpPr>
        <a:xfrm>
          <a:off x="0" y="0"/>
          <a:ext cx="0" cy="0"/>
          <a:chOff x="0" y="0"/>
          <a:chExt cx="0" cy="0"/>
        </a:xfrm>
      </p:grpSpPr>
      <p:sp>
        <p:nvSpPr>
          <p:cNvPr id="2524" name="Shape 2524"/>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Advance Offset Cash Receipts</a:t>
            </a:r>
          </a:p>
        </p:txBody>
      </p:sp>
      <p:sp>
        <p:nvSpPr>
          <p:cNvPr id="2525" name="Shape 2525"/>
          <p:cNvSpPr txBox="1"/>
          <p:nvPr>
            <p:ph idx="1" type="body"/>
          </p:nvPr>
        </p:nvSpPr>
        <p:spPr>
          <a:xfrm>
            <a:off x="428933" y="1108120"/>
            <a:ext cx="8715065" cy="5749880"/>
          </a:xfrm>
          <a:prstGeom prst="rect">
            <a:avLst/>
          </a:prstGeom>
          <a:noFill/>
          <a:ln>
            <a:noFill/>
          </a:ln>
        </p:spPr>
        <p:txBody>
          <a:bodyPr anchorCtr="0" anchor="t" bIns="45700" lIns="91425" rIns="91425" tIns="45700">
            <a:noAutofit/>
          </a:bodyPr>
          <a:lstStyle/>
          <a:p>
            <a:pPr indent="-146050" lvl="0" marL="231775" marR="0" rtl="0" algn="l">
              <a:spcBef>
                <a:spcPts val="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For </a:t>
            </a:r>
            <a:r>
              <a:rPr b="0" baseline="0" i="0" lang="en-US" sz="2000" u="sng" cap="none" strike="noStrike">
                <a:solidFill>
                  <a:schemeClr val="dk1"/>
                </a:solidFill>
                <a:latin typeface="Arial"/>
                <a:ea typeface="Arial"/>
                <a:cs typeface="Arial"/>
                <a:sym typeface="Arial"/>
              </a:rPr>
              <a:t>Non-Federal and select Federal customers</a:t>
            </a:r>
            <a:r>
              <a:rPr b="0" baseline="0" i="0" lang="en-US" sz="2000" u="none" cap="none" strike="noStrike">
                <a:solidFill>
                  <a:schemeClr val="dk1"/>
                </a:solidFill>
                <a:latin typeface="Arial"/>
                <a:ea typeface="Arial"/>
                <a:cs typeface="Arial"/>
                <a:sym typeface="Arial"/>
              </a:rPr>
              <a:t>, an </a:t>
            </a:r>
            <a:r>
              <a:rPr b="0" baseline="0" i="0" lang="en-US" sz="2000" u="sng" cap="none" strike="noStrike">
                <a:solidFill>
                  <a:schemeClr val="dk1"/>
                </a:solidFill>
                <a:latin typeface="Arial"/>
                <a:ea typeface="Arial"/>
                <a:cs typeface="Arial"/>
                <a:sym typeface="Arial"/>
              </a:rPr>
              <a:t>Advance Payment</a:t>
            </a:r>
            <a:r>
              <a:rPr b="0" baseline="0" i="0" lang="en-US" sz="2000" u="none" cap="none" strike="noStrike">
                <a:solidFill>
                  <a:schemeClr val="dk1"/>
                </a:solidFill>
                <a:latin typeface="Arial"/>
                <a:ea typeface="Arial"/>
                <a:cs typeface="Arial"/>
                <a:sym typeface="Arial"/>
              </a:rPr>
              <a:t> is recorded as the pre-payment GSA requires</a:t>
            </a:r>
          </a:p>
          <a:p>
            <a:pPr indent="-231775" lvl="0" marL="2317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Once GSA has </a:t>
            </a:r>
            <a:r>
              <a:rPr b="0" baseline="0" i="0" lang="en-US" sz="2000" u="sng" cap="none" strike="noStrike">
                <a:solidFill>
                  <a:schemeClr val="dk1"/>
                </a:solidFill>
                <a:latin typeface="Arial"/>
                <a:ea typeface="Arial"/>
                <a:cs typeface="Arial"/>
                <a:sym typeface="Arial"/>
              </a:rPr>
              <a:t>earned the revenue by filling the customer order</a:t>
            </a:r>
            <a:r>
              <a:rPr b="0" baseline="0" i="0" lang="en-US" sz="2000" u="none" cap="none" strike="noStrike">
                <a:solidFill>
                  <a:schemeClr val="dk1"/>
                </a:solidFill>
                <a:latin typeface="Arial"/>
                <a:ea typeface="Arial"/>
                <a:cs typeface="Arial"/>
                <a:sym typeface="Arial"/>
              </a:rPr>
              <a:t>/spending against the Agreement, an </a:t>
            </a:r>
            <a:r>
              <a:rPr b="0" baseline="0" i="0" lang="en-US" sz="2000" u="sng" cap="none" strike="noStrike">
                <a:solidFill>
                  <a:schemeClr val="dk1"/>
                </a:solidFill>
                <a:latin typeface="Arial"/>
                <a:ea typeface="Arial"/>
                <a:cs typeface="Arial"/>
                <a:sym typeface="Arial"/>
              </a:rPr>
              <a:t>Advance Offset</a:t>
            </a:r>
            <a:r>
              <a:rPr b="0" baseline="0" i="0" lang="en-US" sz="2000" u="none" cap="none" strike="noStrike">
                <a:solidFill>
                  <a:schemeClr val="dk1"/>
                </a:solidFill>
                <a:latin typeface="Arial"/>
                <a:ea typeface="Arial"/>
                <a:cs typeface="Arial"/>
                <a:sym typeface="Arial"/>
              </a:rPr>
              <a:t> is processed: </a:t>
            </a:r>
          </a:p>
          <a:p>
            <a:pPr indent="-225425" lvl="1" marL="56832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Liability</a:t>
            </a:r>
            <a:r>
              <a:rPr b="0" baseline="0" i="0" lang="en-US" sz="1800" u="none" cap="none" strike="noStrike">
                <a:solidFill>
                  <a:schemeClr val="dk1"/>
                </a:solidFill>
                <a:latin typeface="Arial"/>
                <a:ea typeface="Arial"/>
                <a:cs typeface="Arial"/>
                <a:sym typeface="Arial"/>
              </a:rPr>
              <a:t> originally processed with the Advance Payment is </a:t>
            </a:r>
            <a:r>
              <a:rPr b="0" baseline="0" i="0" lang="en-US" sz="1800" u="sng" cap="none" strike="noStrike">
                <a:solidFill>
                  <a:schemeClr val="dk1"/>
                </a:solidFill>
                <a:latin typeface="Arial"/>
                <a:ea typeface="Arial"/>
                <a:cs typeface="Arial"/>
                <a:sym typeface="Arial"/>
              </a:rPr>
              <a:t>liquidated </a:t>
            </a:r>
          </a:p>
          <a:p>
            <a:pPr indent="-225425" lvl="1" marL="56832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Revenue is posted</a:t>
            </a:r>
            <a:r>
              <a:rPr b="0" baseline="0" i="0" lang="en-US" sz="1800" u="none" cap="none" strike="noStrike">
                <a:solidFill>
                  <a:schemeClr val="dk1"/>
                </a:solidFill>
                <a:latin typeface="Arial"/>
                <a:ea typeface="Arial"/>
                <a:cs typeface="Arial"/>
                <a:sym typeface="Arial"/>
              </a:rPr>
              <a:t> to the GL</a:t>
            </a:r>
          </a:p>
          <a:p>
            <a:pPr indent="-136525" lvl="0" marL="231775" marR="0" rtl="0" algn="l">
              <a:spcBef>
                <a:spcPts val="12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98437" lvl="0" marL="231775" marR="0" rtl="0" algn="l">
              <a:spcBef>
                <a:spcPts val="740"/>
              </a:spcBef>
              <a:spcAft>
                <a:spcPts val="0"/>
              </a:spcAft>
              <a:buClr>
                <a:srgbClr val="AF242B"/>
              </a:buClr>
              <a:buFont typeface="Noto Sans Symbols"/>
              <a:buNone/>
            </a:pPr>
            <a:r>
              <a:t/>
            </a:r>
            <a:endParaRPr b="0" baseline="0" i="0" sz="700" u="none" cap="none" strike="noStrike">
              <a:solidFill>
                <a:schemeClr val="dk1"/>
              </a:solidFill>
              <a:latin typeface="Arial"/>
              <a:ea typeface="Arial"/>
              <a:cs typeface="Arial"/>
              <a:sym typeface="Arial"/>
            </a:endParaRPr>
          </a:p>
        </p:txBody>
      </p:sp>
      <p:sp>
        <p:nvSpPr>
          <p:cNvPr id="2526" name="Shape 2526"/>
          <p:cNvSpPr txBox="1"/>
          <p:nvPr>
            <p:ph idx="11" type="ftr"/>
          </p:nvPr>
        </p:nvSpPr>
        <p:spPr>
          <a:xfrm>
            <a:off x="386861"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527" name="Shape 2527"/>
          <p:cNvSpPr txBox="1"/>
          <p:nvPr>
            <p:ph idx="12" type="sldNum"/>
          </p:nvPr>
        </p:nvSpPr>
        <p:spPr>
          <a:xfrm>
            <a:off x="0" y="6611814"/>
            <a:ext cx="562707" cy="23507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528" name="Shape 2528"/>
          <p:cNvSpPr/>
          <p:nvPr/>
        </p:nvSpPr>
        <p:spPr>
          <a:xfrm>
            <a:off x="568916" y="4215880"/>
            <a:ext cx="2031681" cy="914255"/>
          </a:xfrm>
          <a:prstGeom prst="homePlate">
            <a:avLst>
              <a:gd fmla="val 50000" name="adj"/>
            </a:avLst>
          </a:prstGeom>
          <a:solidFill>
            <a:schemeClr val="accent1"/>
          </a:solidFill>
          <a:ln>
            <a:noFill/>
          </a:ln>
        </p:spPr>
        <p:txBody>
          <a:bodyPr anchorCtr="0" anchor="ctr" bIns="45700" lIns="91425" rIns="91425" tIns="45700">
            <a:noAutofit/>
          </a:bodyPr>
          <a:lstStyle/>
          <a:p>
            <a:pPr indent="0" lvl="0" marL="0" marR="0" rtl="0" algn="ctr">
              <a:lnSpc>
                <a:spcPct val="85000"/>
              </a:lnSpc>
              <a:spcBef>
                <a:spcPts val="0"/>
              </a:spcBef>
              <a:spcAft>
                <a:spcPts val="320"/>
              </a:spcAft>
              <a:buSzPct val="25000"/>
              <a:buNone/>
            </a:pPr>
            <a:r>
              <a:rPr b="1" baseline="0" i="0" lang="en-US" sz="1600" u="none" cap="none" strike="noStrike">
                <a:solidFill>
                  <a:srgbClr val="404040"/>
                </a:solidFill>
                <a:latin typeface="Calibri"/>
                <a:ea typeface="Calibri"/>
                <a:cs typeface="Calibri"/>
                <a:sym typeface="Calibri"/>
              </a:rPr>
              <a:t>Agreement Created in Pegasys</a:t>
            </a:r>
          </a:p>
        </p:txBody>
      </p:sp>
      <p:sp>
        <p:nvSpPr>
          <p:cNvPr id="2529" name="Shape 2529"/>
          <p:cNvSpPr/>
          <p:nvPr/>
        </p:nvSpPr>
        <p:spPr>
          <a:xfrm>
            <a:off x="2702182" y="4215880"/>
            <a:ext cx="2031681" cy="914255"/>
          </a:xfrm>
          <a:prstGeom prst="chevron">
            <a:avLst>
              <a:gd fmla="val 50000" name="adj"/>
            </a:avLst>
          </a:prstGeom>
          <a:solidFill>
            <a:srgbClr val="A0D4D8"/>
          </a:solidFill>
          <a:ln cap="flat" cmpd="sng" w="34925">
            <a:solidFill>
              <a:srgbClr val="F9A50F"/>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320"/>
              </a:spcAft>
              <a:buSzPct val="25000"/>
              <a:buNone/>
            </a:pPr>
            <a:r>
              <a:rPr b="1" baseline="0" i="0" lang="en-US" sz="1600" u="none" cap="none" strike="noStrike">
                <a:solidFill>
                  <a:srgbClr val="404040"/>
                </a:solidFill>
                <a:latin typeface="Calibri"/>
                <a:ea typeface="Calibri"/>
                <a:cs typeface="Calibri"/>
                <a:sym typeface="Calibri"/>
              </a:rPr>
              <a:t>Advance Received from Customer</a:t>
            </a:r>
          </a:p>
        </p:txBody>
      </p:sp>
      <p:sp>
        <p:nvSpPr>
          <p:cNvPr id="2530" name="Shape 2530"/>
          <p:cNvSpPr/>
          <p:nvPr/>
        </p:nvSpPr>
        <p:spPr>
          <a:xfrm>
            <a:off x="4835446" y="4215880"/>
            <a:ext cx="2031681" cy="914255"/>
          </a:xfrm>
          <a:prstGeom prst="chevron">
            <a:avLst>
              <a:gd fmla="val 50000" name="adj"/>
            </a:avLst>
          </a:prstGeom>
          <a:solidFill>
            <a:srgbClr val="8CCBD0"/>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320"/>
              </a:spcAft>
              <a:buSzPct val="25000"/>
              <a:buNone/>
            </a:pPr>
            <a:r>
              <a:rPr b="1" baseline="0" i="0" lang="en-US" sz="1600" u="none" cap="none" strike="noStrike">
                <a:solidFill>
                  <a:srgbClr val="404040"/>
                </a:solidFill>
                <a:latin typeface="Calibri"/>
                <a:ea typeface="Calibri"/>
                <a:cs typeface="Calibri"/>
                <a:sym typeface="Calibri"/>
              </a:rPr>
              <a:t>Spending Processed Against Agreement</a:t>
            </a:r>
          </a:p>
        </p:txBody>
      </p:sp>
      <p:sp>
        <p:nvSpPr>
          <p:cNvPr id="2531" name="Shape 2531"/>
          <p:cNvSpPr/>
          <p:nvPr/>
        </p:nvSpPr>
        <p:spPr>
          <a:xfrm>
            <a:off x="6968711" y="4215880"/>
            <a:ext cx="2031681" cy="914255"/>
          </a:xfrm>
          <a:prstGeom prst="chevron">
            <a:avLst>
              <a:gd fmla="val 50000" name="adj"/>
            </a:avLst>
          </a:prstGeom>
          <a:solidFill>
            <a:srgbClr val="6EBEC4"/>
          </a:solidFill>
          <a:ln cap="flat" cmpd="sng" w="28575">
            <a:solidFill>
              <a:srgbClr val="F9A50F"/>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320"/>
              </a:spcAft>
              <a:buSzPct val="25000"/>
              <a:buNone/>
            </a:pPr>
            <a:r>
              <a:rPr b="1" baseline="0" i="0" lang="en-US" sz="1600" u="none" cap="none" strike="noStrike">
                <a:solidFill>
                  <a:srgbClr val="404040"/>
                </a:solidFill>
                <a:latin typeface="Calibri"/>
                <a:ea typeface="Calibri"/>
                <a:cs typeface="Calibri"/>
                <a:sym typeface="Calibri"/>
              </a:rPr>
              <a:t>Advance Offset Generated from Agreement</a:t>
            </a:r>
          </a:p>
        </p:txBody>
      </p:sp>
    </p:spTree>
  </p:cSld>
  <p:clrMapOvr>
    <a:masterClrMapping/>
  </p:clrMapOvr>
  <p:transition spd="slow">
    <p:cut/>
  </p:transition>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6" name="Shape 2536"/>
        <p:cNvGrpSpPr/>
        <p:nvPr/>
      </p:nvGrpSpPr>
      <p:grpSpPr>
        <a:xfrm>
          <a:off x="0" y="0"/>
          <a:ext cx="0" cy="0"/>
          <a:chOff x="0" y="0"/>
          <a:chExt cx="0" cy="0"/>
        </a:xfrm>
      </p:grpSpPr>
      <p:sp>
        <p:nvSpPr>
          <p:cNvPr id="2537" name="Shape 253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Advance Offset Cash Receipts</a:t>
            </a:r>
          </a:p>
        </p:txBody>
      </p:sp>
      <p:sp>
        <p:nvSpPr>
          <p:cNvPr id="2538" name="Shape 2538"/>
          <p:cNvSpPr txBox="1"/>
          <p:nvPr>
            <p:ph idx="1" type="body"/>
          </p:nvPr>
        </p:nvSpPr>
        <p:spPr>
          <a:xfrm>
            <a:off x="428933" y="1478823"/>
            <a:ext cx="8715065" cy="5749880"/>
          </a:xfrm>
          <a:prstGeom prst="rect">
            <a:avLst/>
          </a:prstGeom>
          <a:noFill/>
          <a:ln>
            <a:noFill/>
          </a:ln>
        </p:spPr>
        <p:txBody>
          <a:bodyPr anchorCtr="0" anchor="t" bIns="45700" lIns="91425" rIns="91425" tIns="45700">
            <a:noAutofit/>
          </a:bodyPr>
          <a:lstStyle/>
          <a:p>
            <a:pPr indent="-146050" lvl="0" marL="231775" marR="0" rtl="0" algn="l">
              <a:spcBef>
                <a:spcPts val="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When </a:t>
            </a:r>
            <a:r>
              <a:rPr b="0" baseline="0" i="0" lang="en-US" sz="2000" u="sng" cap="none" strike="noStrike">
                <a:solidFill>
                  <a:schemeClr val="dk1"/>
                </a:solidFill>
                <a:latin typeface="Arial"/>
                <a:ea typeface="Arial"/>
                <a:cs typeface="Arial"/>
                <a:sym typeface="Arial"/>
              </a:rPr>
              <a:t>PCPROJBILL</a:t>
            </a:r>
            <a:r>
              <a:rPr b="0" baseline="0" i="0" lang="en-US" sz="2000" u="none" cap="none" strike="noStrike">
                <a:solidFill>
                  <a:schemeClr val="dk1"/>
                </a:solidFill>
                <a:latin typeface="Arial"/>
                <a:ea typeface="Arial"/>
                <a:cs typeface="Arial"/>
                <a:sym typeface="Arial"/>
              </a:rPr>
              <a:t> runs, it </a:t>
            </a:r>
            <a:r>
              <a:rPr b="0" baseline="0" i="0" lang="en-US" sz="2000" u="sng" cap="none" strike="noStrike">
                <a:solidFill>
                  <a:schemeClr val="dk1"/>
                </a:solidFill>
                <a:latin typeface="Arial"/>
                <a:ea typeface="Arial"/>
                <a:cs typeface="Arial"/>
                <a:sym typeface="Arial"/>
              </a:rPr>
              <a:t>determines if an Advanced Payment exists</a:t>
            </a:r>
            <a:r>
              <a:rPr b="0" baseline="0" i="0" lang="en-US" sz="2000" u="none" cap="none" strike="noStrike">
                <a:solidFill>
                  <a:schemeClr val="dk1"/>
                </a:solidFill>
                <a:latin typeface="Arial"/>
                <a:ea typeface="Arial"/>
                <a:cs typeface="Arial"/>
                <a:sym typeface="Arial"/>
              </a:rPr>
              <a:t>, and if so, </a:t>
            </a:r>
            <a:r>
              <a:rPr b="0" baseline="0" i="0" lang="en-US" sz="2000" u="sng" cap="none" strike="noStrike">
                <a:solidFill>
                  <a:schemeClr val="dk1"/>
                </a:solidFill>
                <a:latin typeface="Arial"/>
                <a:ea typeface="Arial"/>
                <a:cs typeface="Arial"/>
                <a:sym typeface="Arial"/>
              </a:rPr>
              <a:t>generates an Advance Offset </a:t>
            </a:r>
            <a:r>
              <a:rPr b="0" baseline="0" i="0" lang="en-US" sz="2000" u="none" cap="none" strike="noStrike">
                <a:solidFill>
                  <a:schemeClr val="dk1"/>
                </a:solidFill>
                <a:latin typeface="Arial"/>
                <a:ea typeface="Arial"/>
                <a:cs typeface="Arial"/>
                <a:sym typeface="Arial"/>
              </a:rPr>
              <a:t>up to the available unliquidated advance amount</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New CR with </a:t>
            </a:r>
            <a:r>
              <a:rPr b="0" baseline="0" i="0" lang="en-US" sz="1800" u="sng" cap="none" strike="noStrike">
                <a:solidFill>
                  <a:schemeClr val="dk1"/>
                </a:solidFill>
                <a:latin typeface="Arial"/>
                <a:ea typeface="Arial"/>
                <a:cs typeface="Arial"/>
                <a:sym typeface="Arial"/>
              </a:rPr>
              <a:t>Line Type = Advance Offset</a:t>
            </a:r>
            <a:r>
              <a:rPr b="0" baseline="0" i="0" lang="en-US" sz="1800" u="none" cap="none" strike="noStrike">
                <a:solidFill>
                  <a:schemeClr val="dk1"/>
                </a:solidFill>
                <a:latin typeface="Arial"/>
                <a:ea typeface="Arial"/>
                <a:cs typeface="Arial"/>
                <a:sym typeface="Arial"/>
              </a:rPr>
              <a:t> is generated </a:t>
            </a:r>
            <a:r>
              <a:rPr b="0" baseline="0" i="0" lang="en-US" sz="1800" u="sng" cap="none" strike="noStrike">
                <a:solidFill>
                  <a:schemeClr val="dk1"/>
                </a:solidFill>
                <a:latin typeface="Arial"/>
                <a:ea typeface="Arial"/>
                <a:cs typeface="Arial"/>
                <a:sym typeface="Arial"/>
              </a:rPr>
              <a:t>referencing the original Advance Payment</a:t>
            </a:r>
            <a:r>
              <a:rPr b="0" baseline="0" i="0" lang="en-US" sz="1800" u="none" cap="none" strike="noStrike">
                <a:solidFill>
                  <a:schemeClr val="dk1"/>
                </a:solidFill>
                <a:latin typeface="Arial"/>
                <a:ea typeface="Arial"/>
                <a:cs typeface="Arial"/>
                <a:sym typeface="Arial"/>
              </a:rPr>
              <a:t> Document Number </a:t>
            </a:r>
          </a:p>
          <a:p>
            <a:pPr indent="-139700" lvl="1" marL="568325"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Region 6 Doc Type: </a:t>
            </a:r>
            <a:r>
              <a:rPr b="1" baseline="0" i="0" lang="en-US" sz="1800" u="sng" cap="none" strike="noStrike">
                <a:solidFill>
                  <a:schemeClr val="dk1"/>
                </a:solidFill>
                <a:latin typeface="Arial"/>
                <a:ea typeface="Arial"/>
                <a:cs typeface="Arial"/>
                <a:sym typeface="Arial"/>
              </a:rPr>
              <a:t>AO6</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Region 7 Doc Type: </a:t>
            </a:r>
            <a:r>
              <a:rPr b="1" baseline="0" i="0" lang="en-US" sz="1800" u="sng" cap="none" strike="noStrike">
                <a:solidFill>
                  <a:schemeClr val="dk1"/>
                </a:solidFill>
                <a:latin typeface="Arial"/>
                <a:ea typeface="Arial"/>
                <a:cs typeface="Arial"/>
                <a:sym typeface="Arial"/>
              </a:rPr>
              <a:t>AO7</a:t>
            </a:r>
          </a:p>
          <a:p>
            <a:pPr indent="-231775" lvl="0" marL="2317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Advance Payment and Advance Offset Cash Receipts can be viewed in VCSS</a:t>
            </a:r>
          </a:p>
          <a:p>
            <a:pPr indent="-136525" lvl="0" marL="231775" marR="0" rtl="0" algn="l">
              <a:spcBef>
                <a:spcPts val="12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98437" lvl="0" marL="231775" marR="0" rtl="0" algn="l">
              <a:spcBef>
                <a:spcPts val="740"/>
              </a:spcBef>
              <a:spcAft>
                <a:spcPts val="0"/>
              </a:spcAft>
              <a:buClr>
                <a:srgbClr val="AF242B"/>
              </a:buClr>
              <a:buFont typeface="Noto Sans Symbols"/>
              <a:buNone/>
            </a:pPr>
            <a:r>
              <a:t/>
            </a:r>
            <a:endParaRPr b="0" baseline="0" i="0" sz="700" u="none" cap="none" strike="noStrike">
              <a:solidFill>
                <a:schemeClr val="dk1"/>
              </a:solidFill>
              <a:latin typeface="Arial"/>
              <a:ea typeface="Arial"/>
              <a:cs typeface="Arial"/>
              <a:sym typeface="Arial"/>
            </a:endParaRPr>
          </a:p>
        </p:txBody>
      </p:sp>
      <p:sp>
        <p:nvSpPr>
          <p:cNvPr id="2539" name="Shape 2539"/>
          <p:cNvSpPr txBox="1"/>
          <p:nvPr>
            <p:ph idx="11" type="ftr"/>
          </p:nvPr>
        </p:nvSpPr>
        <p:spPr>
          <a:xfrm>
            <a:off x="386862"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540" name="Shape 2540"/>
          <p:cNvSpPr txBox="1"/>
          <p:nvPr>
            <p:ph idx="12" type="sldNum"/>
          </p:nvPr>
        </p:nvSpPr>
        <p:spPr>
          <a:xfrm>
            <a:off x="0" y="6588368"/>
            <a:ext cx="480645" cy="25851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2541" name="Shape 2541"/>
          <p:cNvPicPr preferRelativeResize="0"/>
          <p:nvPr/>
        </p:nvPicPr>
        <p:blipFill rotWithShape="1">
          <a:blip r:embed="rId3">
            <a:alphaModFix/>
          </a:blip>
          <a:srcRect b="0" l="0" r="0" t="0"/>
          <a:stretch/>
        </p:blipFill>
        <p:spPr>
          <a:xfrm>
            <a:off x="973384" y="3727700"/>
            <a:ext cx="4800380" cy="288311"/>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6" name="Shape 2546"/>
        <p:cNvGrpSpPr/>
        <p:nvPr/>
      </p:nvGrpSpPr>
      <p:grpSpPr>
        <a:xfrm>
          <a:off x="0" y="0"/>
          <a:ext cx="0" cy="0"/>
          <a:chOff x="0" y="0"/>
          <a:chExt cx="0" cy="0"/>
        </a:xfrm>
      </p:grpSpPr>
      <p:sp>
        <p:nvSpPr>
          <p:cNvPr id="2547" name="Shape 254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Advance Offset Cash Receipts – Header</a:t>
            </a:r>
          </a:p>
        </p:txBody>
      </p:sp>
      <p:sp>
        <p:nvSpPr>
          <p:cNvPr id="2548" name="Shape 2548"/>
          <p:cNvSpPr txBox="1"/>
          <p:nvPr>
            <p:ph idx="1" type="body"/>
          </p:nvPr>
        </p:nvSpPr>
        <p:spPr>
          <a:xfrm>
            <a:off x="809527" y="5481723"/>
            <a:ext cx="8229600" cy="106988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Deposit Number </a:t>
            </a:r>
            <a:r>
              <a:rPr b="0" baseline="0" i="0" lang="en-US" sz="1600" u="none" cap="none" strike="noStrike">
                <a:solidFill>
                  <a:schemeClr val="dk1"/>
                </a:solidFill>
                <a:latin typeface="Arial"/>
                <a:ea typeface="Arial"/>
                <a:cs typeface="Arial"/>
                <a:sym typeface="Arial"/>
              </a:rPr>
              <a:t>– Deposit Number of the Original Cash Receipt Advance Payment</a:t>
            </a: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Debit Voucher Number </a:t>
            </a:r>
            <a:r>
              <a:rPr b="0" baseline="0" i="0" lang="en-US" sz="1600" u="none" cap="none" strike="noStrike">
                <a:solidFill>
                  <a:schemeClr val="dk1"/>
                </a:solidFill>
                <a:latin typeface="Arial"/>
                <a:ea typeface="Arial"/>
                <a:cs typeface="Arial"/>
                <a:sym typeface="Arial"/>
              </a:rPr>
              <a:t>– Not populated on Advance Offset Cash Receipt</a:t>
            </a: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Accomplished Date </a:t>
            </a:r>
            <a:r>
              <a:rPr b="0" baseline="0" i="0" lang="en-US" sz="1600" u="none" cap="none" strike="noStrike">
                <a:solidFill>
                  <a:schemeClr val="dk1"/>
                </a:solidFill>
                <a:latin typeface="Arial"/>
                <a:ea typeface="Arial"/>
                <a:cs typeface="Arial"/>
                <a:sym typeface="Arial"/>
              </a:rPr>
              <a:t>– Accomplished Date of the Original Cash Receipt </a:t>
            </a:r>
            <a:br>
              <a:rPr b="0" baseline="0" i="0" lang="en-US" sz="1600" u="none" cap="none" strike="noStrike">
                <a:solidFill>
                  <a:schemeClr val="dk1"/>
                </a:solidFill>
                <a:latin typeface="Arial"/>
                <a:ea typeface="Arial"/>
                <a:cs typeface="Arial"/>
                <a:sym typeface="Arial"/>
              </a:rPr>
            </a:br>
            <a:r>
              <a:rPr b="0" baseline="0" i="0" lang="en-US" sz="1600" u="none" cap="none" strike="noStrike">
                <a:solidFill>
                  <a:schemeClr val="dk1"/>
                </a:solidFill>
                <a:latin typeface="Arial"/>
                <a:ea typeface="Arial"/>
                <a:cs typeface="Arial"/>
                <a:sym typeface="Arial"/>
              </a:rPr>
              <a:t>Advance Payment.</a:t>
            </a: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2549" name="Shape 254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2550" name="Shape 2550"/>
          <p:cNvPicPr preferRelativeResize="0"/>
          <p:nvPr/>
        </p:nvPicPr>
        <p:blipFill rotWithShape="1">
          <a:blip r:embed="rId3">
            <a:alphaModFix/>
          </a:blip>
          <a:srcRect b="0" l="0" r="0" t="0"/>
          <a:stretch/>
        </p:blipFill>
        <p:spPr>
          <a:xfrm>
            <a:off x="1119075" y="1166986"/>
            <a:ext cx="7153274" cy="4152899"/>
          </a:xfrm>
          <a:prstGeom prst="rect">
            <a:avLst/>
          </a:prstGeom>
          <a:noFill/>
          <a:ln cap="flat" cmpd="sng" w="19050">
            <a:solidFill>
              <a:schemeClr val="dk1"/>
            </a:solidFill>
            <a:prstDash val="solid"/>
            <a:miter/>
            <a:headEnd len="med" w="med" type="none"/>
            <a:tailEnd len="med" w="med" type="none"/>
          </a:ln>
        </p:spPr>
      </p:pic>
      <p:sp>
        <p:nvSpPr>
          <p:cNvPr id="2551" name="Shape 2551"/>
          <p:cNvSpPr/>
          <p:nvPr/>
        </p:nvSpPr>
        <p:spPr>
          <a:xfrm>
            <a:off x="1237829" y="3089060"/>
            <a:ext cx="2873934" cy="224830"/>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552" name="Shape 2552"/>
          <p:cNvSpPr/>
          <p:nvPr/>
        </p:nvSpPr>
        <p:spPr>
          <a:xfrm>
            <a:off x="1225954" y="2456850"/>
            <a:ext cx="2873934" cy="224830"/>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553" name="Shape 2553"/>
          <p:cNvSpPr/>
          <p:nvPr/>
        </p:nvSpPr>
        <p:spPr>
          <a:xfrm>
            <a:off x="5700157" y="3728751"/>
            <a:ext cx="2302842" cy="224830"/>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8" name="Shape 2558"/>
        <p:cNvGrpSpPr/>
        <p:nvPr/>
      </p:nvGrpSpPr>
      <p:grpSpPr>
        <a:xfrm>
          <a:off x="0" y="0"/>
          <a:ext cx="0" cy="0"/>
          <a:chOff x="0" y="0"/>
          <a:chExt cx="0" cy="0"/>
        </a:xfrm>
      </p:grpSpPr>
      <p:pic>
        <p:nvPicPr>
          <p:cNvPr id="2559" name="Shape 2559"/>
          <p:cNvPicPr preferRelativeResize="0"/>
          <p:nvPr/>
        </p:nvPicPr>
        <p:blipFill rotWithShape="1">
          <a:blip r:embed="rId3">
            <a:alphaModFix/>
          </a:blip>
          <a:srcRect b="0" l="0" r="0" t="0"/>
          <a:stretch/>
        </p:blipFill>
        <p:spPr>
          <a:xfrm>
            <a:off x="972220" y="1162351"/>
            <a:ext cx="7565729" cy="4436022"/>
          </a:xfrm>
          <a:prstGeom prst="rect">
            <a:avLst/>
          </a:prstGeom>
          <a:noFill/>
          <a:ln cap="flat" cmpd="sng" w="19050">
            <a:solidFill>
              <a:schemeClr val="dk1"/>
            </a:solidFill>
            <a:prstDash val="solid"/>
            <a:miter/>
            <a:headEnd len="med" w="med" type="none"/>
            <a:tailEnd len="med" w="med" type="none"/>
          </a:ln>
        </p:spPr>
      </p:pic>
      <p:sp>
        <p:nvSpPr>
          <p:cNvPr id="2560" name="Shape 2560"/>
          <p:cNvSpPr/>
          <p:nvPr/>
        </p:nvSpPr>
        <p:spPr>
          <a:xfrm>
            <a:off x="1073895" y="2329982"/>
            <a:ext cx="3072809" cy="224830"/>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561" name="Shape 2561"/>
          <p:cNvSpPr txBox="1"/>
          <p:nvPr>
            <p:ph type="title"/>
          </p:nvPr>
        </p:nvSpPr>
        <p:spPr>
          <a:xfrm>
            <a:off x="455612" y="331787"/>
            <a:ext cx="859313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Advance Offset Cash Receipts – Accounting Line</a:t>
            </a:r>
          </a:p>
        </p:txBody>
      </p:sp>
      <p:sp>
        <p:nvSpPr>
          <p:cNvPr id="2562" name="Shape 2562"/>
          <p:cNvSpPr txBox="1"/>
          <p:nvPr>
            <p:ph idx="11" type="ftr"/>
          </p:nvPr>
        </p:nvSpPr>
        <p:spPr>
          <a:xfrm>
            <a:off x="398585"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563" name="Shape 2563"/>
          <p:cNvSpPr txBox="1"/>
          <p:nvPr>
            <p:ph idx="12" type="sldNum"/>
          </p:nvPr>
        </p:nvSpPr>
        <p:spPr>
          <a:xfrm>
            <a:off x="0" y="6611814"/>
            <a:ext cx="668213" cy="23507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564" name="Shape 2564"/>
          <p:cNvSpPr txBox="1"/>
          <p:nvPr/>
        </p:nvSpPr>
        <p:spPr>
          <a:xfrm>
            <a:off x="5656526" y="2126515"/>
            <a:ext cx="1488557" cy="23083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900" u="none" cap="none" strike="noStrike">
                <a:solidFill>
                  <a:srgbClr val="595959"/>
                </a:solidFill>
                <a:latin typeface="Calibri"/>
                <a:ea typeface="Calibri"/>
                <a:cs typeface="Calibri"/>
                <a:sym typeface="Calibri"/>
              </a:rPr>
              <a:t>OUTLS</a:t>
            </a:r>
          </a:p>
        </p:txBody>
      </p:sp>
      <p:sp>
        <p:nvSpPr>
          <p:cNvPr id="2565" name="Shape 2565"/>
          <p:cNvSpPr txBox="1"/>
          <p:nvPr/>
        </p:nvSpPr>
        <p:spPr>
          <a:xfrm>
            <a:off x="5667160" y="3756841"/>
            <a:ext cx="1488557" cy="23083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900" u="none" cap="none" strike="noStrike">
                <a:solidFill>
                  <a:srgbClr val="595959"/>
                </a:solidFill>
                <a:latin typeface="Calibri"/>
                <a:ea typeface="Calibri"/>
                <a:cs typeface="Calibri"/>
                <a:sym typeface="Calibri"/>
              </a:rPr>
              <a:t>OUTLEASE</a:t>
            </a:r>
          </a:p>
        </p:txBody>
      </p:sp>
      <p:sp>
        <p:nvSpPr>
          <p:cNvPr id="2566" name="Shape 2566"/>
          <p:cNvSpPr txBox="1"/>
          <p:nvPr/>
        </p:nvSpPr>
        <p:spPr>
          <a:xfrm>
            <a:off x="819150" y="5748371"/>
            <a:ext cx="8229600" cy="76667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Line Type </a:t>
            </a:r>
            <a:r>
              <a:rPr b="0" baseline="0" i="0" lang="en-US" sz="1600" u="none" cap="none" strike="noStrike">
                <a:solidFill>
                  <a:schemeClr val="dk1"/>
                </a:solidFill>
                <a:latin typeface="Arial"/>
                <a:ea typeface="Arial"/>
                <a:cs typeface="Arial"/>
                <a:sym typeface="Arial"/>
              </a:rPr>
              <a:t>- Advance Offset Line Type enables appropriate updates on referenced Advance Payment Cash Receipt and Agreement</a:t>
            </a: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1" name="Shape 2571"/>
        <p:cNvGrpSpPr/>
        <p:nvPr/>
      </p:nvGrpSpPr>
      <p:grpSpPr>
        <a:xfrm>
          <a:off x="0" y="0"/>
          <a:ext cx="0" cy="0"/>
          <a:chOff x="0" y="0"/>
          <a:chExt cx="0" cy="0"/>
        </a:xfrm>
      </p:grpSpPr>
      <p:sp>
        <p:nvSpPr>
          <p:cNvPr id="2572" name="Shape 2572"/>
          <p:cNvSpPr txBox="1"/>
          <p:nvPr>
            <p:ph type="title"/>
          </p:nvPr>
        </p:nvSpPr>
        <p:spPr>
          <a:xfrm>
            <a:off x="455612" y="331787"/>
            <a:ext cx="8602661"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Advance Offset Cash Receipts – Accounting Line</a:t>
            </a:r>
          </a:p>
        </p:txBody>
      </p:sp>
      <p:sp>
        <p:nvSpPr>
          <p:cNvPr id="2573" name="Shape 257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574" name="Shape 2574"/>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2575" name="Shape 2575"/>
          <p:cNvPicPr preferRelativeResize="0"/>
          <p:nvPr/>
        </p:nvPicPr>
        <p:blipFill rotWithShape="1">
          <a:blip r:embed="rId3">
            <a:alphaModFix/>
          </a:blip>
          <a:srcRect b="0" l="0" r="0" t="0"/>
          <a:stretch/>
        </p:blipFill>
        <p:spPr>
          <a:xfrm>
            <a:off x="3442564" y="1349259"/>
            <a:ext cx="2716071" cy="1196067"/>
          </a:xfrm>
          <a:prstGeom prst="rect">
            <a:avLst/>
          </a:prstGeom>
          <a:noFill/>
          <a:ln cap="flat" cmpd="sng" w="19050">
            <a:solidFill>
              <a:schemeClr val="dk1"/>
            </a:solidFill>
            <a:prstDash val="solid"/>
            <a:miter/>
            <a:headEnd len="med" w="med" type="none"/>
            <a:tailEnd len="med" w="med" type="none"/>
          </a:ln>
        </p:spPr>
      </p:pic>
      <p:pic>
        <p:nvPicPr>
          <p:cNvPr id="2576" name="Shape 2576"/>
          <p:cNvPicPr preferRelativeResize="0"/>
          <p:nvPr/>
        </p:nvPicPr>
        <p:blipFill rotWithShape="1">
          <a:blip r:embed="rId4">
            <a:alphaModFix/>
          </a:blip>
          <a:srcRect b="0" l="0" r="0" t="0"/>
          <a:stretch/>
        </p:blipFill>
        <p:spPr>
          <a:xfrm>
            <a:off x="2177409" y="4240171"/>
            <a:ext cx="5246380" cy="514350"/>
          </a:xfrm>
          <a:prstGeom prst="rect">
            <a:avLst/>
          </a:prstGeom>
          <a:noFill/>
          <a:ln cap="flat" cmpd="sng" w="19050">
            <a:solidFill>
              <a:schemeClr val="dk1"/>
            </a:solidFill>
            <a:prstDash val="solid"/>
            <a:miter/>
            <a:headEnd len="med" w="med" type="none"/>
            <a:tailEnd len="med" w="med" type="none"/>
          </a:ln>
        </p:spPr>
      </p:pic>
      <p:sp>
        <p:nvSpPr>
          <p:cNvPr id="2577" name="Shape 2577"/>
          <p:cNvSpPr txBox="1"/>
          <p:nvPr/>
        </p:nvSpPr>
        <p:spPr>
          <a:xfrm>
            <a:off x="526768" y="5036282"/>
            <a:ext cx="8521981" cy="156454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Principal Amount </a:t>
            </a:r>
            <a:r>
              <a:rPr b="0" baseline="0" i="0" lang="en-US" sz="1600" u="none" cap="none" strike="noStrike">
                <a:solidFill>
                  <a:schemeClr val="dk1"/>
                </a:solidFill>
                <a:latin typeface="Arial"/>
                <a:ea typeface="Arial"/>
                <a:cs typeface="Arial"/>
                <a:sym typeface="Arial"/>
              </a:rPr>
              <a:t>-The amount to be recorded as earned revenue</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Document Reference </a:t>
            </a:r>
            <a:r>
              <a:rPr b="0" baseline="0" i="0" lang="en-US" sz="1600" u="none" cap="none" strike="noStrike">
                <a:solidFill>
                  <a:schemeClr val="dk1"/>
                </a:solidFill>
                <a:latin typeface="Arial"/>
                <a:ea typeface="Arial"/>
                <a:cs typeface="Arial"/>
                <a:sym typeface="Arial"/>
              </a:rPr>
              <a:t>- References the Advance Payment document</a:t>
            </a:r>
          </a:p>
          <a:p>
            <a:pPr indent="-231775" lvl="0" marL="231775" marR="0" rtl="0" algn="l">
              <a:spcBef>
                <a:spcPts val="1200"/>
              </a:spcBef>
              <a:spcAft>
                <a:spcPts val="60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Agreement Number </a:t>
            </a:r>
            <a:r>
              <a:rPr b="0" baseline="0" i="0" lang="en-US" sz="1600" u="none" cap="none" strike="noStrike">
                <a:solidFill>
                  <a:schemeClr val="dk1"/>
                </a:solidFill>
                <a:latin typeface="Arial"/>
                <a:ea typeface="Arial"/>
                <a:cs typeface="Arial"/>
                <a:sym typeface="Arial"/>
              </a:rPr>
              <a:t>and </a:t>
            </a:r>
            <a:r>
              <a:rPr b="1" baseline="0" i="0" lang="en-US" sz="1600" u="none" cap="none" strike="noStrike">
                <a:solidFill>
                  <a:schemeClr val="dk1"/>
                </a:solidFill>
                <a:latin typeface="Arial"/>
                <a:ea typeface="Arial"/>
                <a:cs typeface="Arial"/>
                <a:sym typeface="Arial"/>
              </a:rPr>
              <a:t>Agreement Line Number </a:t>
            </a:r>
            <a:r>
              <a:rPr b="0" baseline="0" i="0" lang="en-US" sz="1600" u="none" cap="none" strike="noStrike">
                <a:solidFill>
                  <a:schemeClr val="dk1"/>
                </a:solidFill>
                <a:latin typeface="Arial"/>
                <a:ea typeface="Arial"/>
                <a:cs typeface="Arial"/>
                <a:sym typeface="Arial"/>
              </a:rPr>
              <a:t>- References the Agreement in order to draw down the total available amount</a:t>
            </a:r>
          </a:p>
        </p:txBody>
      </p:sp>
      <p:pic>
        <p:nvPicPr>
          <p:cNvPr id="2578" name="Shape 2578"/>
          <p:cNvPicPr preferRelativeResize="0"/>
          <p:nvPr/>
        </p:nvPicPr>
        <p:blipFill rotWithShape="1">
          <a:blip r:embed="rId5">
            <a:alphaModFix/>
          </a:blip>
          <a:srcRect b="0" l="0" r="0" t="0"/>
          <a:stretch/>
        </p:blipFill>
        <p:spPr>
          <a:xfrm>
            <a:off x="1781175" y="2707641"/>
            <a:ext cx="6038849" cy="1343024"/>
          </a:xfrm>
          <a:prstGeom prst="rect">
            <a:avLst/>
          </a:prstGeom>
          <a:noFill/>
          <a:ln cap="flat" cmpd="sng" w="19050">
            <a:solidFill>
              <a:schemeClr val="dk1"/>
            </a:solidFill>
            <a:prstDash val="solid"/>
            <a:miter/>
            <a:headEnd len="med" w="med" type="none"/>
            <a:tailEnd len="med" w="med" type="none"/>
          </a:ln>
        </p:spPr>
      </p:pic>
      <p:sp>
        <p:nvSpPr>
          <p:cNvPr id="2579" name="Shape 2579"/>
          <p:cNvSpPr txBox="1"/>
          <p:nvPr/>
        </p:nvSpPr>
        <p:spPr>
          <a:xfrm>
            <a:off x="1866014" y="3105793"/>
            <a:ext cx="1488557" cy="23083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900" u="none" cap="none" strike="noStrike">
                <a:solidFill>
                  <a:srgbClr val="595959"/>
                </a:solidFill>
                <a:latin typeface="Calibri"/>
                <a:ea typeface="Calibri"/>
                <a:cs typeface="Calibri"/>
                <a:sym typeface="Calibri"/>
              </a:rPr>
              <a:t>L7M</a:t>
            </a:r>
          </a:p>
        </p:txBody>
      </p:sp>
      <p:sp>
        <p:nvSpPr>
          <p:cNvPr id="2580" name="Shape 2580"/>
          <p:cNvSpPr txBox="1"/>
          <p:nvPr/>
        </p:nvSpPr>
        <p:spPr>
          <a:xfrm>
            <a:off x="2358669" y="3098699"/>
            <a:ext cx="1488557" cy="23083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900" u="none" cap="none" strike="noStrike">
                <a:solidFill>
                  <a:srgbClr val="595959"/>
                </a:solidFill>
                <a:latin typeface="Calibri"/>
                <a:ea typeface="Calibri"/>
                <a:cs typeface="Calibri"/>
                <a:sym typeface="Calibri"/>
              </a:rPr>
              <a:t>L7M201506010001</a:t>
            </a:r>
          </a:p>
        </p:txBody>
      </p:sp>
      <p:sp>
        <p:nvSpPr>
          <p:cNvPr id="2581" name="Shape 2581"/>
          <p:cNvSpPr txBox="1"/>
          <p:nvPr/>
        </p:nvSpPr>
        <p:spPr>
          <a:xfrm>
            <a:off x="4435562" y="3102007"/>
            <a:ext cx="1488557" cy="23083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900" u="none" cap="none" strike="noStrike">
                <a:solidFill>
                  <a:srgbClr val="595959"/>
                </a:solidFill>
                <a:latin typeface="Calibri"/>
                <a:ea typeface="Calibri"/>
                <a:cs typeface="Calibri"/>
                <a:sym typeface="Calibri"/>
              </a:rPr>
              <a:t>                  1</a:t>
            </a:r>
          </a:p>
        </p:txBody>
      </p:sp>
      <p:sp>
        <p:nvSpPr>
          <p:cNvPr id="2582" name="Shape 2582"/>
          <p:cNvSpPr/>
          <p:nvPr/>
        </p:nvSpPr>
        <p:spPr>
          <a:xfrm>
            <a:off x="1866014" y="2903680"/>
            <a:ext cx="4455041" cy="475473"/>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583" name="Shape 2583"/>
          <p:cNvSpPr/>
          <p:nvPr/>
        </p:nvSpPr>
        <p:spPr>
          <a:xfrm>
            <a:off x="3413494" y="1555691"/>
            <a:ext cx="2745140" cy="196908"/>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584" name="Shape 2584"/>
          <p:cNvSpPr/>
          <p:nvPr/>
        </p:nvSpPr>
        <p:spPr>
          <a:xfrm>
            <a:off x="2247014" y="4419600"/>
            <a:ext cx="5068185" cy="334922"/>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9" name="Shape 2589"/>
        <p:cNvGrpSpPr/>
        <p:nvPr/>
      </p:nvGrpSpPr>
      <p:grpSpPr>
        <a:xfrm>
          <a:off x="0" y="0"/>
          <a:ext cx="0" cy="0"/>
          <a:chOff x="0" y="0"/>
          <a:chExt cx="0" cy="0"/>
        </a:xfrm>
      </p:grpSpPr>
      <p:pic>
        <p:nvPicPr>
          <p:cNvPr id="2590" name="Shape 2590"/>
          <p:cNvPicPr preferRelativeResize="0"/>
          <p:nvPr/>
        </p:nvPicPr>
        <p:blipFill rotWithShape="1">
          <a:blip r:embed="rId3">
            <a:alphaModFix/>
          </a:blip>
          <a:srcRect b="0" l="0" r="0" t="0"/>
          <a:stretch/>
        </p:blipFill>
        <p:spPr>
          <a:xfrm>
            <a:off x="769406" y="2959926"/>
            <a:ext cx="7807923" cy="2554443"/>
          </a:xfrm>
          <a:prstGeom prst="rect">
            <a:avLst/>
          </a:prstGeom>
          <a:noFill/>
          <a:ln cap="flat" cmpd="sng" w="19050">
            <a:solidFill>
              <a:schemeClr val="dk1"/>
            </a:solidFill>
            <a:prstDash val="solid"/>
            <a:miter/>
            <a:headEnd len="med" w="med" type="none"/>
            <a:tailEnd len="med" w="med" type="none"/>
          </a:ln>
        </p:spPr>
      </p:pic>
      <p:sp>
        <p:nvSpPr>
          <p:cNvPr id="2591" name="Shape 2591"/>
          <p:cNvSpPr txBox="1"/>
          <p:nvPr>
            <p:ph type="title"/>
          </p:nvPr>
        </p:nvSpPr>
        <p:spPr>
          <a:xfrm>
            <a:off x="455612" y="331787"/>
            <a:ext cx="868838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Advance Offset Associated Spending</a:t>
            </a:r>
          </a:p>
        </p:txBody>
      </p:sp>
      <p:sp>
        <p:nvSpPr>
          <p:cNvPr id="2592" name="Shape 2592"/>
          <p:cNvSpPr txBox="1"/>
          <p:nvPr>
            <p:ph idx="1" type="body"/>
          </p:nvPr>
        </p:nvSpPr>
        <p:spPr>
          <a:xfrm>
            <a:off x="606056" y="1394191"/>
            <a:ext cx="8006315" cy="1009038"/>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 Associated Spending tab provides the ability to view spending documents associated with the revenue transaction line (via PCPROJBILL)</a:t>
            </a:r>
          </a:p>
        </p:txBody>
      </p:sp>
      <p:sp>
        <p:nvSpPr>
          <p:cNvPr id="2593" name="Shape 259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594" name="Shape 2594"/>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595" name="Shape 2595"/>
          <p:cNvSpPr/>
          <p:nvPr/>
        </p:nvSpPr>
        <p:spPr>
          <a:xfrm>
            <a:off x="2712488" y="2925650"/>
            <a:ext cx="1279963" cy="30479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0" name="Shape 2600"/>
        <p:cNvGrpSpPr/>
        <p:nvPr/>
      </p:nvGrpSpPr>
      <p:grpSpPr>
        <a:xfrm>
          <a:off x="0" y="0"/>
          <a:ext cx="0" cy="0"/>
          <a:chOff x="0" y="0"/>
          <a:chExt cx="0" cy="0"/>
        </a:xfrm>
      </p:grpSpPr>
      <p:sp>
        <p:nvSpPr>
          <p:cNvPr id="2601" name="Shape 2601"/>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Before Advance Offset</a:t>
            </a:r>
          </a:p>
        </p:txBody>
      </p:sp>
      <p:sp>
        <p:nvSpPr>
          <p:cNvPr id="2602" name="Shape 260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2603" name="Shape 2603"/>
          <p:cNvGrpSpPr/>
          <p:nvPr/>
        </p:nvGrpSpPr>
        <p:grpSpPr>
          <a:xfrm>
            <a:off x="1165404" y="1341290"/>
            <a:ext cx="7093194" cy="3661894"/>
            <a:chOff x="1165404" y="1341290"/>
            <a:chExt cx="7093194" cy="3661894"/>
          </a:xfrm>
        </p:grpSpPr>
        <p:pic>
          <p:nvPicPr>
            <p:cNvPr id="2604" name="Shape 2604"/>
            <p:cNvPicPr preferRelativeResize="0"/>
            <p:nvPr/>
          </p:nvPicPr>
          <p:blipFill rotWithShape="1">
            <a:blip r:embed="rId3">
              <a:alphaModFix/>
            </a:blip>
            <a:srcRect b="25729" l="0" r="0" t="0"/>
            <a:stretch/>
          </p:blipFill>
          <p:spPr>
            <a:xfrm>
              <a:off x="1165404" y="1341290"/>
              <a:ext cx="7093194" cy="3661894"/>
            </a:xfrm>
            <a:prstGeom prst="rect">
              <a:avLst/>
            </a:prstGeom>
            <a:solidFill>
              <a:srgbClr val="ECECEC"/>
            </a:solidFill>
            <a:ln cap="sq" cmpd="sng" w="88900">
              <a:solidFill>
                <a:srgbClr val="FFFFFF"/>
              </a:solidFill>
              <a:prstDash val="solid"/>
              <a:miter/>
              <a:headEnd len="med" w="med" type="none"/>
              <a:tailEnd len="med" w="med" type="none"/>
            </a:ln>
          </p:spPr>
        </p:pic>
        <p:sp>
          <p:nvSpPr>
            <p:cNvPr id="2605" name="Shape 2605"/>
            <p:cNvSpPr/>
            <p:nvPr/>
          </p:nvSpPr>
          <p:spPr>
            <a:xfrm>
              <a:off x="1267023" y="1696221"/>
              <a:ext cx="2684582" cy="16412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606" name="Shape 2606"/>
            <p:cNvSpPr/>
            <p:nvPr/>
          </p:nvSpPr>
          <p:spPr>
            <a:xfrm>
              <a:off x="4577555" y="1509808"/>
              <a:ext cx="3141782" cy="199293"/>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607" name="Shape 2607"/>
            <p:cNvSpPr/>
            <p:nvPr/>
          </p:nvSpPr>
          <p:spPr>
            <a:xfrm>
              <a:off x="4612725" y="3221377"/>
              <a:ext cx="3505198" cy="175846"/>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608" name="Shape 2608"/>
            <p:cNvSpPr/>
            <p:nvPr/>
          </p:nvSpPr>
          <p:spPr>
            <a:xfrm>
              <a:off x="4612725" y="3561346"/>
              <a:ext cx="3505198" cy="175846"/>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2609" name="Shape 2609"/>
            <p:cNvPicPr preferRelativeResize="0"/>
            <p:nvPr/>
          </p:nvPicPr>
          <p:blipFill rotWithShape="1">
            <a:blip r:embed="rId4">
              <a:alphaModFix/>
            </a:blip>
            <a:srcRect b="32472" l="0" r="0" t="0"/>
            <a:stretch/>
          </p:blipFill>
          <p:spPr>
            <a:xfrm>
              <a:off x="1331076" y="2041986"/>
              <a:ext cx="2055528" cy="2786267"/>
            </a:xfrm>
            <a:prstGeom prst="rect">
              <a:avLst/>
            </a:prstGeom>
            <a:noFill/>
            <a:ln>
              <a:noFill/>
            </a:ln>
          </p:spPr>
        </p:pic>
        <p:pic>
          <p:nvPicPr>
            <p:cNvPr id="2610" name="Shape 2610"/>
            <p:cNvPicPr preferRelativeResize="0"/>
            <p:nvPr/>
          </p:nvPicPr>
          <p:blipFill rotWithShape="1">
            <a:blip r:embed="rId3">
              <a:alphaModFix/>
            </a:blip>
            <a:srcRect b="1611" l="1662" r="52074" t="91320"/>
            <a:stretch/>
          </p:blipFill>
          <p:spPr>
            <a:xfrm>
              <a:off x="1296020" y="4637423"/>
              <a:ext cx="3281535" cy="348497"/>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grpSp>
      <p:sp>
        <p:nvSpPr>
          <p:cNvPr id="2611" name="Shape 2611"/>
          <p:cNvSpPr txBox="1"/>
          <p:nvPr/>
        </p:nvSpPr>
        <p:spPr>
          <a:xfrm>
            <a:off x="914400" y="5184826"/>
            <a:ext cx="6923088" cy="80642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Agreement was created for $1,200</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Customer sent in advance payment for $600 so work could begin </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Spending then occurred against the Agreement for $300</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next step would be to transfer the advance to earned revenue by processing an Advance Offset</a:t>
            </a: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2612" name="Shape 261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7" name="Shape 2617"/>
        <p:cNvGrpSpPr/>
        <p:nvPr/>
      </p:nvGrpSpPr>
      <p:grpSpPr>
        <a:xfrm>
          <a:off x="0" y="0"/>
          <a:ext cx="0" cy="0"/>
          <a:chOff x="0" y="0"/>
          <a:chExt cx="0" cy="0"/>
        </a:xfrm>
      </p:grpSpPr>
      <p:sp>
        <p:nvSpPr>
          <p:cNvPr id="2618" name="Shape 2618"/>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After Advance Offset</a:t>
            </a:r>
          </a:p>
        </p:txBody>
      </p:sp>
      <p:sp>
        <p:nvSpPr>
          <p:cNvPr id="2619" name="Shape 261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620" name="Shape 262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2621" name="Shape 2621"/>
          <p:cNvGrpSpPr/>
          <p:nvPr/>
        </p:nvGrpSpPr>
        <p:grpSpPr>
          <a:xfrm>
            <a:off x="1265013" y="1367742"/>
            <a:ext cx="6978162" cy="3589267"/>
            <a:chOff x="1192823" y="1175237"/>
            <a:chExt cx="6978162" cy="3589267"/>
          </a:xfrm>
        </p:grpSpPr>
        <p:pic>
          <p:nvPicPr>
            <p:cNvPr id="2622" name="Shape 2622"/>
            <p:cNvPicPr preferRelativeResize="0"/>
            <p:nvPr/>
          </p:nvPicPr>
          <p:blipFill rotWithShape="1">
            <a:blip r:embed="rId3">
              <a:alphaModFix/>
            </a:blip>
            <a:srcRect b="25704" l="0" r="0" t="0"/>
            <a:stretch/>
          </p:blipFill>
          <p:spPr>
            <a:xfrm>
              <a:off x="1192823" y="1175237"/>
              <a:ext cx="6978162" cy="3589267"/>
            </a:xfrm>
            <a:prstGeom prst="rect">
              <a:avLst/>
            </a:prstGeom>
            <a:solidFill>
              <a:srgbClr val="ECECEC"/>
            </a:solidFill>
            <a:ln cap="sq" cmpd="sng" w="88900">
              <a:solidFill>
                <a:srgbClr val="FFFFFF"/>
              </a:solidFill>
              <a:prstDash val="solid"/>
              <a:miter/>
              <a:headEnd len="med" w="med" type="none"/>
              <a:tailEnd len="med" w="med" type="none"/>
            </a:ln>
          </p:spPr>
        </p:pic>
        <p:sp>
          <p:nvSpPr>
            <p:cNvPr id="2623" name="Shape 2623"/>
            <p:cNvSpPr/>
            <p:nvPr/>
          </p:nvSpPr>
          <p:spPr>
            <a:xfrm>
              <a:off x="1254370" y="1500553"/>
              <a:ext cx="2684582" cy="16412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624" name="Shape 2624"/>
            <p:cNvSpPr/>
            <p:nvPr/>
          </p:nvSpPr>
          <p:spPr>
            <a:xfrm>
              <a:off x="4513385" y="1301261"/>
              <a:ext cx="3141782" cy="199293"/>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625" name="Shape 2625"/>
            <p:cNvSpPr/>
            <p:nvPr/>
          </p:nvSpPr>
          <p:spPr>
            <a:xfrm>
              <a:off x="4548555" y="3012831"/>
              <a:ext cx="3505198" cy="175846"/>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626" name="Shape 2626"/>
            <p:cNvSpPr/>
            <p:nvPr/>
          </p:nvSpPr>
          <p:spPr>
            <a:xfrm>
              <a:off x="4548555" y="3352800"/>
              <a:ext cx="3505198" cy="175846"/>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2627" name="Shape 2627"/>
            <p:cNvPicPr preferRelativeResize="0"/>
            <p:nvPr/>
          </p:nvPicPr>
          <p:blipFill rotWithShape="1">
            <a:blip r:embed="rId4">
              <a:alphaModFix/>
            </a:blip>
            <a:srcRect b="31569" l="0" r="0" t="0"/>
            <a:stretch/>
          </p:blipFill>
          <p:spPr>
            <a:xfrm>
              <a:off x="1330520" y="1828800"/>
              <a:ext cx="2032093" cy="2791325"/>
            </a:xfrm>
            <a:prstGeom prst="rect">
              <a:avLst/>
            </a:prstGeom>
            <a:noFill/>
            <a:ln>
              <a:noFill/>
            </a:ln>
          </p:spPr>
        </p:pic>
        <p:pic>
          <p:nvPicPr>
            <p:cNvPr id="2628" name="Shape 2628"/>
            <p:cNvPicPr preferRelativeResize="0"/>
            <p:nvPr/>
          </p:nvPicPr>
          <p:blipFill rotWithShape="1">
            <a:blip r:embed="rId5">
              <a:alphaModFix/>
            </a:blip>
            <a:srcRect b="1611" l="1662" r="52074" t="91320"/>
            <a:stretch/>
          </p:blipFill>
          <p:spPr>
            <a:xfrm>
              <a:off x="1254370" y="4416007"/>
              <a:ext cx="3281535" cy="348497"/>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grpSp>
      <p:sp>
        <p:nvSpPr>
          <p:cNvPr id="2629" name="Shape 2629"/>
          <p:cNvSpPr txBox="1"/>
          <p:nvPr/>
        </p:nvSpPr>
        <p:spPr>
          <a:xfrm>
            <a:off x="712462" y="5083032"/>
            <a:ext cx="7530711" cy="1325788"/>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Advance Offset is processed referencing the Agreement for $300</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Total Advance Applied Amount is increased by the Advance Offset</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Total Unliquidated Advance Amount is decreased by the Advance Offset</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Total Available Receivable Amount is decreased by the Advance Offset</a:t>
            </a: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4" name="Shape 2634"/>
        <p:cNvGrpSpPr/>
        <p:nvPr/>
      </p:nvGrpSpPr>
      <p:grpSpPr>
        <a:xfrm>
          <a:off x="0" y="0"/>
          <a:ext cx="0" cy="0"/>
          <a:chOff x="0" y="0"/>
          <a:chExt cx="0" cy="0"/>
        </a:xfrm>
      </p:grpSpPr>
      <p:sp>
        <p:nvSpPr>
          <p:cNvPr id="2635" name="Shape 2635"/>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Exercise</a:t>
            </a:r>
          </a:p>
        </p:txBody>
      </p:sp>
      <p:sp>
        <p:nvSpPr>
          <p:cNvPr id="2636" name="Shape 2636"/>
          <p:cNvSpPr txBox="1"/>
          <p:nvPr>
            <p:ph idx="1" type="body"/>
          </p:nvPr>
        </p:nvSpPr>
        <p:spPr>
          <a:xfrm>
            <a:off x="712787" y="1608137"/>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Exercise 9 – Review Advance Offset Cash Receipt generated by PCPROJBILL</a:t>
            </a:r>
          </a:p>
        </p:txBody>
      </p:sp>
      <p:sp>
        <p:nvSpPr>
          <p:cNvPr id="2637" name="Shape 263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638" name="Shape 263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3" name="Shape 2643"/>
        <p:cNvGrpSpPr/>
        <p:nvPr/>
      </p:nvGrpSpPr>
      <p:grpSpPr>
        <a:xfrm>
          <a:off x="0" y="0"/>
          <a:ext cx="0" cy="0"/>
          <a:chOff x="0" y="0"/>
          <a:chExt cx="0" cy="0"/>
        </a:xfrm>
      </p:grpSpPr>
      <p:sp>
        <p:nvSpPr>
          <p:cNvPr id="2644" name="Shape 2644"/>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Internal Voucher Creation</a:t>
            </a:r>
          </a:p>
        </p:txBody>
      </p:sp>
      <p:sp>
        <p:nvSpPr>
          <p:cNvPr id="2645" name="Shape 2645"/>
          <p:cNvSpPr txBox="1"/>
          <p:nvPr>
            <p:ph idx="1" type="body"/>
          </p:nvPr>
        </p:nvSpPr>
        <p:spPr>
          <a:xfrm>
            <a:off x="455612" y="1198776"/>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For internal transactions with GSA customers, the </a:t>
            </a:r>
            <a:r>
              <a:rPr b="0" baseline="0" i="0" lang="en-US" sz="1800" u="sng" cap="none" strike="noStrike">
                <a:solidFill>
                  <a:schemeClr val="dk1"/>
                </a:solidFill>
                <a:latin typeface="Arial"/>
                <a:ea typeface="Arial"/>
                <a:cs typeface="Arial"/>
                <a:sym typeface="Arial"/>
              </a:rPr>
              <a:t>PCPROJBILL Batch process will generate Internal Voucher</a:t>
            </a:r>
            <a:r>
              <a:rPr b="0" baseline="0" i="0" lang="en-US" sz="1800" u="none" cap="none" strike="noStrike">
                <a:solidFill>
                  <a:schemeClr val="dk1"/>
                </a:solidFill>
                <a:latin typeface="Arial"/>
                <a:ea typeface="Arial"/>
                <a:cs typeface="Arial"/>
                <a:sym typeface="Arial"/>
              </a:rPr>
              <a:t> documents based on the Billing Options setup in the Agreement</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If the Agreement is </a:t>
            </a:r>
            <a:r>
              <a:rPr b="1" baseline="0" i="0" lang="en-US" sz="1800" u="none" cap="none" strike="noStrike">
                <a:solidFill>
                  <a:schemeClr val="dk1"/>
                </a:solidFill>
                <a:latin typeface="Arial"/>
                <a:ea typeface="Arial"/>
                <a:cs typeface="Arial"/>
                <a:sym typeface="Arial"/>
              </a:rPr>
              <a:t>Spending based</a:t>
            </a:r>
            <a:r>
              <a:rPr b="0" baseline="0" i="0" lang="en-US" sz="1800" u="none" cap="none" strike="noStrike">
                <a:solidFill>
                  <a:schemeClr val="dk1"/>
                </a:solidFill>
                <a:latin typeface="Arial"/>
                <a:ea typeface="Arial"/>
                <a:cs typeface="Arial"/>
                <a:sym typeface="Arial"/>
              </a:rPr>
              <a:t>, looks at the chain of spending document and its amounts</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If the Agreement is </a:t>
            </a:r>
            <a:r>
              <a:rPr b="1" baseline="0" i="0" lang="en-US" sz="1800" u="none" cap="none" strike="noStrike">
                <a:solidFill>
                  <a:schemeClr val="dk1"/>
                </a:solidFill>
                <a:latin typeface="Arial"/>
                <a:ea typeface="Arial"/>
                <a:cs typeface="Arial"/>
                <a:sym typeface="Arial"/>
              </a:rPr>
              <a:t>Flat Rate </a:t>
            </a:r>
            <a:r>
              <a:rPr b="0" baseline="0" i="0" lang="en-US" sz="1800" u="none" cap="none" strike="noStrike">
                <a:solidFill>
                  <a:schemeClr val="dk1"/>
                </a:solidFill>
                <a:latin typeface="Arial"/>
                <a:ea typeface="Arial"/>
                <a:cs typeface="Arial"/>
                <a:sym typeface="Arial"/>
              </a:rPr>
              <a:t>based, looks to the amounts listed in the billing options section</a:t>
            </a:r>
          </a:p>
          <a:p>
            <a:pPr indent="-146050" lvl="0" marL="231775"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Internal Vouchers can be also manually created:</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Stand alone</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Copying From an existing NV</a:t>
            </a:r>
          </a:p>
          <a:p>
            <a:pPr indent="-146050" lvl="0" marL="231775"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Attachments can be added to the NV Document</a:t>
            </a:r>
          </a:p>
          <a:p>
            <a:pPr indent="-136525" lvl="0" marL="23177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2646" name="Shape 264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647" name="Shape 264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 name="Shape 340"/>
        <p:cNvGrpSpPr/>
        <p:nvPr/>
      </p:nvGrpSpPr>
      <p:grpSpPr>
        <a:xfrm>
          <a:off x="0" y="0"/>
          <a:ext cx="0" cy="0"/>
          <a:chOff x="0" y="0"/>
          <a:chExt cx="0" cy="0"/>
        </a:xfrm>
      </p:grpSpPr>
      <p:sp>
        <p:nvSpPr>
          <p:cNvPr id="341" name="Shape 341"/>
          <p:cNvSpPr txBox="1"/>
          <p:nvPr>
            <p:ph type="title"/>
          </p:nvPr>
        </p:nvSpPr>
        <p:spPr>
          <a:xfrm>
            <a:off x="455612" y="331787"/>
            <a:ext cx="829650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Customer Type</a:t>
            </a:r>
          </a:p>
        </p:txBody>
      </p:sp>
      <p:sp>
        <p:nvSpPr>
          <p:cNvPr id="342" name="Shape 342"/>
          <p:cNvSpPr txBox="1"/>
          <p:nvPr>
            <p:ph idx="1" type="body"/>
          </p:nvPr>
        </p:nvSpPr>
        <p:spPr>
          <a:xfrm>
            <a:off x="332510" y="1228126"/>
            <a:ext cx="5260768" cy="263135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External Direct Agreement</a:t>
            </a:r>
          </a:p>
          <a:p>
            <a:pPr indent="-225425" lvl="1" marL="56832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Used when GSA enters into an Agreement with an entity </a:t>
            </a:r>
            <a:r>
              <a:rPr b="1" baseline="0" i="0" lang="en-US" sz="1600" u="none" cap="none" strike="noStrike">
                <a:solidFill>
                  <a:schemeClr val="dk1"/>
                </a:solidFill>
                <a:latin typeface="Arial"/>
                <a:ea typeface="Arial"/>
                <a:cs typeface="Arial"/>
                <a:sym typeface="Arial"/>
              </a:rPr>
              <a:t>outside the agency </a:t>
            </a:r>
            <a:r>
              <a:rPr b="0" baseline="0" i="0" lang="en-US" sz="1600" u="none" cap="none" strike="noStrike">
                <a:solidFill>
                  <a:schemeClr val="dk1"/>
                </a:solidFill>
                <a:latin typeface="Arial"/>
                <a:ea typeface="Arial"/>
                <a:cs typeface="Arial"/>
                <a:sym typeface="Arial"/>
              </a:rPr>
              <a:t>(Federal, state, private company/individual)</a:t>
            </a:r>
          </a:p>
          <a:p>
            <a:pPr indent="-225425" lvl="1" marL="568325" marR="0" rtl="0" algn="l">
              <a:spcBef>
                <a:spcPts val="32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Two types of transactions are used to record revenue</a:t>
            </a:r>
            <a:r>
              <a:rPr b="0" baseline="0" i="0" lang="en-US" sz="1600" u="none" cap="none" strike="noStrike">
                <a:solidFill>
                  <a:schemeClr val="dk1"/>
                </a:solidFill>
                <a:latin typeface="Arial"/>
                <a:ea typeface="Arial"/>
                <a:cs typeface="Arial"/>
                <a:sym typeface="Arial"/>
              </a:rPr>
              <a:t> for an External Direct Agreement:</a:t>
            </a:r>
          </a:p>
          <a:p>
            <a:pPr indent="-241300" lvl="2" marL="914400" marR="0" rtl="0" algn="l">
              <a:spcBef>
                <a:spcPts val="280"/>
              </a:spcBef>
              <a:spcAft>
                <a:spcPts val="0"/>
              </a:spcAft>
              <a:buClr>
                <a:srgbClr val="AF242B"/>
              </a:buClr>
              <a:buSzPct val="75000"/>
              <a:buFont typeface="Noto Sans Symbols"/>
              <a:buChar char="•"/>
            </a:pPr>
            <a:r>
              <a:rPr b="0" baseline="0" i="0" lang="en-US" sz="1400" u="sng" cap="none" strike="noStrike">
                <a:solidFill>
                  <a:schemeClr val="dk1"/>
                </a:solidFill>
                <a:latin typeface="Arial"/>
                <a:ea typeface="Arial"/>
                <a:cs typeface="Arial"/>
                <a:sym typeface="Arial"/>
              </a:rPr>
              <a:t>Billing Documents</a:t>
            </a:r>
          </a:p>
          <a:p>
            <a:pPr indent="-241300" lvl="2" marL="914400" marR="0" rtl="0" algn="l">
              <a:spcBef>
                <a:spcPts val="280"/>
              </a:spcBef>
              <a:spcAft>
                <a:spcPts val="0"/>
              </a:spcAft>
              <a:buClr>
                <a:srgbClr val="AF242B"/>
              </a:buClr>
              <a:buSzPct val="75000"/>
              <a:buFont typeface="Noto Sans Symbols"/>
              <a:buChar char="•"/>
            </a:pPr>
            <a:r>
              <a:rPr b="0" baseline="0" i="0" lang="en-US" sz="1400" u="sng" cap="none" strike="noStrike">
                <a:solidFill>
                  <a:schemeClr val="dk1"/>
                </a:solidFill>
                <a:latin typeface="Arial"/>
                <a:ea typeface="Arial"/>
                <a:cs typeface="Arial"/>
                <a:sym typeface="Arial"/>
              </a:rPr>
              <a:t>Advance Offsets</a:t>
            </a:r>
            <a:r>
              <a:rPr b="0" baseline="0" i="0" lang="en-US" sz="1400" u="none" cap="none" strike="noStrike">
                <a:solidFill>
                  <a:schemeClr val="dk1"/>
                </a:solidFill>
                <a:latin typeface="Arial"/>
                <a:ea typeface="Arial"/>
                <a:cs typeface="Arial"/>
                <a:sym typeface="Arial"/>
              </a:rPr>
              <a:t> (CR) if payment is funded by Advance Payment (CR)</a:t>
            </a:r>
          </a:p>
        </p:txBody>
      </p:sp>
      <p:sp>
        <p:nvSpPr>
          <p:cNvPr id="343" name="Shape 343"/>
          <p:cNvSpPr/>
          <p:nvPr/>
        </p:nvSpPr>
        <p:spPr>
          <a:xfrm>
            <a:off x="581891" y="3847605"/>
            <a:ext cx="3123208" cy="2654324"/>
          </a:xfrm>
          <a:custGeom>
            <a:pathLst>
              <a:path extrusionOk="0" h="120000" w="120000">
                <a:moveTo>
                  <a:pt x="0" y="0"/>
                </a:moveTo>
                <a:lnTo>
                  <a:pt x="120000" y="0"/>
                </a:lnTo>
                <a:lnTo>
                  <a:pt x="120000" y="120000"/>
                </a:lnTo>
                <a:lnTo>
                  <a:pt x="0" y="120000"/>
                </a:lnTo>
                <a:close/>
              </a:path>
              <a:path extrusionOk="0" fill="none" h="120000" w="120000">
                <a:moveTo>
                  <a:pt x="-9999" y="0"/>
                </a:moveTo>
                <a:close/>
                <a:lnTo>
                  <a:pt x="-9999" y="120000"/>
                </a:lnTo>
              </a:path>
              <a:path extrusionOk="0" fill="none" h="120000" w="120000">
                <a:moveTo>
                  <a:pt x="-9999" y="22500"/>
                </a:moveTo>
                <a:lnTo>
                  <a:pt x="-45999" y="135000"/>
                </a:lnTo>
              </a:path>
            </a:pathLst>
          </a:custGeom>
          <a:noFill/>
          <a:ln>
            <a:noFill/>
          </a:ln>
        </p:spPr>
        <p:txBody>
          <a:bodyPr anchorCtr="1" anchor="ctr" bIns="45700" lIns="91425" rIns="91425" tIns="45700">
            <a:noAutofit/>
          </a:bodyPr>
          <a:lstStyle/>
          <a:p>
            <a:pPr indent="-114300" lvl="1" marL="114300" marR="0" rtl="0" algn="l">
              <a:lnSpc>
                <a:spcPct val="75000"/>
              </a:lnSpc>
              <a:spcBef>
                <a:spcPts val="0"/>
              </a:spcBef>
              <a:spcAft>
                <a:spcPts val="0"/>
              </a:spcAft>
              <a:buClr>
                <a:srgbClr val="404040"/>
              </a:buClr>
              <a:buSzPct val="100000"/>
              <a:buFont typeface="Arial"/>
              <a:buChar char="•"/>
            </a:pPr>
            <a:r>
              <a:rPr b="0" baseline="0" i="0" lang="en-US" sz="1800" u="none" cap="none" strike="noStrike">
                <a:solidFill>
                  <a:srgbClr val="404040"/>
                </a:solidFill>
                <a:latin typeface="Arial"/>
                <a:ea typeface="Arial"/>
                <a:cs typeface="Arial"/>
                <a:sym typeface="Arial"/>
              </a:rPr>
              <a:t>GSA</a:t>
            </a:r>
          </a:p>
          <a:p>
            <a:pPr indent="-114300" lvl="2" marL="228600" marR="0" rtl="0" algn="l">
              <a:lnSpc>
                <a:spcPct val="75000"/>
              </a:lnSpc>
              <a:spcBef>
                <a:spcPts val="180"/>
              </a:spcBef>
              <a:spcAft>
                <a:spcPts val="0"/>
              </a:spcAft>
              <a:buClr>
                <a:srgbClr val="404040"/>
              </a:buClr>
              <a:buSzPct val="100000"/>
              <a:buFont typeface="Arial"/>
              <a:buChar char="•"/>
            </a:pPr>
            <a:r>
              <a:rPr b="1" baseline="0" i="0" lang="en-US" sz="1800" u="none" cap="none" strike="noStrike">
                <a:solidFill>
                  <a:srgbClr val="404040"/>
                </a:solidFill>
                <a:latin typeface="Arial"/>
                <a:ea typeface="Arial"/>
                <a:cs typeface="Arial"/>
                <a:sym typeface="Arial"/>
              </a:rPr>
              <a:t>PBS</a:t>
            </a:r>
          </a:p>
          <a:p>
            <a:pPr indent="-114300" lvl="2" marL="228600" marR="0" rtl="0" algn="l">
              <a:lnSpc>
                <a:spcPct val="75000"/>
              </a:lnSpc>
              <a:spcBef>
                <a:spcPts val="180"/>
              </a:spcBef>
              <a:spcAft>
                <a:spcPts val="0"/>
              </a:spcAft>
              <a:buClr>
                <a:srgbClr val="404040"/>
              </a:buClr>
              <a:buSzPct val="100000"/>
              <a:buFont typeface="Arial"/>
              <a:buChar char="•"/>
            </a:pPr>
            <a:r>
              <a:rPr b="1" baseline="0" i="0" lang="en-US" sz="1800" u="none" cap="none" strike="noStrike">
                <a:solidFill>
                  <a:srgbClr val="404040"/>
                </a:solidFill>
                <a:latin typeface="Arial"/>
                <a:ea typeface="Arial"/>
                <a:cs typeface="Arial"/>
                <a:sym typeface="Arial"/>
              </a:rPr>
              <a:t>OGP</a:t>
            </a:r>
          </a:p>
          <a:p>
            <a:pPr indent="-114300" lvl="2" marL="228600" marR="0" rtl="0" algn="l">
              <a:lnSpc>
                <a:spcPct val="75000"/>
              </a:lnSpc>
              <a:spcBef>
                <a:spcPts val="180"/>
              </a:spcBef>
              <a:spcAft>
                <a:spcPts val="0"/>
              </a:spcAft>
              <a:buClr>
                <a:srgbClr val="404040"/>
              </a:buClr>
              <a:buSzPct val="100000"/>
              <a:buFont typeface="Arial"/>
              <a:buChar char="•"/>
            </a:pPr>
            <a:r>
              <a:rPr b="1" baseline="0" i="0" lang="en-US" sz="1800" u="none" cap="none" strike="noStrike">
                <a:solidFill>
                  <a:srgbClr val="404040"/>
                </a:solidFill>
                <a:latin typeface="Arial"/>
                <a:ea typeface="Arial"/>
                <a:cs typeface="Arial"/>
                <a:sym typeface="Arial"/>
              </a:rPr>
              <a:t>OCSIT</a:t>
            </a:r>
          </a:p>
          <a:p>
            <a:pPr indent="-114300" lvl="2" marL="228600" marR="0" rtl="0" algn="l">
              <a:lnSpc>
                <a:spcPct val="75000"/>
              </a:lnSpc>
              <a:spcBef>
                <a:spcPts val="180"/>
              </a:spcBef>
              <a:spcAft>
                <a:spcPts val="180"/>
              </a:spcAft>
              <a:buClr>
                <a:srgbClr val="404040"/>
              </a:buClr>
              <a:buSzPct val="100000"/>
              <a:buFont typeface="Arial"/>
              <a:buChar char="•"/>
            </a:pPr>
            <a:r>
              <a:rPr b="1" baseline="0" i="0" lang="en-US" sz="1800" u="none" cap="none" strike="noStrike">
                <a:solidFill>
                  <a:srgbClr val="404040"/>
                </a:solidFill>
                <a:latin typeface="Arial"/>
                <a:ea typeface="Arial"/>
                <a:cs typeface="Arial"/>
                <a:sym typeface="Arial"/>
              </a:rPr>
              <a:t>FAS</a:t>
            </a:r>
          </a:p>
        </p:txBody>
      </p:sp>
      <p:sp>
        <p:nvSpPr>
          <p:cNvPr id="344" name="Shape 344"/>
          <p:cNvSpPr/>
          <p:nvPr/>
        </p:nvSpPr>
        <p:spPr>
          <a:xfrm>
            <a:off x="5338700" y="1228126"/>
            <a:ext cx="3633848" cy="2885703"/>
          </a:xfrm>
          <a:custGeom>
            <a:pathLst>
              <a:path extrusionOk="0" h="120000" w="120000">
                <a:moveTo>
                  <a:pt x="0" y="0"/>
                </a:moveTo>
                <a:lnTo>
                  <a:pt x="120000" y="0"/>
                </a:lnTo>
                <a:lnTo>
                  <a:pt x="120000" y="120000"/>
                </a:lnTo>
                <a:lnTo>
                  <a:pt x="0" y="120000"/>
                </a:lnTo>
                <a:close/>
              </a:path>
              <a:path extrusionOk="0" fill="none" h="120000" w="120000">
                <a:moveTo>
                  <a:pt x="-9999" y="0"/>
                </a:moveTo>
                <a:close/>
                <a:lnTo>
                  <a:pt x="-9999" y="120000"/>
                </a:lnTo>
              </a:path>
              <a:path extrusionOk="0" fill="none" h="120000" w="120000">
                <a:moveTo>
                  <a:pt x="-9999" y="22500"/>
                </a:moveTo>
                <a:lnTo>
                  <a:pt x="-45999" y="135000"/>
                </a:lnTo>
              </a:path>
            </a:pathLst>
          </a:custGeom>
          <a:noFill/>
          <a:ln>
            <a:noFill/>
          </a:ln>
        </p:spPr>
        <p:txBody>
          <a:bodyPr anchorCtr="1" anchor="ctr" bIns="45700" lIns="91425" rIns="91425" tIns="45700">
            <a:noAutofit/>
          </a:bodyPr>
          <a:lstStyle/>
          <a:p>
            <a:pPr indent="-114300" lvl="1" marL="114300" marR="0" rtl="0" algn="l">
              <a:lnSpc>
                <a:spcPct val="75000"/>
              </a:lnSpc>
              <a:spcBef>
                <a:spcPts val="0"/>
              </a:spcBef>
              <a:spcAft>
                <a:spcPts val="0"/>
              </a:spcAft>
              <a:buClr>
                <a:srgbClr val="404040"/>
              </a:buClr>
              <a:buSzPct val="100000"/>
              <a:buFont typeface="Arial"/>
              <a:buChar char="•"/>
            </a:pPr>
            <a:r>
              <a:rPr b="0" baseline="0" i="0" lang="en-US" sz="1800" u="none" cap="none" strike="noStrike">
                <a:solidFill>
                  <a:srgbClr val="404040"/>
                </a:solidFill>
                <a:latin typeface="Arial"/>
                <a:ea typeface="Arial"/>
                <a:cs typeface="Arial"/>
                <a:sym typeface="Arial"/>
              </a:rPr>
              <a:t>GSA</a:t>
            </a:r>
          </a:p>
          <a:p>
            <a:pPr indent="-114300" lvl="2" marL="228600" marR="0" rtl="0" algn="l">
              <a:lnSpc>
                <a:spcPct val="75000"/>
              </a:lnSpc>
              <a:spcBef>
                <a:spcPts val="180"/>
              </a:spcBef>
              <a:spcAft>
                <a:spcPts val="0"/>
              </a:spcAft>
              <a:buClr>
                <a:srgbClr val="404040"/>
              </a:buClr>
              <a:buSzPct val="100000"/>
              <a:buFont typeface="Arial"/>
              <a:buChar char="•"/>
            </a:pPr>
            <a:r>
              <a:rPr b="0" baseline="0" i="0" lang="en-US" sz="1800" u="none" cap="none" strike="noStrike">
                <a:solidFill>
                  <a:srgbClr val="404040"/>
                </a:solidFill>
                <a:latin typeface="Arial"/>
                <a:ea typeface="Arial"/>
                <a:cs typeface="Arial"/>
                <a:sym typeface="Arial"/>
              </a:rPr>
              <a:t>DoD</a:t>
            </a: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latin typeface="Arial"/>
              <a:ea typeface="Arial"/>
              <a:cs typeface="Arial"/>
              <a:sym typeface="Arial"/>
            </a:endParaRPr>
          </a:p>
          <a:p>
            <a:pPr indent="-114300" lvl="2" marL="228600" marR="0" rtl="0" algn="l">
              <a:lnSpc>
                <a:spcPct val="75000"/>
              </a:lnSpc>
              <a:spcBef>
                <a:spcPts val="180"/>
              </a:spcBef>
              <a:spcAft>
                <a:spcPts val="0"/>
              </a:spcAft>
              <a:buClr>
                <a:srgbClr val="404040"/>
              </a:buClr>
              <a:buSzPct val="100000"/>
              <a:buFont typeface="Arial"/>
              <a:buChar char="•"/>
            </a:pPr>
            <a:r>
              <a:rPr b="0" baseline="0" i="0" lang="en-US" sz="1600" u="none" cap="none" strike="noStrike">
                <a:solidFill>
                  <a:srgbClr val="404040"/>
                </a:solidFill>
                <a:latin typeface="Arial"/>
                <a:ea typeface="Arial"/>
                <a:cs typeface="Arial"/>
                <a:sym typeface="Arial"/>
              </a:rPr>
              <a:t>California State Gov</a:t>
            </a:r>
          </a:p>
          <a:p>
            <a:pPr indent="0" lvl="2" marL="228600" marR="0" rtl="0" algn="l">
              <a:lnSpc>
                <a:spcPct val="75000"/>
              </a:lnSpc>
              <a:spcBef>
                <a:spcPts val="160"/>
              </a:spcBef>
              <a:spcAft>
                <a:spcPts val="0"/>
              </a:spcAft>
              <a:buClr>
                <a:schemeClr val="dk1"/>
              </a:buClr>
              <a:buFont typeface="Arial"/>
              <a:buNone/>
            </a:pPr>
            <a:r>
              <a:t/>
            </a:r>
            <a:endParaRPr b="0" baseline="0" i="0" sz="1800" u="none" cap="none" strike="noStrike">
              <a:latin typeface="Arial"/>
              <a:ea typeface="Arial"/>
              <a:cs typeface="Arial"/>
              <a:sym typeface="Arial"/>
            </a:endParaRPr>
          </a:p>
          <a:p>
            <a:pPr indent="-114300" lvl="2" marL="228600" marR="0" rtl="0" algn="l">
              <a:lnSpc>
                <a:spcPct val="75000"/>
              </a:lnSpc>
              <a:spcBef>
                <a:spcPts val="180"/>
              </a:spcBef>
              <a:spcAft>
                <a:spcPts val="0"/>
              </a:spcAft>
              <a:buClr>
                <a:srgbClr val="404040"/>
              </a:buClr>
              <a:buSzPct val="100000"/>
              <a:buFont typeface="Arial"/>
              <a:buChar char="•"/>
            </a:pPr>
            <a:r>
              <a:rPr b="0" baseline="0" i="0" lang="en-US" sz="1800" u="none" cap="none" strike="noStrike">
                <a:solidFill>
                  <a:srgbClr val="404040"/>
                </a:solidFill>
                <a:latin typeface="Arial"/>
                <a:ea typeface="Arial"/>
                <a:cs typeface="Arial"/>
                <a:sym typeface="Arial"/>
              </a:rPr>
              <a:t>EPA</a:t>
            </a:r>
          </a:p>
          <a:p>
            <a:pPr indent="0" lvl="2" marL="228600" marR="0" rtl="0" algn="l">
              <a:lnSpc>
                <a:spcPct val="75000"/>
              </a:lnSpc>
              <a:spcBef>
                <a:spcPts val="180"/>
              </a:spcBef>
              <a:spcAft>
                <a:spcPts val="180"/>
              </a:spcAft>
              <a:buClr>
                <a:schemeClr val="dk1"/>
              </a:buClr>
              <a:buFont typeface="Arial"/>
              <a:buNone/>
            </a:pPr>
            <a:r>
              <a:t/>
            </a:r>
            <a:endParaRPr b="0" baseline="0" i="0" sz="1800" u="none" cap="none" strike="noStrike">
              <a:latin typeface="Arial"/>
              <a:ea typeface="Arial"/>
              <a:cs typeface="Arial"/>
              <a:sym typeface="Arial"/>
            </a:endParaRPr>
          </a:p>
        </p:txBody>
      </p:sp>
      <p:sp>
        <p:nvSpPr>
          <p:cNvPr id="345" name="Shape 345"/>
          <p:cNvSpPr txBox="1"/>
          <p:nvPr/>
        </p:nvSpPr>
        <p:spPr>
          <a:xfrm>
            <a:off x="3370880" y="4132992"/>
            <a:ext cx="5462380" cy="2065928"/>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rgbClr val="000000"/>
                </a:solidFill>
                <a:latin typeface="Arial"/>
                <a:ea typeface="Arial"/>
                <a:cs typeface="Arial"/>
                <a:sym typeface="Arial"/>
              </a:rPr>
              <a:t>Internal Direct Agreement</a:t>
            </a:r>
          </a:p>
          <a:p>
            <a:pPr indent="-225425" lvl="1" marL="568325"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Used when GSA enters into an Agreement with </a:t>
            </a:r>
            <a:r>
              <a:rPr b="1" baseline="0" i="0" lang="en-US" sz="1600" u="none" cap="none" strike="noStrike">
                <a:solidFill>
                  <a:srgbClr val="000000"/>
                </a:solidFill>
                <a:latin typeface="Arial"/>
                <a:ea typeface="Arial"/>
                <a:cs typeface="Arial"/>
                <a:sym typeface="Arial"/>
              </a:rPr>
              <a:t>another service/office/business line within GSA</a:t>
            </a:r>
          </a:p>
          <a:p>
            <a:pPr indent="-225425" lvl="1" marL="568325"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Used to generate </a:t>
            </a:r>
            <a:r>
              <a:rPr b="0" baseline="0" i="0" lang="en-US" sz="1600" u="sng" cap="none" strike="noStrike">
                <a:solidFill>
                  <a:srgbClr val="000000"/>
                </a:solidFill>
                <a:latin typeface="Arial"/>
                <a:ea typeface="Arial"/>
                <a:cs typeface="Arial"/>
                <a:sym typeface="Arial"/>
              </a:rPr>
              <a:t>Internal Vouchers</a:t>
            </a:r>
            <a:r>
              <a:rPr b="0" baseline="0" i="0" lang="en-US" sz="1600" u="none" cap="none" strike="noStrike">
                <a:solidFill>
                  <a:srgbClr val="000000"/>
                </a:solidFill>
                <a:latin typeface="Arial"/>
                <a:ea typeface="Arial"/>
                <a:cs typeface="Arial"/>
                <a:sym typeface="Arial"/>
              </a:rPr>
              <a:t> to simultaneously </a:t>
            </a:r>
            <a:r>
              <a:rPr b="0" baseline="0" i="0" lang="en-US" sz="1600" u="sng" cap="none" strike="noStrike">
                <a:solidFill>
                  <a:srgbClr val="000000"/>
                </a:solidFill>
                <a:latin typeface="Arial"/>
                <a:ea typeface="Arial"/>
                <a:cs typeface="Arial"/>
                <a:sym typeface="Arial"/>
              </a:rPr>
              <a:t>record expense for the buyer and revenue for the seller</a:t>
            </a:r>
          </a:p>
        </p:txBody>
      </p:sp>
      <p:sp>
        <p:nvSpPr>
          <p:cNvPr id="346" name="Shape 346"/>
          <p:cNvSpPr/>
          <p:nvPr/>
        </p:nvSpPr>
        <p:spPr>
          <a:xfrm rot="-5400000">
            <a:off x="2546346" y="4132991"/>
            <a:ext cx="581890" cy="605262"/>
          </a:xfrm>
          <a:prstGeom prst="leftUpArrow">
            <a:avLst/>
          </a:prstGeom>
          <a:solidFill>
            <a:schemeClr val="lt1"/>
          </a:solidFill>
          <a:ln cap="flat" cmpd="sng" w="25400">
            <a:solidFill>
              <a:srgbClr val="9DD2D6"/>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347" name="Shape 347"/>
          <p:cNvSpPr/>
          <p:nvPr/>
        </p:nvSpPr>
        <p:spPr>
          <a:xfrm>
            <a:off x="2534659" y="5593658"/>
            <a:ext cx="581890" cy="605262"/>
          </a:xfrm>
          <a:prstGeom prst="leftUpArrow">
            <a:avLst/>
          </a:prstGeom>
          <a:solidFill>
            <a:schemeClr val="lt1"/>
          </a:solidFill>
          <a:ln cap="flat" cmpd="sng" w="25400">
            <a:solidFill>
              <a:srgbClr val="9DD2D6"/>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348" name="Shape 348"/>
          <p:cNvSpPr/>
          <p:nvPr/>
        </p:nvSpPr>
        <p:spPr>
          <a:xfrm rot="10800000">
            <a:off x="1101510" y="4121307"/>
            <a:ext cx="581890" cy="605262"/>
          </a:xfrm>
          <a:prstGeom prst="leftUpArrow">
            <a:avLst/>
          </a:prstGeom>
          <a:solidFill>
            <a:schemeClr val="lt1"/>
          </a:solidFill>
          <a:ln cap="flat" cmpd="sng" w="25400">
            <a:solidFill>
              <a:srgbClr val="9DD2D6"/>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349" name="Shape 349"/>
          <p:cNvSpPr/>
          <p:nvPr/>
        </p:nvSpPr>
        <p:spPr>
          <a:xfrm rot="5400000">
            <a:off x="1089825" y="5617223"/>
            <a:ext cx="581890" cy="605262"/>
          </a:xfrm>
          <a:prstGeom prst="leftUpArrow">
            <a:avLst/>
          </a:prstGeom>
          <a:solidFill>
            <a:schemeClr val="lt1"/>
          </a:solidFill>
          <a:ln cap="flat" cmpd="sng" w="25400">
            <a:solidFill>
              <a:srgbClr val="9DD2D6"/>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350" name="Shape 350"/>
          <p:cNvSpPr txBox="1"/>
          <p:nvPr/>
        </p:nvSpPr>
        <p:spPr>
          <a:xfrm>
            <a:off x="391887" y="3498346"/>
            <a:ext cx="6258296" cy="36933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800" u="none" cap="none" strike="noStrike">
                <a:solidFill>
                  <a:srgbClr val="000000"/>
                </a:solidFill>
                <a:latin typeface="Arial"/>
                <a:ea typeface="Arial"/>
                <a:cs typeface="Arial"/>
                <a:sym typeface="Arial"/>
              </a:rPr>
              <a:t>…………………………………………………….......</a:t>
            </a:r>
          </a:p>
        </p:txBody>
      </p:sp>
      <p:sp>
        <p:nvSpPr>
          <p:cNvPr id="351" name="Shape 351"/>
          <p:cNvSpPr txBox="1"/>
          <p:nvPr/>
        </p:nvSpPr>
        <p:spPr>
          <a:xfrm>
            <a:off x="363414"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52" name="Shape 35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2" name="Shape 2652"/>
        <p:cNvGrpSpPr/>
        <p:nvPr/>
      </p:nvGrpSpPr>
      <p:grpSpPr>
        <a:xfrm>
          <a:off x="0" y="0"/>
          <a:ext cx="0" cy="0"/>
          <a:chOff x="0" y="0"/>
          <a:chExt cx="0" cy="0"/>
        </a:xfrm>
      </p:grpSpPr>
      <p:sp>
        <p:nvSpPr>
          <p:cNvPr id="2653" name="Shape 2653"/>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Internal Voucher Overview </a:t>
            </a:r>
          </a:p>
        </p:txBody>
      </p:sp>
      <p:sp>
        <p:nvSpPr>
          <p:cNvPr id="2654" name="Shape 2654"/>
          <p:cNvSpPr txBox="1"/>
          <p:nvPr>
            <p:ph idx="1" type="body"/>
          </p:nvPr>
        </p:nvSpPr>
        <p:spPr>
          <a:xfrm>
            <a:off x="469900" y="1123405"/>
            <a:ext cx="8517346" cy="503609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2000" u="sng" cap="none" strike="noStrike">
                <a:solidFill>
                  <a:schemeClr val="dk1"/>
                </a:solidFill>
                <a:latin typeface="Arial"/>
                <a:ea typeface="Arial"/>
                <a:cs typeface="Arial"/>
                <a:sym typeface="Arial"/>
              </a:rPr>
              <a:t>Internal Voucher (NV)</a:t>
            </a:r>
            <a:r>
              <a:rPr b="0" baseline="0" i="0" lang="en-US" sz="2000" u="none" cap="none" strike="noStrike">
                <a:solidFill>
                  <a:schemeClr val="dk1"/>
                </a:solidFill>
                <a:latin typeface="Arial"/>
                <a:ea typeface="Arial"/>
                <a:cs typeface="Arial"/>
                <a:sym typeface="Arial"/>
              </a:rPr>
              <a:t> – performs fund transfers to </a:t>
            </a:r>
            <a:r>
              <a:rPr b="0" baseline="0" i="0" lang="en-US" sz="2000" u="sng" cap="none" strike="noStrike">
                <a:solidFill>
                  <a:schemeClr val="dk1"/>
                </a:solidFill>
                <a:latin typeface="Arial"/>
                <a:ea typeface="Arial"/>
                <a:cs typeface="Arial"/>
                <a:sym typeface="Arial"/>
              </a:rPr>
              <a:t>facilitate billing amongst organizations within GSA</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Generated by PCPROJBILL for </a:t>
            </a:r>
            <a:r>
              <a:rPr b="0" baseline="0" i="0" lang="en-US" sz="1800" u="sng" cap="none" strike="noStrike">
                <a:solidFill>
                  <a:schemeClr val="dk1"/>
                </a:solidFill>
                <a:latin typeface="Arial"/>
                <a:ea typeface="Arial"/>
                <a:cs typeface="Arial"/>
                <a:sym typeface="Arial"/>
              </a:rPr>
              <a:t>internal Agreements only</a:t>
            </a:r>
          </a:p>
          <a:p>
            <a:pPr indent="-231775" lvl="0" marL="2317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Internal Vouchers (NVs):</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NV is located within the Accounts Payables module of Pegasys, but has both Payable and Receivable capabilities</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Internal Vouchers require both </a:t>
            </a:r>
            <a:r>
              <a:rPr b="1" baseline="0" i="0" lang="en-US" sz="1800" u="sng" cap="none" strike="noStrike">
                <a:solidFill>
                  <a:schemeClr val="dk1"/>
                </a:solidFill>
                <a:latin typeface="Arial"/>
                <a:ea typeface="Arial"/>
                <a:cs typeface="Arial"/>
                <a:sym typeface="Arial"/>
              </a:rPr>
              <a:t>buyer</a:t>
            </a:r>
            <a:r>
              <a:rPr b="0" baseline="0" i="0" lang="en-US" sz="1800" u="none" cap="none" strike="noStrike">
                <a:solidFill>
                  <a:schemeClr val="dk1"/>
                </a:solidFill>
                <a:latin typeface="Arial"/>
                <a:ea typeface="Arial"/>
                <a:cs typeface="Arial"/>
                <a:sym typeface="Arial"/>
              </a:rPr>
              <a:t> and </a:t>
            </a:r>
            <a:r>
              <a:rPr b="1" baseline="0" i="0" lang="en-US" sz="1800" u="sng" cap="none" strike="noStrike">
                <a:solidFill>
                  <a:schemeClr val="dk1"/>
                </a:solidFill>
                <a:latin typeface="Arial"/>
                <a:ea typeface="Arial"/>
                <a:cs typeface="Arial"/>
                <a:sym typeface="Arial"/>
              </a:rPr>
              <a:t>seller</a:t>
            </a:r>
            <a:r>
              <a:rPr b="0" baseline="0" i="0" lang="en-US" sz="1800" u="none" cap="none" strike="noStrike">
                <a:solidFill>
                  <a:schemeClr val="dk1"/>
                </a:solidFill>
                <a:latin typeface="Arial"/>
                <a:ea typeface="Arial"/>
                <a:cs typeface="Arial"/>
                <a:sym typeface="Arial"/>
              </a:rPr>
              <a:t> </a:t>
            </a:r>
            <a:r>
              <a:rPr b="0" baseline="0" i="0" lang="en-US" sz="1800" u="sng" cap="none" strike="noStrike">
                <a:solidFill>
                  <a:schemeClr val="dk1"/>
                </a:solidFill>
                <a:latin typeface="Arial"/>
                <a:ea typeface="Arial"/>
                <a:cs typeface="Arial"/>
                <a:sym typeface="Arial"/>
              </a:rPr>
              <a:t>accounting</a:t>
            </a:r>
            <a:r>
              <a:rPr b="1" baseline="0" i="0" lang="en-US" sz="1800" u="sng" cap="none" strike="noStrike">
                <a:solidFill>
                  <a:schemeClr val="dk1"/>
                </a:solidFill>
                <a:latin typeface="Arial"/>
                <a:ea typeface="Arial"/>
                <a:cs typeface="Arial"/>
                <a:sym typeface="Arial"/>
              </a:rPr>
              <a:t> </a:t>
            </a:r>
            <a:r>
              <a:rPr b="0" baseline="0" i="0" lang="en-US" sz="1800" u="sng" cap="none" strike="noStrike">
                <a:solidFill>
                  <a:schemeClr val="dk1"/>
                </a:solidFill>
                <a:latin typeface="Arial"/>
                <a:ea typeface="Arial"/>
                <a:cs typeface="Arial"/>
                <a:sym typeface="Arial"/>
              </a:rPr>
              <a:t>dimensions</a:t>
            </a:r>
            <a:r>
              <a:rPr b="0" baseline="0" i="0" lang="en-US" sz="1800" u="none" cap="none" strike="noStrike">
                <a:solidFill>
                  <a:schemeClr val="dk1"/>
                </a:solidFill>
                <a:latin typeface="Arial"/>
                <a:ea typeface="Arial"/>
                <a:cs typeface="Arial"/>
                <a:sym typeface="Arial"/>
              </a:rPr>
              <a:t> and </a:t>
            </a:r>
            <a:r>
              <a:rPr b="0" baseline="0" i="0" lang="en-US" sz="1800" u="sng" cap="none" strike="noStrike">
                <a:solidFill>
                  <a:schemeClr val="dk1"/>
                </a:solidFill>
                <a:latin typeface="Arial"/>
                <a:ea typeface="Arial"/>
                <a:cs typeface="Arial"/>
                <a:sym typeface="Arial"/>
              </a:rPr>
              <a:t>Transaction Type</a:t>
            </a:r>
            <a:r>
              <a:rPr b="0" baseline="0" i="0" lang="en-US" sz="1800" u="none" cap="none" strike="noStrike">
                <a:solidFill>
                  <a:schemeClr val="dk1"/>
                </a:solidFill>
                <a:latin typeface="Arial"/>
                <a:ea typeface="Arial"/>
                <a:cs typeface="Arial"/>
                <a:sym typeface="Arial"/>
              </a:rPr>
              <a:t>, documenting both the receiver and provider of goods or services</a:t>
            </a:r>
          </a:p>
          <a:p>
            <a:pPr indent="-231775" lvl="0" marL="2317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Interfund vs. Intrafund</a:t>
            </a:r>
          </a:p>
          <a:p>
            <a:pPr indent="-225425" lvl="1" marL="568325" marR="0" rtl="0" algn="l">
              <a:spcBef>
                <a:spcPts val="120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Interfund</a:t>
            </a:r>
            <a:r>
              <a:rPr b="0" baseline="0" i="0" lang="en-US" sz="1800" u="none" cap="none" strike="noStrike">
                <a:solidFill>
                  <a:schemeClr val="dk1"/>
                </a:solidFill>
                <a:latin typeface="Arial"/>
                <a:ea typeface="Arial"/>
                <a:cs typeface="Arial"/>
                <a:sym typeface="Arial"/>
              </a:rPr>
              <a:t> transactions occur when one GSA Treasury Account Symbol (TAS) bills another GSA TAS (e.g. 285/455 paying rent to 192X)  </a:t>
            </a:r>
          </a:p>
          <a:p>
            <a:pPr indent="-225425" lvl="1" marL="568325" marR="0" rtl="0" algn="l">
              <a:spcBef>
                <a:spcPts val="120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Intrafund</a:t>
            </a:r>
            <a:r>
              <a:rPr b="0" baseline="0" i="0" lang="en-US" sz="1800" u="none" cap="none" strike="noStrike">
                <a:solidFill>
                  <a:schemeClr val="dk1"/>
                </a:solidFill>
                <a:latin typeface="Arial"/>
                <a:ea typeface="Arial"/>
                <a:cs typeface="Arial"/>
                <a:sym typeface="Arial"/>
              </a:rPr>
              <a:t> transactions occur when the same GSA TAS bills itself (e.g., 455 Fund billing 285 Fund)</a:t>
            </a:r>
          </a:p>
          <a:p>
            <a:pPr indent="-130175" lvl="1" marL="568325" marR="0" rtl="0" algn="l">
              <a:spcBef>
                <a:spcPts val="600"/>
              </a:spcBef>
              <a:spcAft>
                <a:spcPts val="0"/>
              </a:spcAft>
              <a:buClr>
                <a:srgbClr val="AF242B"/>
              </a:buClr>
              <a:buFont typeface="Noto Sans Symbols"/>
              <a:buNone/>
            </a:pPr>
            <a:r>
              <a:t/>
            </a:r>
            <a:endParaRPr b="0" baseline="0" i="0" sz="2000" u="none" cap="none" strike="noStrike">
              <a:solidFill>
                <a:srgbClr val="FF0000"/>
              </a:solidFill>
              <a:latin typeface="Arial"/>
              <a:ea typeface="Arial"/>
              <a:cs typeface="Arial"/>
              <a:sym typeface="Arial"/>
            </a:endParaRPr>
          </a:p>
          <a:p>
            <a:pPr indent="-146050" lvl="2" marL="914400" marR="0" rtl="0" algn="l">
              <a:spcBef>
                <a:spcPts val="1000"/>
              </a:spcBef>
              <a:spcAft>
                <a:spcPts val="60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2655" name="Shape 265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656" name="Shape 265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1" name="Shape 2661"/>
        <p:cNvGrpSpPr/>
        <p:nvPr/>
      </p:nvGrpSpPr>
      <p:grpSpPr>
        <a:xfrm>
          <a:off x="0" y="0"/>
          <a:ext cx="0" cy="0"/>
          <a:chOff x="0" y="0"/>
          <a:chExt cx="0" cy="0"/>
        </a:xfrm>
      </p:grpSpPr>
      <p:graphicFrame>
        <p:nvGraphicFramePr>
          <p:cNvPr id="2662" name="Shape 2662"/>
          <p:cNvGraphicFramePr/>
          <p:nvPr/>
        </p:nvGraphicFramePr>
        <p:xfrm>
          <a:off x="1932836" y="3226784"/>
          <a:ext cx="3000000" cy="3000000"/>
        </p:xfrm>
        <a:graphic>
          <a:graphicData uri="http://schemas.openxmlformats.org/drawingml/2006/table">
            <a:tbl>
              <a:tblPr bandRow="1" firstRow="1">
                <a:noFill/>
                <a:tableStyleId>{441DE895-FE34-4BC2-B5CB-53DFD5BF6F74}</a:tableStyleId>
              </a:tblPr>
              <a:tblGrid>
                <a:gridCol w="4068150"/>
                <a:gridCol w="1602975"/>
              </a:tblGrid>
              <a:tr h="335825">
                <a:tc>
                  <a:txBody>
                    <a:bodyPr>
                      <a:noAutofit/>
                    </a:bodyPr>
                    <a:lstStyle/>
                    <a:p>
                      <a:pPr indent="0" lvl="0" marL="0" marR="0" rtl="0" algn="l">
                        <a:spcBef>
                          <a:spcPts val="0"/>
                        </a:spcBef>
                        <a:buSzPct val="25000"/>
                        <a:buNone/>
                      </a:pPr>
                      <a:r>
                        <a:rPr baseline="0" lang="en-US" sz="1400" u="none" cap="none" strike="noStrike">
                          <a:solidFill>
                            <a:schemeClr val="dk1"/>
                          </a:solidFill>
                        </a:rPr>
                        <a:t>Business Line Name</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solidFill>
                            <a:schemeClr val="dk1"/>
                          </a:solidFill>
                        </a:rPr>
                        <a:t>Document Type</a:t>
                      </a:r>
                    </a:p>
                  </a:txBody>
                  <a:tcPr marT="45725" marB="45725" marR="91450" marL="91450"/>
                </a:tc>
              </a:tr>
              <a:tr h="335825">
                <a:tc gridSpan="2">
                  <a:txBody>
                    <a:bodyPr>
                      <a:noAutofit/>
                    </a:bodyPr>
                    <a:lstStyle/>
                    <a:p>
                      <a:pPr indent="0" lvl="0" marL="0" marR="0" rtl="0" algn="l">
                        <a:spcBef>
                          <a:spcPts val="0"/>
                        </a:spcBef>
                        <a:buSzPct val="25000"/>
                        <a:buNone/>
                      </a:pPr>
                      <a:r>
                        <a:rPr baseline="0" lang="en-US" sz="1400" u="none" cap="none" strike="noStrike"/>
                        <a:t>Region 6:</a:t>
                      </a:r>
                    </a:p>
                  </a:txBody>
                  <a:tcPr marT="45725" marB="45725" marR="91450" marL="91450"/>
                </a:tc>
                <a:tc hMerge="1"/>
              </a:tr>
              <a:tr h="335825">
                <a:tc>
                  <a:txBody>
                    <a:bodyPr>
                      <a:noAutofit/>
                    </a:bodyPr>
                    <a:lstStyle/>
                    <a:p>
                      <a:pPr indent="0" lvl="1" marL="457200" marR="0" rtl="0" algn="l">
                        <a:spcBef>
                          <a:spcPts val="0"/>
                        </a:spcBef>
                        <a:buSzPct val="25000"/>
                        <a:buNone/>
                      </a:pPr>
                      <a:r>
                        <a:rPr baseline="0" lang="en-US" sz="1400" u="none" cap="none" strike="noStrike"/>
                        <a:t>Integrated Acquisition Environment (IAE)</a:t>
                      </a:r>
                    </a:p>
                  </a:txBody>
                  <a:tcPr marT="45725" marB="45725" marR="91450" marL="91450"/>
                </a:tc>
                <a:tc>
                  <a:txBody>
                    <a:bodyPr>
                      <a:noAutofit/>
                    </a:bodyPr>
                    <a:lstStyle/>
                    <a:p>
                      <a:pPr indent="0" lvl="1" marL="457200" marR="0" rtl="0" algn="l">
                        <a:spcBef>
                          <a:spcPts val="0"/>
                        </a:spcBef>
                        <a:buSzPct val="25000"/>
                        <a:buNone/>
                      </a:pPr>
                      <a:r>
                        <a:rPr baseline="0" lang="en-US" sz="1400" u="none" cap="none" strike="noStrike"/>
                        <a:t>MDV</a:t>
                      </a:r>
                    </a:p>
                  </a:txBody>
                  <a:tcPr marT="45725" marB="45725" marR="91450" marL="91450"/>
                </a:tc>
              </a:tr>
              <a:tr h="335825">
                <a:tc>
                  <a:txBody>
                    <a:bodyPr>
                      <a:noAutofit/>
                    </a:bodyPr>
                    <a:lstStyle/>
                    <a:p>
                      <a:pPr indent="0" lvl="1" marL="457200" marR="0" rtl="0" algn="l">
                        <a:spcBef>
                          <a:spcPts val="0"/>
                        </a:spcBef>
                        <a:buSzPct val="25000"/>
                        <a:buNone/>
                      </a:pPr>
                      <a:r>
                        <a:rPr baseline="0" lang="en-US" sz="1400" u="none" cap="none" strike="noStrike">
                          <a:solidFill>
                            <a:srgbClr val="000000"/>
                          </a:solidFill>
                        </a:rPr>
                        <a:t>Interagency Council (IAC)</a:t>
                      </a:r>
                    </a:p>
                  </a:txBody>
                  <a:tcPr marT="45725" marB="45725" marR="91450" marL="91450"/>
                </a:tc>
                <a:tc>
                  <a:txBody>
                    <a:bodyPr>
                      <a:noAutofit/>
                    </a:bodyPr>
                    <a:lstStyle/>
                    <a:p>
                      <a:pPr indent="0" lvl="1" marL="457200" marR="0" rtl="0" algn="l">
                        <a:spcBef>
                          <a:spcPts val="0"/>
                        </a:spcBef>
                        <a:buSzPct val="25000"/>
                        <a:buNone/>
                      </a:pPr>
                      <a:r>
                        <a:rPr baseline="0" lang="en-US" sz="1400" u="none" cap="none" strike="noStrike"/>
                        <a:t>MDV</a:t>
                      </a:r>
                    </a:p>
                  </a:txBody>
                  <a:tcPr marT="45725" marB="45725" marR="91450" marL="91450"/>
                </a:tc>
              </a:tr>
              <a:tr h="335825">
                <a:tc>
                  <a:txBody>
                    <a:bodyPr>
                      <a:noAutofit/>
                    </a:bodyPr>
                    <a:lstStyle/>
                    <a:p>
                      <a:pPr indent="0" lvl="1" marL="457200" marR="0" rtl="0" algn="l">
                        <a:spcBef>
                          <a:spcPts val="0"/>
                        </a:spcBef>
                        <a:buSzPct val="25000"/>
                        <a:buNone/>
                      </a:pPr>
                      <a:r>
                        <a:rPr baseline="0" lang="en-US" sz="1400" u="none" cap="none" strike="noStrike">
                          <a:solidFill>
                            <a:srgbClr val="000000"/>
                          </a:solidFill>
                        </a:rPr>
                        <a:t>Federal Citizen Services (FCS)</a:t>
                      </a:r>
                    </a:p>
                  </a:txBody>
                  <a:tcPr marT="45725" marB="45725" marR="91450" marL="91450"/>
                </a:tc>
                <a:tc>
                  <a:txBody>
                    <a:bodyPr>
                      <a:noAutofit/>
                    </a:bodyPr>
                    <a:lstStyle/>
                    <a:p>
                      <a:pPr indent="0" lvl="1" marL="457200" marR="0" rtl="0" algn="l">
                        <a:spcBef>
                          <a:spcPts val="0"/>
                        </a:spcBef>
                        <a:buSzPct val="25000"/>
                        <a:buNone/>
                      </a:pPr>
                      <a:r>
                        <a:rPr baseline="0" lang="en-US" sz="1400" u="none" cap="none" strike="noStrike"/>
                        <a:t>MDV</a:t>
                      </a:r>
                    </a:p>
                  </a:txBody>
                  <a:tcPr marT="45725" marB="45725" marR="91450" marL="91450"/>
                </a:tc>
              </a:tr>
              <a:tr h="335825">
                <a:tc>
                  <a:txBody>
                    <a:bodyPr>
                      <a:noAutofit/>
                    </a:bodyPr>
                    <a:lstStyle/>
                    <a:p>
                      <a:pPr indent="0" lvl="1" marL="457200" marR="0" rtl="0" algn="l">
                        <a:spcBef>
                          <a:spcPts val="0"/>
                        </a:spcBef>
                        <a:buSzPct val="25000"/>
                        <a:buNone/>
                      </a:pPr>
                      <a:r>
                        <a:rPr baseline="0" lang="en-US" sz="1400" u="none" cap="none" strike="noStrike">
                          <a:solidFill>
                            <a:srgbClr val="000000"/>
                          </a:solidFill>
                        </a:rPr>
                        <a:t>Great Seal of US</a:t>
                      </a:r>
                    </a:p>
                  </a:txBody>
                  <a:tcPr marT="45725" marB="45725" marR="91450" marL="91450"/>
                </a:tc>
                <a:tc>
                  <a:txBody>
                    <a:bodyPr>
                      <a:noAutofit/>
                    </a:bodyPr>
                    <a:lstStyle/>
                    <a:p>
                      <a:pPr indent="0" lvl="1" marL="457200" marR="0" rtl="0" algn="l">
                        <a:spcBef>
                          <a:spcPts val="0"/>
                        </a:spcBef>
                        <a:buSzPct val="25000"/>
                        <a:buNone/>
                      </a:pPr>
                      <a:r>
                        <a:rPr baseline="0" lang="en-US" sz="1400" u="none" cap="none" strike="noStrike"/>
                        <a:t>MDV</a:t>
                      </a:r>
                    </a:p>
                  </a:txBody>
                  <a:tcPr marT="45725" marB="45725" marR="91450" marL="91450"/>
                </a:tc>
              </a:tr>
              <a:tr h="335825">
                <a:tc>
                  <a:txBody>
                    <a:bodyPr>
                      <a:noAutofit/>
                    </a:bodyPr>
                    <a:lstStyle/>
                    <a:p>
                      <a:pPr indent="0" lvl="1" marL="457200" marR="0" rtl="0" algn="l">
                        <a:spcBef>
                          <a:spcPts val="0"/>
                        </a:spcBef>
                        <a:buSzPct val="25000"/>
                        <a:buNone/>
                      </a:pPr>
                      <a:r>
                        <a:rPr baseline="0" lang="en-US" sz="1400" u="none" cap="none" strike="noStrike"/>
                        <a:t>University For People (UFP)</a:t>
                      </a:r>
                    </a:p>
                  </a:txBody>
                  <a:tcPr marT="45725" marB="45725" marR="91450" marL="91450"/>
                </a:tc>
                <a:tc>
                  <a:txBody>
                    <a:bodyPr>
                      <a:noAutofit/>
                    </a:bodyPr>
                    <a:lstStyle/>
                    <a:p>
                      <a:pPr indent="0" lvl="1" marL="457200" marR="0" rtl="0" algn="l">
                        <a:spcBef>
                          <a:spcPts val="0"/>
                        </a:spcBef>
                        <a:buSzPct val="25000"/>
                        <a:buNone/>
                      </a:pPr>
                      <a:r>
                        <a:rPr baseline="0" lang="en-US" sz="1400" u="none" cap="none" strike="noStrike"/>
                        <a:t>---</a:t>
                      </a:r>
                    </a:p>
                  </a:txBody>
                  <a:tcPr marT="45725" marB="45725" marR="91450" marL="91450"/>
                </a:tc>
              </a:tr>
              <a:tr h="335825">
                <a:tc>
                  <a:txBody>
                    <a:bodyPr>
                      <a:noAutofit/>
                    </a:bodyPr>
                    <a:lstStyle/>
                    <a:p>
                      <a:pPr indent="0" lvl="1" marL="457200" marR="0" rtl="0" algn="l">
                        <a:spcBef>
                          <a:spcPts val="0"/>
                        </a:spcBef>
                        <a:buSzPct val="25000"/>
                        <a:buNone/>
                      </a:pPr>
                      <a:r>
                        <a:rPr baseline="0" lang="en-US" sz="1400" u="none" cap="none" strike="noStrike"/>
                        <a:t>External Services (USIP and Other Clients)</a:t>
                      </a:r>
                    </a:p>
                  </a:txBody>
                  <a:tcPr marT="45725" marB="45725" marR="91450" marL="91450"/>
                </a:tc>
                <a:tc>
                  <a:txBody>
                    <a:bodyPr>
                      <a:noAutofit/>
                    </a:bodyPr>
                    <a:lstStyle/>
                    <a:p>
                      <a:pPr indent="0" lvl="1" marL="457200" marR="0" rtl="0" algn="l">
                        <a:lnSpc>
                          <a:spcPct val="100000"/>
                        </a:lnSpc>
                        <a:spcBef>
                          <a:spcPts val="0"/>
                        </a:spcBef>
                        <a:spcAft>
                          <a:spcPts val="0"/>
                        </a:spcAft>
                        <a:buClr>
                          <a:schemeClr val="dk1"/>
                        </a:buClr>
                        <a:buSzPct val="25000"/>
                        <a:buFont typeface="Arial"/>
                        <a:buNone/>
                      </a:pPr>
                      <a:r>
                        <a:rPr baseline="0" lang="en-US" sz="1400" u="none" cap="none" strike="noStrike"/>
                        <a:t>---</a:t>
                      </a:r>
                    </a:p>
                  </a:txBody>
                  <a:tcPr marT="45725" marB="45725" marR="91450" marL="91450"/>
                </a:tc>
              </a:tr>
            </a:tbl>
          </a:graphicData>
        </a:graphic>
      </p:graphicFrame>
      <p:sp>
        <p:nvSpPr>
          <p:cNvPr id="2663" name="Shape 2663"/>
          <p:cNvSpPr txBox="1"/>
          <p:nvPr>
            <p:ph type="title"/>
          </p:nvPr>
        </p:nvSpPr>
        <p:spPr>
          <a:xfrm>
            <a:off x="455612" y="331787"/>
            <a:ext cx="8463099"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Internal Voucher Document Types</a:t>
            </a:r>
          </a:p>
        </p:txBody>
      </p:sp>
      <p:sp>
        <p:nvSpPr>
          <p:cNvPr id="2664" name="Shape 2664"/>
          <p:cNvSpPr txBox="1"/>
          <p:nvPr>
            <p:ph idx="12" type="sldNum"/>
          </p:nvPr>
        </p:nvSpPr>
        <p:spPr>
          <a:xfrm>
            <a:off x="0" y="6553200"/>
            <a:ext cx="435697" cy="30479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665" name="Shape 266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graphicFrame>
        <p:nvGraphicFramePr>
          <p:cNvPr id="2666" name="Shape 2666"/>
          <p:cNvGraphicFramePr/>
          <p:nvPr/>
        </p:nvGraphicFramePr>
        <p:xfrm>
          <a:off x="1953796" y="1626587"/>
          <a:ext cx="3000000" cy="3000000"/>
        </p:xfrm>
        <a:graphic>
          <a:graphicData uri="http://schemas.openxmlformats.org/drawingml/2006/table">
            <a:tbl>
              <a:tblPr bandRow="1" firstRow="1">
                <a:noFill/>
                <a:tableStyleId>{558FAB51-476C-47CB-A557-496D43CE97F5}</a:tableStyleId>
              </a:tblPr>
              <a:tblGrid>
                <a:gridCol w="4068150"/>
                <a:gridCol w="1569975"/>
              </a:tblGrid>
              <a:tr h="348200">
                <a:tc>
                  <a:txBody>
                    <a:bodyPr>
                      <a:noAutofit/>
                    </a:bodyPr>
                    <a:lstStyle/>
                    <a:p>
                      <a:pPr indent="0" lvl="0" marL="0" marR="0" rtl="0" algn="l">
                        <a:spcBef>
                          <a:spcPts val="0"/>
                        </a:spcBef>
                        <a:buSzPct val="25000"/>
                        <a:buNone/>
                      </a:pPr>
                      <a:r>
                        <a:rPr baseline="0" lang="en-US" sz="1400" u="none" cap="none" strike="noStrike">
                          <a:solidFill>
                            <a:schemeClr val="dk1"/>
                          </a:solidFill>
                        </a:rPr>
                        <a:t>Business Line Name</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solidFill>
                            <a:schemeClr val="dk1"/>
                          </a:solidFill>
                        </a:rPr>
                        <a:t>Document Type</a:t>
                      </a:r>
                    </a:p>
                  </a:txBody>
                  <a:tcPr marT="45725" marB="45725" marR="91450" marL="91450"/>
                </a:tc>
              </a:tr>
              <a:tr h="348200">
                <a:tc gridSpan="2">
                  <a:txBody>
                    <a:bodyPr>
                      <a:noAutofit/>
                    </a:bodyPr>
                    <a:lstStyle/>
                    <a:p>
                      <a:pPr indent="0" lvl="0" marL="0" marR="0" rtl="0" algn="l">
                        <a:spcBef>
                          <a:spcPts val="0"/>
                        </a:spcBef>
                        <a:buSzPct val="25000"/>
                        <a:buNone/>
                      </a:pPr>
                      <a:r>
                        <a:rPr baseline="0" lang="en-US" sz="1400" u="none" cap="none" strike="noStrike"/>
                        <a:t>Region 7:</a:t>
                      </a:r>
                    </a:p>
                  </a:txBody>
                  <a:tcPr marT="45725" marB="45725" marR="91450" marL="91450"/>
                </a:tc>
                <a:tc hMerge="1"/>
              </a:tr>
              <a:tr h="348200">
                <a:tc>
                  <a:txBody>
                    <a:bodyPr>
                      <a:noAutofit/>
                    </a:bodyPr>
                    <a:lstStyle/>
                    <a:p>
                      <a:pPr indent="0" lvl="1" marL="457200" marR="0" rtl="0" algn="l">
                        <a:spcBef>
                          <a:spcPts val="0"/>
                        </a:spcBef>
                        <a:buSzPct val="25000"/>
                        <a:buNone/>
                      </a:pPr>
                      <a:r>
                        <a:rPr baseline="0" lang="en-US" sz="1400" u="none" cap="none" strike="noStrike"/>
                        <a:t>Outlease</a:t>
                      </a:r>
                    </a:p>
                  </a:txBody>
                  <a:tcPr marT="45725" marB="45725" marR="91450" marL="91450"/>
                </a:tc>
                <a:tc>
                  <a:txBody>
                    <a:bodyPr>
                      <a:noAutofit/>
                    </a:bodyPr>
                    <a:lstStyle/>
                    <a:p>
                      <a:pPr indent="0" lvl="1" marL="457200" marR="0" rtl="0" algn="l">
                        <a:spcBef>
                          <a:spcPts val="0"/>
                        </a:spcBef>
                        <a:buSzPct val="25000"/>
                        <a:buNone/>
                      </a:pPr>
                      <a:r>
                        <a:rPr baseline="0" lang="en-US" sz="1400" u="none" cap="none" strike="noStrike"/>
                        <a:t>---</a:t>
                      </a:r>
                    </a:p>
                  </a:txBody>
                  <a:tcPr marT="45725" marB="45725" marR="91450" marL="91450"/>
                </a:tc>
              </a:tr>
            </a:tbl>
          </a:graphicData>
        </a:graphic>
      </p:graphicFrame>
    </p:spTree>
  </p:cSld>
  <p:clrMapOvr>
    <a:masterClrMapping/>
  </p:clrMapOvr>
  <p:transition spd="slow">
    <p:cut/>
  </p:transition>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1" name="Shape 2671"/>
        <p:cNvGrpSpPr/>
        <p:nvPr/>
      </p:nvGrpSpPr>
      <p:grpSpPr>
        <a:xfrm>
          <a:off x="0" y="0"/>
          <a:ext cx="0" cy="0"/>
          <a:chOff x="0" y="0"/>
          <a:chExt cx="0" cy="0"/>
        </a:xfrm>
      </p:grpSpPr>
      <p:sp>
        <p:nvSpPr>
          <p:cNvPr id="2672" name="Shape 2672"/>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Internal Voucher: Header</a:t>
            </a:r>
          </a:p>
        </p:txBody>
      </p:sp>
      <p:sp>
        <p:nvSpPr>
          <p:cNvPr id="2673" name="Shape 267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2674" name="Shape 2674"/>
          <p:cNvPicPr preferRelativeResize="0"/>
          <p:nvPr/>
        </p:nvPicPr>
        <p:blipFill rotWithShape="1">
          <a:blip r:embed="rId3">
            <a:alphaModFix/>
          </a:blip>
          <a:srcRect b="0" l="0" r="0" t="0"/>
          <a:stretch/>
        </p:blipFill>
        <p:spPr>
          <a:xfrm>
            <a:off x="1018809" y="1144566"/>
            <a:ext cx="7305675" cy="3609975"/>
          </a:xfrm>
          <a:prstGeom prst="rect">
            <a:avLst/>
          </a:prstGeom>
          <a:noFill/>
          <a:ln cap="flat" cmpd="sng" w="19050">
            <a:solidFill>
              <a:schemeClr val="dk1"/>
            </a:solidFill>
            <a:prstDash val="solid"/>
            <a:miter/>
            <a:headEnd len="med" w="med" type="none"/>
            <a:tailEnd len="med" w="med" type="none"/>
          </a:ln>
        </p:spPr>
      </p:pic>
      <p:sp>
        <p:nvSpPr>
          <p:cNvPr id="2675" name="Shape 267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676" name="Shape 2676"/>
          <p:cNvSpPr txBox="1"/>
          <p:nvPr/>
        </p:nvSpPr>
        <p:spPr>
          <a:xfrm>
            <a:off x="475883" y="4845096"/>
            <a:ext cx="8391524" cy="211596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Statement Number</a:t>
            </a:r>
            <a:r>
              <a:rPr b="0" baseline="0" i="0" lang="en-US" sz="1600" u="none" cap="none" strike="noStrike">
                <a:solidFill>
                  <a:schemeClr val="dk1"/>
                </a:solidFill>
                <a:latin typeface="Arial"/>
                <a:ea typeface="Arial"/>
                <a:cs typeface="Arial"/>
                <a:sym typeface="Arial"/>
              </a:rPr>
              <a:t> – Assigned to NVs, but NVs do not generate a Statement entity visible from the Pegasys Statement Query</a:t>
            </a:r>
          </a:p>
          <a:p>
            <a:pPr indent="-231775" lvl="0" marL="231775" marR="0" rtl="0" algn="l">
              <a:spcBef>
                <a:spcPts val="6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Disbursing Office </a:t>
            </a:r>
            <a:r>
              <a:rPr b="0" baseline="0" i="0" lang="en-US" sz="1600" u="none" cap="none" strike="noStrike">
                <a:solidFill>
                  <a:schemeClr val="dk1"/>
                </a:solidFill>
                <a:latin typeface="Arial"/>
                <a:ea typeface="Arial"/>
                <a:cs typeface="Arial"/>
                <a:sym typeface="Arial"/>
              </a:rPr>
              <a:t>–   Identifies the office that will disburse the given replenishment. Required and defaults based on document type.</a:t>
            </a:r>
          </a:p>
          <a:p>
            <a:pPr indent="-231775" lvl="0" marL="231775" marR="0" rtl="0" algn="l">
              <a:spcBef>
                <a:spcPts val="6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Accomplished Date </a:t>
            </a:r>
            <a:r>
              <a:rPr b="0" baseline="0" i="0" lang="en-US" sz="1600" u="none" cap="none" strike="noStrike">
                <a:solidFill>
                  <a:schemeClr val="dk1"/>
                </a:solidFill>
                <a:latin typeface="Arial"/>
                <a:ea typeface="Arial"/>
                <a:cs typeface="Arial"/>
                <a:sym typeface="Arial"/>
              </a:rPr>
              <a:t>– The date the direct fund transfer actually occurred.  </a:t>
            </a:r>
          </a:p>
          <a:p>
            <a:pPr indent="228600" lvl="0" marL="0" marR="0" rtl="0" algn="l">
              <a:spcBef>
                <a:spcPts val="600"/>
              </a:spcBef>
              <a:spcAft>
                <a:spcPts val="0"/>
              </a:spcAft>
              <a:buSzPct val="25000"/>
              <a:buNone/>
            </a:pPr>
            <a:r>
              <a:rPr b="0" baseline="0" i="0" lang="en-US" sz="1600" u="none" cap="none" strike="noStrike">
                <a:solidFill>
                  <a:schemeClr val="dk1"/>
                </a:solidFill>
                <a:latin typeface="Arial"/>
                <a:ea typeface="Arial"/>
                <a:cs typeface="Arial"/>
                <a:sym typeface="Arial"/>
              </a:rPr>
              <a:t>Required</a:t>
            </a:r>
          </a:p>
          <a:p>
            <a:pPr indent="0" lvl="0" marL="0" marR="0" rtl="0" algn="l">
              <a:spcBef>
                <a:spcPts val="30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2677" name="Shape 2677"/>
          <p:cNvSpPr/>
          <p:nvPr/>
        </p:nvSpPr>
        <p:spPr>
          <a:xfrm>
            <a:off x="1104534" y="4279732"/>
            <a:ext cx="2516969" cy="287697"/>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678" name="Shape 2678"/>
          <p:cNvSpPr/>
          <p:nvPr/>
        </p:nvSpPr>
        <p:spPr>
          <a:xfrm>
            <a:off x="5783355" y="3819021"/>
            <a:ext cx="2541128" cy="280236"/>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679" name="Shape 2679"/>
          <p:cNvSpPr/>
          <p:nvPr/>
        </p:nvSpPr>
        <p:spPr>
          <a:xfrm>
            <a:off x="1104534" y="2900953"/>
            <a:ext cx="3029315" cy="287697"/>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4" name="Shape 2684"/>
        <p:cNvGrpSpPr/>
        <p:nvPr/>
      </p:nvGrpSpPr>
      <p:grpSpPr>
        <a:xfrm>
          <a:off x="0" y="0"/>
          <a:ext cx="0" cy="0"/>
          <a:chOff x="0" y="0"/>
          <a:chExt cx="0" cy="0"/>
        </a:xfrm>
      </p:grpSpPr>
      <p:sp>
        <p:nvSpPr>
          <p:cNvPr id="2685" name="Shape 2685"/>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Internal Voucher: Header</a:t>
            </a:r>
          </a:p>
        </p:txBody>
      </p:sp>
      <p:sp>
        <p:nvSpPr>
          <p:cNvPr id="2686" name="Shape 268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687" name="Shape 268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2688" name="Shape 2688"/>
          <p:cNvPicPr preferRelativeResize="0"/>
          <p:nvPr/>
        </p:nvPicPr>
        <p:blipFill rotWithShape="1">
          <a:blip r:embed="rId3">
            <a:alphaModFix/>
          </a:blip>
          <a:srcRect b="0" l="0" r="0" t="0"/>
          <a:stretch/>
        </p:blipFill>
        <p:spPr>
          <a:xfrm>
            <a:off x="867974" y="2177706"/>
            <a:ext cx="3619500" cy="1238250"/>
          </a:xfrm>
          <a:prstGeom prst="rect">
            <a:avLst/>
          </a:prstGeom>
          <a:noFill/>
          <a:ln cap="flat" cmpd="sng" w="19050">
            <a:solidFill>
              <a:schemeClr val="dk1"/>
            </a:solidFill>
            <a:prstDash val="solid"/>
            <a:miter/>
            <a:headEnd len="med" w="med" type="none"/>
            <a:tailEnd len="med" w="med" type="none"/>
          </a:ln>
        </p:spPr>
      </p:pic>
      <p:sp>
        <p:nvSpPr>
          <p:cNvPr id="2689" name="Shape 2689"/>
          <p:cNvSpPr/>
          <p:nvPr/>
        </p:nvSpPr>
        <p:spPr>
          <a:xfrm>
            <a:off x="1013365" y="2605789"/>
            <a:ext cx="2920682" cy="467018"/>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2690" name="Shape 2690"/>
          <p:cNvPicPr preferRelativeResize="0"/>
          <p:nvPr/>
        </p:nvPicPr>
        <p:blipFill rotWithShape="1">
          <a:blip r:embed="rId4">
            <a:alphaModFix/>
          </a:blip>
          <a:srcRect b="0" l="0" r="0" t="0"/>
          <a:stretch/>
        </p:blipFill>
        <p:spPr>
          <a:xfrm>
            <a:off x="4777264" y="2030067"/>
            <a:ext cx="3571874" cy="1533524"/>
          </a:xfrm>
          <a:prstGeom prst="rect">
            <a:avLst/>
          </a:prstGeom>
          <a:noFill/>
          <a:ln cap="flat" cmpd="sng" w="19050">
            <a:solidFill>
              <a:schemeClr val="dk1"/>
            </a:solidFill>
            <a:prstDash val="solid"/>
            <a:miter/>
            <a:headEnd len="med" w="med" type="none"/>
            <a:tailEnd len="med" w="med" type="none"/>
          </a:ln>
        </p:spPr>
      </p:pic>
      <p:sp>
        <p:nvSpPr>
          <p:cNvPr id="2691" name="Shape 2691"/>
          <p:cNvSpPr/>
          <p:nvPr/>
        </p:nvSpPr>
        <p:spPr>
          <a:xfrm>
            <a:off x="4826278" y="2188340"/>
            <a:ext cx="2938408" cy="320943"/>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692" name="Shape 2692"/>
          <p:cNvSpPr/>
          <p:nvPr/>
        </p:nvSpPr>
        <p:spPr>
          <a:xfrm>
            <a:off x="4830428" y="3126910"/>
            <a:ext cx="1998591" cy="320943"/>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693" name="Shape 2693"/>
          <p:cNvSpPr txBox="1"/>
          <p:nvPr/>
        </p:nvSpPr>
        <p:spPr>
          <a:xfrm>
            <a:off x="581500" y="3589039"/>
            <a:ext cx="8391524" cy="170815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Vendor Code </a:t>
            </a:r>
            <a:r>
              <a:rPr b="0" baseline="0" i="0" lang="en-US" sz="1800" u="none" cap="none" strike="noStrike">
                <a:solidFill>
                  <a:schemeClr val="dk1"/>
                </a:solidFill>
                <a:latin typeface="Arial"/>
                <a:ea typeface="Arial"/>
                <a:cs typeface="Arial"/>
                <a:sym typeface="Arial"/>
              </a:rPr>
              <a:t>- Identifies the internal customer</a:t>
            </a:r>
          </a:p>
          <a:p>
            <a:pPr indent="-231775" lvl="0" marL="231775" marR="0" rtl="0" algn="l">
              <a:spcBef>
                <a:spcPts val="6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Assignment Code </a:t>
            </a:r>
            <a:r>
              <a:rPr b="0" baseline="0" i="0" lang="en-US" sz="1800" u="none" cap="none" strike="noStrike">
                <a:solidFill>
                  <a:schemeClr val="dk1"/>
                </a:solidFill>
                <a:latin typeface="Arial"/>
                <a:ea typeface="Arial"/>
                <a:cs typeface="Arial"/>
                <a:sym typeface="Arial"/>
              </a:rPr>
              <a:t>- Identifies the GSA group responsible for any follow-up, if necessary. Required on manual NVs</a:t>
            </a:r>
          </a:p>
          <a:p>
            <a:pPr indent="-231775" lvl="0" marL="231775" marR="0" rtl="0" algn="l">
              <a:spcBef>
                <a:spcPts val="6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System ID </a:t>
            </a:r>
            <a:r>
              <a:rPr b="0" baseline="0" i="0" lang="en-US" sz="1800" u="none" cap="none" strike="noStrike">
                <a:solidFill>
                  <a:schemeClr val="dk1"/>
                </a:solidFill>
                <a:latin typeface="Arial"/>
                <a:ea typeface="Arial"/>
                <a:cs typeface="Arial"/>
                <a:sym typeface="Arial"/>
              </a:rPr>
              <a:t>- Identifies the source of the NV</a:t>
            </a:r>
          </a:p>
          <a:p>
            <a:pPr indent="-146050" lvl="0" marL="231775" marR="0" rtl="0" algn="l">
              <a:spcBef>
                <a:spcPts val="600"/>
              </a:spcBef>
              <a:spcAft>
                <a:spcPts val="30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8" name="Shape 2698"/>
        <p:cNvGrpSpPr/>
        <p:nvPr/>
      </p:nvGrpSpPr>
      <p:grpSpPr>
        <a:xfrm>
          <a:off x="0" y="0"/>
          <a:ext cx="0" cy="0"/>
          <a:chOff x="0" y="0"/>
          <a:chExt cx="0" cy="0"/>
        </a:xfrm>
      </p:grpSpPr>
      <p:sp>
        <p:nvSpPr>
          <p:cNvPr id="2699" name="Shape 2699"/>
          <p:cNvSpPr txBox="1"/>
          <p:nvPr>
            <p:ph type="title"/>
          </p:nvPr>
        </p:nvSpPr>
        <p:spPr>
          <a:xfrm>
            <a:off x="361829" y="331787"/>
            <a:ext cx="848518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Internal Voucher: Accounting Line - Buyer</a:t>
            </a:r>
          </a:p>
        </p:txBody>
      </p:sp>
      <p:sp>
        <p:nvSpPr>
          <p:cNvPr id="2700" name="Shape 2700"/>
          <p:cNvSpPr txBox="1"/>
          <p:nvPr>
            <p:ph idx="11" type="ftr"/>
          </p:nvPr>
        </p:nvSpPr>
        <p:spPr>
          <a:xfrm>
            <a:off x="431441"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701" name="Shape 270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702" name="Shape 2702"/>
          <p:cNvSpPr txBox="1"/>
          <p:nvPr/>
        </p:nvSpPr>
        <p:spPr>
          <a:xfrm>
            <a:off x="6318912" y="1328751"/>
            <a:ext cx="2825087" cy="4985980"/>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Transaction Type </a:t>
            </a:r>
            <a:r>
              <a:rPr b="0" baseline="0" i="0" lang="en-US" sz="1600" u="none" cap="none" strike="noStrike">
                <a:solidFill>
                  <a:schemeClr val="dk1"/>
                </a:solidFill>
                <a:latin typeface="Arial"/>
                <a:ea typeface="Arial"/>
                <a:cs typeface="Arial"/>
                <a:sym typeface="Arial"/>
              </a:rPr>
              <a:t>- Used to record expense for buyer – </a:t>
            </a:r>
            <a:r>
              <a:rPr b="1" baseline="0" i="0" lang="en-US" sz="1600" u="none" cap="none" strike="noStrike">
                <a:solidFill>
                  <a:schemeClr val="dk1"/>
                </a:solidFill>
                <a:latin typeface="Arial"/>
                <a:ea typeface="Arial"/>
                <a:cs typeface="Arial"/>
                <a:sym typeface="Arial"/>
              </a:rPr>
              <a:t>B1</a:t>
            </a:r>
            <a:r>
              <a:rPr b="0" baseline="0" i="0" lang="en-US" sz="1600" u="none" cap="none" strike="noStrike">
                <a:solidFill>
                  <a:schemeClr val="dk1"/>
                </a:solidFill>
                <a:latin typeface="Arial"/>
                <a:ea typeface="Arial"/>
                <a:cs typeface="Arial"/>
                <a:sym typeface="Arial"/>
              </a:rPr>
              <a:t> (Interfund) or </a:t>
            </a:r>
            <a:r>
              <a:rPr b="1" baseline="0" i="0" lang="en-US" sz="1600" u="none" cap="none" strike="noStrike">
                <a:solidFill>
                  <a:schemeClr val="dk1"/>
                </a:solidFill>
                <a:latin typeface="Arial"/>
                <a:ea typeface="Arial"/>
                <a:cs typeface="Arial"/>
                <a:sym typeface="Arial"/>
              </a:rPr>
              <a:t>B2</a:t>
            </a:r>
            <a:r>
              <a:rPr b="0" baseline="0" i="0" lang="en-US" sz="1600" u="none" cap="none" strike="noStrike">
                <a:solidFill>
                  <a:schemeClr val="dk1"/>
                </a:solidFill>
                <a:latin typeface="Arial"/>
                <a:ea typeface="Arial"/>
                <a:cs typeface="Arial"/>
                <a:sym typeface="Arial"/>
              </a:rPr>
              <a:t> (Intrafund)</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Template/Dimensions</a:t>
            </a:r>
            <a:r>
              <a:rPr b="0" baseline="0" i="0" lang="en-US" sz="1600" u="none" cap="none" strike="noStrike">
                <a:solidFill>
                  <a:schemeClr val="dk1"/>
                </a:solidFill>
                <a:latin typeface="Arial"/>
                <a:ea typeface="Arial"/>
                <a:cs typeface="Arial"/>
                <a:sym typeface="Arial"/>
              </a:rPr>
              <a:t> - Dimensions to record expense for buyer</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Reference Document </a:t>
            </a:r>
            <a:r>
              <a:rPr b="0" baseline="0" i="0" lang="en-US" sz="1600" u="none" cap="none" strike="noStrike">
                <a:solidFill>
                  <a:schemeClr val="dk1"/>
                </a:solidFill>
                <a:latin typeface="Arial"/>
                <a:ea typeface="Arial"/>
                <a:cs typeface="Arial"/>
                <a:sym typeface="Arial"/>
              </a:rPr>
              <a:t>- Used to reference the appropriate IX funding document. IX Funding Document is liquidated upon processing the NV</a:t>
            </a:r>
          </a:p>
          <a:p>
            <a:pPr indent="-231775" lvl="0" marL="231775" marR="0" rtl="0" algn="l">
              <a:spcBef>
                <a:spcPts val="1200"/>
              </a:spcBef>
              <a:spcAft>
                <a:spcPts val="60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Agreement Reference</a:t>
            </a:r>
            <a:r>
              <a:rPr b="0" baseline="0" i="0" lang="en-US" sz="1600" u="none" cap="none" strike="noStrike">
                <a:solidFill>
                  <a:schemeClr val="dk1"/>
                </a:solidFill>
                <a:latin typeface="Arial"/>
                <a:ea typeface="Arial"/>
                <a:cs typeface="Arial"/>
                <a:sym typeface="Arial"/>
              </a:rPr>
              <a:t> – Only populated if the IX being referenced is referencing a PCAS agreement</a:t>
            </a:r>
          </a:p>
        </p:txBody>
      </p:sp>
      <p:pic>
        <p:nvPicPr>
          <p:cNvPr id="2703" name="Shape 2703"/>
          <p:cNvPicPr preferRelativeResize="0"/>
          <p:nvPr/>
        </p:nvPicPr>
        <p:blipFill rotWithShape="1">
          <a:blip r:embed="rId3">
            <a:alphaModFix/>
          </a:blip>
          <a:srcRect b="0" l="0" r="0" t="0"/>
          <a:stretch/>
        </p:blipFill>
        <p:spPr>
          <a:xfrm>
            <a:off x="517460" y="1299300"/>
            <a:ext cx="5945816" cy="5461855"/>
          </a:xfrm>
          <a:prstGeom prst="rect">
            <a:avLst/>
          </a:prstGeom>
          <a:noFill/>
          <a:ln cap="flat" cmpd="sng" w="19050">
            <a:solidFill>
              <a:schemeClr val="dk1"/>
            </a:solidFill>
            <a:prstDash val="solid"/>
            <a:miter/>
            <a:headEnd len="med" w="med" type="none"/>
            <a:tailEnd len="med" w="med" type="none"/>
          </a:ln>
        </p:spPr>
      </p:pic>
      <p:sp>
        <p:nvSpPr>
          <p:cNvPr id="2704" name="Shape 2704"/>
          <p:cNvSpPr/>
          <p:nvPr/>
        </p:nvSpPr>
        <p:spPr>
          <a:xfrm>
            <a:off x="569687" y="1299300"/>
            <a:ext cx="492250" cy="126791"/>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705" name="Shape 2705"/>
          <p:cNvSpPr/>
          <p:nvPr/>
        </p:nvSpPr>
        <p:spPr>
          <a:xfrm>
            <a:off x="569685" y="1605298"/>
            <a:ext cx="1438548" cy="224830"/>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706" name="Shape 2706"/>
          <p:cNvSpPr/>
          <p:nvPr/>
        </p:nvSpPr>
        <p:spPr>
          <a:xfrm>
            <a:off x="569685" y="2810321"/>
            <a:ext cx="1066410" cy="224830"/>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707" name="Shape 2707"/>
          <p:cNvSpPr/>
          <p:nvPr/>
        </p:nvSpPr>
        <p:spPr>
          <a:xfrm>
            <a:off x="569683" y="5080203"/>
            <a:ext cx="3788347" cy="556382"/>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708" name="Shape 2708"/>
          <p:cNvSpPr/>
          <p:nvPr/>
        </p:nvSpPr>
        <p:spPr>
          <a:xfrm>
            <a:off x="581256" y="6317069"/>
            <a:ext cx="4074485" cy="405100"/>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3" name="Shape 2713"/>
        <p:cNvGrpSpPr/>
        <p:nvPr/>
      </p:nvGrpSpPr>
      <p:grpSpPr>
        <a:xfrm>
          <a:off x="0" y="0"/>
          <a:ext cx="0" cy="0"/>
          <a:chOff x="0" y="0"/>
          <a:chExt cx="0" cy="0"/>
        </a:xfrm>
      </p:grpSpPr>
      <p:sp>
        <p:nvSpPr>
          <p:cNvPr id="2714" name="Shape 2714"/>
          <p:cNvSpPr txBox="1"/>
          <p:nvPr>
            <p:ph type="title"/>
          </p:nvPr>
        </p:nvSpPr>
        <p:spPr>
          <a:xfrm>
            <a:off x="361829" y="331787"/>
            <a:ext cx="848518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Internal Voucher: Accounting Line - Seller</a:t>
            </a:r>
          </a:p>
        </p:txBody>
      </p:sp>
      <p:sp>
        <p:nvSpPr>
          <p:cNvPr id="2715" name="Shape 271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716" name="Shape 271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717" name="Shape 2717"/>
          <p:cNvSpPr txBox="1"/>
          <p:nvPr/>
        </p:nvSpPr>
        <p:spPr>
          <a:xfrm>
            <a:off x="6527800" y="1111870"/>
            <a:ext cx="2616200" cy="5078312"/>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Transaction Type </a:t>
            </a:r>
            <a:r>
              <a:rPr b="0" baseline="0" i="0" lang="en-US" sz="1400" u="none" cap="none" strike="noStrike">
                <a:solidFill>
                  <a:schemeClr val="dk1"/>
                </a:solidFill>
                <a:latin typeface="Arial"/>
                <a:ea typeface="Arial"/>
                <a:cs typeface="Arial"/>
                <a:sym typeface="Arial"/>
              </a:rPr>
              <a:t>- Used to record revenue for seller.  If PCPROJBILL determines a credit Internal Voucher should be generated, the Seller Trans Type will  be set to S3. S2 used for intrafund billing.</a:t>
            </a:r>
          </a:p>
          <a:p>
            <a:pPr indent="-231775" lvl="0" marL="231775" marR="0" rtl="0" algn="l">
              <a:spcBef>
                <a:spcPts val="120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Template/Dimensions</a:t>
            </a:r>
            <a:r>
              <a:rPr b="0" baseline="0" i="0" lang="en-US" sz="1400" u="none" cap="none" strike="noStrike">
                <a:solidFill>
                  <a:schemeClr val="dk1"/>
                </a:solidFill>
                <a:latin typeface="Arial"/>
                <a:ea typeface="Arial"/>
                <a:cs typeface="Arial"/>
                <a:sym typeface="Arial"/>
              </a:rPr>
              <a:t> - Dimensions to record revenue for seller</a:t>
            </a:r>
          </a:p>
          <a:p>
            <a:pPr indent="-231775" lvl="0" marL="231775" marR="0" rtl="0" algn="l">
              <a:spcBef>
                <a:spcPts val="120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Reference Document</a:t>
            </a:r>
            <a:r>
              <a:rPr b="0" baseline="0" i="0" lang="en-US" sz="1400" u="none" cap="none" strike="noStrike">
                <a:solidFill>
                  <a:schemeClr val="dk1"/>
                </a:solidFill>
                <a:latin typeface="Arial"/>
                <a:ea typeface="Arial"/>
                <a:cs typeface="Arial"/>
                <a:sym typeface="Arial"/>
              </a:rPr>
              <a:t> – Not populated in Seller section</a:t>
            </a:r>
          </a:p>
          <a:p>
            <a:pPr indent="-231775" lvl="0" marL="231775" marR="0" rtl="0" algn="l">
              <a:spcBef>
                <a:spcPts val="1200"/>
              </a:spcBef>
              <a:spcAft>
                <a:spcPts val="60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Agreement Number</a:t>
            </a:r>
            <a:r>
              <a:rPr b="0" baseline="0" i="0" lang="en-US" sz="1400" u="none" cap="none" strike="noStrike">
                <a:solidFill>
                  <a:schemeClr val="dk1"/>
                </a:solidFill>
                <a:latin typeface="Arial"/>
                <a:ea typeface="Arial"/>
                <a:cs typeface="Arial"/>
                <a:sym typeface="Arial"/>
              </a:rPr>
              <a:t>/</a:t>
            </a:r>
            <a:r>
              <a:rPr b="1" baseline="0" i="0" lang="en-US" sz="1400" u="none" cap="none" strike="noStrike">
                <a:solidFill>
                  <a:schemeClr val="dk1"/>
                </a:solidFill>
                <a:latin typeface="Arial"/>
                <a:ea typeface="Arial"/>
                <a:cs typeface="Arial"/>
                <a:sym typeface="Arial"/>
              </a:rPr>
              <a:t>Line Number - </a:t>
            </a:r>
            <a:r>
              <a:rPr b="0" baseline="0" i="0" lang="en-US" sz="1400" u="none" cap="none" strike="noStrike">
                <a:solidFill>
                  <a:schemeClr val="dk1"/>
                </a:solidFill>
                <a:latin typeface="Arial"/>
                <a:ea typeface="Arial"/>
                <a:cs typeface="Arial"/>
                <a:sym typeface="Arial"/>
              </a:rPr>
              <a:t>Must be entered on the Header Accounting Line (Seller section) in order to reference the Agreement and draw down the Agreement amount</a:t>
            </a:r>
          </a:p>
        </p:txBody>
      </p:sp>
      <p:pic>
        <p:nvPicPr>
          <p:cNvPr id="2718" name="Shape 2718"/>
          <p:cNvPicPr preferRelativeResize="0"/>
          <p:nvPr/>
        </p:nvPicPr>
        <p:blipFill rotWithShape="1">
          <a:blip r:embed="rId3">
            <a:alphaModFix/>
          </a:blip>
          <a:srcRect b="0" l="0" r="0" t="0"/>
          <a:stretch/>
        </p:blipFill>
        <p:spPr>
          <a:xfrm>
            <a:off x="452924" y="1291695"/>
            <a:ext cx="6274880" cy="5473048"/>
          </a:xfrm>
          <a:prstGeom prst="rect">
            <a:avLst/>
          </a:prstGeom>
          <a:noFill/>
          <a:ln cap="flat" cmpd="sng" w="19050">
            <a:solidFill>
              <a:schemeClr val="dk1"/>
            </a:solidFill>
            <a:prstDash val="solid"/>
            <a:miter/>
            <a:headEnd len="med" w="med" type="none"/>
            <a:tailEnd len="med" w="med" type="none"/>
          </a:ln>
        </p:spPr>
      </p:pic>
      <p:sp>
        <p:nvSpPr>
          <p:cNvPr id="2719" name="Shape 2719"/>
          <p:cNvSpPr/>
          <p:nvPr/>
        </p:nvSpPr>
        <p:spPr>
          <a:xfrm>
            <a:off x="503672" y="1289775"/>
            <a:ext cx="492250" cy="126791"/>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720" name="Shape 2720"/>
          <p:cNvSpPr/>
          <p:nvPr/>
        </p:nvSpPr>
        <p:spPr>
          <a:xfrm>
            <a:off x="493039" y="1606405"/>
            <a:ext cx="1555499" cy="224830"/>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721" name="Shape 2721"/>
          <p:cNvSpPr/>
          <p:nvPr/>
        </p:nvSpPr>
        <p:spPr>
          <a:xfrm>
            <a:off x="515243" y="3038255"/>
            <a:ext cx="1066410" cy="224830"/>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722" name="Shape 2722"/>
          <p:cNvSpPr/>
          <p:nvPr/>
        </p:nvSpPr>
        <p:spPr>
          <a:xfrm>
            <a:off x="515243" y="5829078"/>
            <a:ext cx="4297762" cy="883565"/>
          </a:xfrm>
          <a:prstGeom prst="rect">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7" name="Shape 2727"/>
        <p:cNvGrpSpPr/>
        <p:nvPr/>
      </p:nvGrpSpPr>
      <p:grpSpPr>
        <a:xfrm>
          <a:off x="0" y="0"/>
          <a:ext cx="0" cy="0"/>
          <a:chOff x="0" y="0"/>
          <a:chExt cx="0" cy="0"/>
        </a:xfrm>
      </p:grpSpPr>
      <p:sp>
        <p:nvSpPr>
          <p:cNvPr id="2728" name="Shape 2728"/>
          <p:cNvSpPr txBox="1"/>
          <p:nvPr>
            <p:ph type="title"/>
          </p:nvPr>
        </p:nvSpPr>
        <p:spPr>
          <a:xfrm>
            <a:off x="327546" y="331787"/>
            <a:ext cx="8623947"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Before Internal Voucher</a:t>
            </a:r>
          </a:p>
        </p:txBody>
      </p:sp>
      <p:sp>
        <p:nvSpPr>
          <p:cNvPr id="2729" name="Shape 272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730" name="Shape 273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2731" name="Shape 2731"/>
          <p:cNvGrpSpPr/>
          <p:nvPr/>
        </p:nvGrpSpPr>
        <p:grpSpPr>
          <a:xfrm>
            <a:off x="1292503" y="1375292"/>
            <a:ext cx="6948120" cy="3173771"/>
            <a:chOff x="1292503" y="1375292"/>
            <a:chExt cx="6948120" cy="3173771"/>
          </a:xfrm>
        </p:grpSpPr>
        <p:pic>
          <p:nvPicPr>
            <p:cNvPr id="2732" name="Shape 2732"/>
            <p:cNvPicPr preferRelativeResize="0"/>
            <p:nvPr/>
          </p:nvPicPr>
          <p:blipFill rotWithShape="1">
            <a:blip r:embed="rId3">
              <a:alphaModFix/>
            </a:blip>
            <a:srcRect b="39538" l="0" r="0" t="0"/>
            <a:stretch/>
          </p:blipFill>
          <p:spPr>
            <a:xfrm>
              <a:off x="1292503" y="1375292"/>
              <a:ext cx="6948120" cy="3114822"/>
            </a:xfrm>
            <a:prstGeom prst="rect">
              <a:avLst/>
            </a:prstGeom>
            <a:solidFill>
              <a:srgbClr val="ECECEC"/>
            </a:solidFill>
            <a:ln cap="sq" cmpd="sng" w="88900">
              <a:solidFill>
                <a:srgbClr val="FFFFFF"/>
              </a:solidFill>
              <a:prstDash val="solid"/>
              <a:miter/>
              <a:headEnd len="med" w="med" type="none"/>
              <a:tailEnd len="med" w="med" type="none"/>
            </a:ln>
          </p:spPr>
        </p:pic>
        <p:sp>
          <p:nvSpPr>
            <p:cNvPr id="2733" name="Shape 2733"/>
            <p:cNvSpPr/>
            <p:nvPr/>
          </p:nvSpPr>
          <p:spPr>
            <a:xfrm>
              <a:off x="4866853" y="2257623"/>
              <a:ext cx="3165230" cy="199294"/>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734" name="Shape 2734"/>
            <p:cNvSpPr/>
            <p:nvPr/>
          </p:nvSpPr>
          <p:spPr>
            <a:xfrm>
              <a:off x="4820789" y="1550770"/>
              <a:ext cx="3223845" cy="18757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735" name="Shape 2735"/>
            <p:cNvSpPr/>
            <p:nvPr/>
          </p:nvSpPr>
          <p:spPr>
            <a:xfrm>
              <a:off x="1379319" y="1726616"/>
              <a:ext cx="2754922" cy="199294"/>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2736" name="Shape 2736"/>
            <p:cNvPicPr preferRelativeResize="0"/>
            <p:nvPr/>
          </p:nvPicPr>
          <p:blipFill rotWithShape="1">
            <a:blip r:embed="rId4">
              <a:alphaModFix/>
            </a:blip>
            <a:srcRect b="49266" l="0" r="0" t="0"/>
            <a:stretch/>
          </p:blipFill>
          <p:spPr>
            <a:xfrm>
              <a:off x="1435428" y="2090493"/>
              <a:ext cx="2168717" cy="2208552"/>
            </a:xfrm>
            <a:prstGeom prst="rect">
              <a:avLst/>
            </a:prstGeom>
            <a:noFill/>
            <a:ln>
              <a:noFill/>
            </a:ln>
          </p:spPr>
        </p:pic>
        <p:pic>
          <p:nvPicPr>
            <p:cNvPr id="2737" name="Shape 2737"/>
            <p:cNvPicPr preferRelativeResize="0"/>
            <p:nvPr/>
          </p:nvPicPr>
          <p:blipFill rotWithShape="1">
            <a:blip r:embed="rId3">
              <a:alphaModFix/>
            </a:blip>
            <a:srcRect b="0" l="0" r="48721" t="91249"/>
            <a:stretch/>
          </p:blipFill>
          <p:spPr>
            <a:xfrm>
              <a:off x="1292503" y="4098221"/>
              <a:ext cx="3562927" cy="45084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grpSp>
      <p:sp>
        <p:nvSpPr>
          <p:cNvPr id="2738" name="Shape 2738"/>
          <p:cNvSpPr txBox="1"/>
          <p:nvPr/>
        </p:nvSpPr>
        <p:spPr>
          <a:xfrm>
            <a:off x="2183586" y="4828723"/>
            <a:ext cx="5165952" cy="1325788"/>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Agreement was created for $5,000</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Spending occurred against the Agreement for $500</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next step would be to “bill” the internal customer</a:t>
            </a: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3" name="Shape 2743"/>
        <p:cNvGrpSpPr/>
        <p:nvPr/>
      </p:nvGrpSpPr>
      <p:grpSpPr>
        <a:xfrm>
          <a:off x="0" y="0"/>
          <a:ext cx="0" cy="0"/>
          <a:chOff x="0" y="0"/>
          <a:chExt cx="0" cy="0"/>
        </a:xfrm>
      </p:grpSpPr>
      <p:sp>
        <p:nvSpPr>
          <p:cNvPr id="2744" name="Shape 2744"/>
          <p:cNvSpPr txBox="1"/>
          <p:nvPr>
            <p:ph type="title"/>
          </p:nvPr>
        </p:nvSpPr>
        <p:spPr>
          <a:xfrm>
            <a:off x="455612" y="331787"/>
            <a:ext cx="8579205"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After Internal Voucher</a:t>
            </a:r>
          </a:p>
        </p:txBody>
      </p:sp>
      <p:sp>
        <p:nvSpPr>
          <p:cNvPr id="2745" name="Shape 274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746" name="Shape 274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2747" name="Shape 2747"/>
          <p:cNvGrpSpPr/>
          <p:nvPr/>
        </p:nvGrpSpPr>
        <p:grpSpPr>
          <a:xfrm>
            <a:off x="1318395" y="1397785"/>
            <a:ext cx="6853637" cy="2983144"/>
            <a:chOff x="1137837" y="1124830"/>
            <a:chExt cx="6853637" cy="2983144"/>
          </a:xfrm>
        </p:grpSpPr>
        <p:pic>
          <p:nvPicPr>
            <p:cNvPr id="2748" name="Shape 2748"/>
            <p:cNvPicPr preferRelativeResize="0"/>
            <p:nvPr/>
          </p:nvPicPr>
          <p:blipFill rotWithShape="1">
            <a:blip r:embed="rId3">
              <a:alphaModFix/>
            </a:blip>
            <a:srcRect b="40316" l="0" r="0" t="0"/>
            <a:stretch/>
          </p:blipFill>
          <p:spPr>
            <a:xfrm>
              <a:off x="1219200" y="1124830"/>
              <a:ext cx="6772275" cy="2983144"/>
            </a:xfrm>
            <a:prstGeom prst="rect">
              <a:avLst/>
            </a:prstGeom>
            <a:solidFill>
              <a:srgbClr val="ECECEC"/>
            </a:solidFill>
            <a:ln cap="sq" cmpd="sng" w="88900">
              <a:solidFill>
                <a:srgbClr val="FFFFFF"/>
              </a:solidFill>
              <a:prstDash val="solid"/>
              <a:miter/>
              <a:headEnd len="med" w="med" type="none"/>
              <a:tailEnd len="med" w="med" type="none"/>
            </a:ln>
          </p:spPr>
        </p:pic>
        <p:sp>
          <p:nvSpPr>
            <p:cNvPr id="2749" name="Shape 2749"/>
            <p:cNvSpPr/>
            <p:nvPr/>
          </p:nvSpPr>
          <p:spPr>
            <a:xfrm>
              <a:off x="4642339" y="1946030"/>
              <a:ext cx="3165230" cy="199294"/>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750" name="Shape 2750"/>
            <p:cNvSpPr/>
            <p:nvPr/>
          </p:nvSpPr>
          <p:spPr>
            <a:xfrm>
              <a:off x="4325816" y="1277813"/>
              <a:ext cx="3223845" cy="18757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751" name="Shape 2751"/>
            <p:cNvSpPr/>
            <p:nvPr/>
          </p:nvSpPr>
          <p:spPr>
            <a:xfrm>
              <a:off x="1219200" y="1453659"/>
              <a:ext cx="2754922" cy="199294"/>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2752" name="Shape 2752"/>
            <p:cNvPicPr preferRelativeResize="0"/>
            <p:nvPr/>
          </p:nvPicPr>
          <p:blipFill rotWithShape="1">
            <a:blip r:embed="rId4">
              <a:alphaModFix/>
            </a:blip>
            <a:srcRect b="52905" l="0" r="0" t="0"/>
            <a:stretch/>
          </p:blipFill>
          <p:spPr>
            <a:xfrm>
              <a:off x="1298713" y="1787009"/>
              <a:ext cx="2108699" cy="1993420"/>
            </a:xfrm>
            <a:prstGeom prst="rect">
              <a:avLst/>
            </a:prstGeom>
            <a:noFill/>
            <a:ln>
              <a:noFill/>
            </a:ln>
          </p:spPr>
        </p:pic>
        <p:pic>
          <p:nvPicPr>
            <p:cNvPr id="2753" name="Shape 2753"/>
            <p:cNvPicPr preferRelativeResize="0"/>
            <p:nvPr/>
          </p:nvPicPr>
          <p:blipFill rotWithShape="1">
            <a:blip r:embed="rId5">
              <a:alphaModFix/>
            </a:blip>
            <a:srcRect b="0" l="0" r="48721" t="91249"/>
            <a:stretch/>
          </p:blipFill>
          <p:spPr>
            <a:xfrm>
              <a:off x="1137837" y="3595485"/>
              <a:ext cx="3562927" cy="45084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grpSp>
      <p:sp>
        <p:nvSpPr>
          <p:cNvPr id="2754" name="Shape 2754"/>
          <p:cNvSpPr txBox="1"/>
          <p:nvPr/>
        </p:nvSpPr>
        <p:spPr>
          <a:xfrm>
            <a:off x="1318395" y="4573537"/>
            <a:ext cx="7530711" cy="1325788"/>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Internal Voucher (bill) is processed referencing the Agreement for $500</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Total Profit/Loss Amount is increased  by the amount of the NV</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Total Collection Amount is increased to the amount of the NV</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Total Available Receivable Amount is decreased by the amount of the NV</a:t>
            </a: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9" name="Shape 2759"/>
        <p:cNvGrpSpPr/>
        <p:nvPr/>
      </p:nvGrpSpPr>
      <p:grpSpPr>
        <a:xfrm>
          <a:off x="0" y="0"/>
          <a:ext cx="0" cy="0"/>
          <a:chOff x="0" y="0"/>
          <a:chExt cx="0" cy="0"/>
        </a:xfrm>
      </p:grpSpPr>
      <p:sp>
        <p:nvSpPr>
          <p:cNvPr id="2760" name="Shape 2760"/>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Exercise</a:t>
            </a:r>
          </a:p>
        </p:txBody>
      </p:sp>
      <p:sp>
        <p:nvSpPr>
          <p:cNvPr id="2761" name="Shape 2761"/>
          <p:cNvSpPr txBox="1"/>
          <p:nvPr>
            <p:ph idx="1" type="body"/>
          </p:nvPr>
        </p:nvSpPr>
        <p:spPr>
          <a:xfrm>
            <a:off x="712787" y="1608137"/>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Exercise 10 – Review Internal Voucher generated by PCPROJBILL</a:t>
            </a:r>
          </a:p>
        </p:txBody>
      </p:sp>
      <p:sp>
        <p:nvSpPr>
          <p:cNvPr id="2762" name="Shape 276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763" name="Shape 276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8" name="Shape 2768"/>
        <p:cNvGrpSpPr/>
        <p:nvPr/>
      </p:nvGrpSpPr>
      <p:grpSpPr>
        <a:xfrm>
          <a:off x="0" y="0"/>
          <a:ext cx="0" cy="0"/>
          <a:chOff x="0" y="0"/>
          <a:chExt cx="0" cy="0"/>
        </a:xfrm>
      </p:grpSpPr>
      <p:sp>
        <p:nvSpPr>
          <p:cNvPr id="2769" name="Shape 2769"/>
          <p:cNvSpPr txBox="1"/>
          <p:nvPr>
            <p:ph type="title"/>
          </p:nvPr>
        </p:nvSpPr>
        <p:spPr>
          <a:xfrm>
            <a:off x="361829" y="331787"/>
            <a:ext cx="848518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External Services: Advance Billing</a:t>
            </a:r>
          </a:p>
        </p:txBody>
      </p:sp>
      <p:sp>
        <p:nvSpPr>
          <p:cNvPr id="2770" name="Shape 2770"/>
          <p:cNvSpPr txBox="1"/>
          <p:nvPr>
            <p:ph idx="11" type="ftr"/>
          </p:nvPr>
        </p:nvSpPr>
        <p:spPr>
          <a:xfrm>
            <a:off x="431441"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771" name="Shape 277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772" name="Shape 2772"/>
          <p:cNvSpPr txBox="1"/>
          <p:nvPr/>
        </p:nvSpPr>
        <p:spPr>
          <a:xfrm>
            <a:off x="464052" y="4395787"/>
            <a:ext cx="8529637" cy="178510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An Advance Bill “</a:t>
            </a:r>
            <a:r>
              <a:rPr b="1" baseline="0" i="0" lang="en-US" sz="1600" u="sng" cap="none" strike="noStrike">
                <a:solidFill>
                  <a:schemeClr val="dk1"/>
                </a:solidFill>
                <a:latin typeface="Arial"/>
                <a:ea typeface="Arial"/>
                <a:cs typeface="Arial"/>
                <a:sym typeface="Arial"/>
              </a:rPr>
              <a:t>pulls</a:t>
            </a:r>
            <a:r>
              <a:rPr b="0" baseline="0" i="0" lang="en-US" sz="1600" u="none" cap="none" strike="noStrike">
                <a:solidFill>
                  <a:schemeClr val="dk1"/>
                </a:solidFill>
                <a:latin typeface="Arial"/>
                <a:ea typeface="Arial"/>
                <a:cs typeface="Arial"/>
                <a:sym typeface="Arial"/>
              </a:rPr>
              <a:t>” or collect money </a:t>
            </a:r>
            <a:r>
              <a:rPr b="0" baseline="0" i="0" lang="en-US" sz="1600" u="sng" cap="none" strike="noStrike">
                <a:solidFill>
                  <a:schemeClr val="dk1"/>
                </a:solidFill>
                <a:latin typeface="Arial"/>
                <a:ea typeface="Arial"/>
                <a:cs typeface="Arial"/>
                <a:sym typeface="Arial"/>
              </a:rPr>
              <a:t>in advance </a:t>
            </a:r>
            <a:r>
              <a:rPr b="0" baseline="0" i="0" lang="en-US" sz="1600" u="none" cap="none" strike="noStrike">
                <a:solidFill>
                  <a:schemeClr val="dk1"/>
                </a:solidFill>
                <a:latin typeface="Arial"/>
                <a:ea typeface="Arial"/>
                <a:cs typeface="Arial"/>
                <a:sym typeface="Arial"/>
              </a:rPr>
              <a:t>from Federal customers via Treasury’s IPAC system. </a:t>
            </a:r>
          </a:p>
          <a:p>
            <a:pPr indent="-231775" lvl="1" marL="6889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 Billing Document (QMF) is processed.</a:t>
            </a:r>
          </a:p>
          <a:p>
            <a:pPr indent="-231775" lvl="1" marL="6889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IPACOUT/IPACIN generates an Advance Payment (IR6).</a:t>
            </a:r>
          </a:p>
          <a:p>
            <a:pPr indent="-155575" lvl="0" marL="231775" marR="0" rtl="0" algn="l">
              <a:spcBef>
                <a:spcPts val="1200"/>
              </a:spcBef>
              <a:spcAft>
                <a:spcPts val="60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pic>
        <p:nvPicPr>
          <p:cNvPr id="2773" name="Shape 2773"/>
          <p:cNvPicPr preferRelativeResize="0"/>
          <p:nvPr/>
        </p:nvPicPr>
        <p:blipFill rotWithShape="1">
          <a:blip r:embed="rId3">
            <a:alphaModFix/>
          </a:blip>
          <a:srcRect b="0" l="0" r="0" t="0"/>
          <a:stretch/>
        </p:blipFill>
        <p:spPr>
          <a:xfrm>
            <a:off x="913816" y="1203325"/>
            <a:ext cx="7630110" cy="3107599"/>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7" name="Shape 357"/>
        <p:cNvGrpSpPr/>
        <p:nvPr/>
      </p:nvGrpSpPr>
      <p:grpSpPr>
        <a:xfrm>
          <a:off x="0" y="0"/>
          <a:ext cx="0" cy="0"/>
          <a:chOff x="0" y="0"/>
          <a:chExt cx="0" cy="0"/>
        </a:xfrm>
      </p:grpSpPr>
      <p:sp>
        <p:nvSpPr>
          <p:cNvPr id="358" name="Shape 358"/>
          <p:cNvSpPr txBox="1"/>
          <p:nvPr>
            <p:ph type="title"/>
          </p:nvPr>
        </p:nvSpPr>
        <p:spPr>
          <a:xfrm>
            <a:off x="441037" y="226885"/>
            <a:ext cx="7845414" cy="681909"/>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Customer Type – External:</a:t>
            </a:r>
            <a:br>
              <a:rPr b="1" baseline="0" i="0" lang="en-US" sz="28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Federal vs. Non-Federal</a:t>
            </a:r>
          </a:p>
        </p:txBody>
      </p:sp>
      <p:sp>
        <p:nvSpPr>
          <p:cNvPr id="359" name="Shape 359"/>
          <p:cNvSpPr txBox="1"/>
          <p:nvPr>
            <p:ph idx="1" type="body"/>
          </p:nvPr>
        </p:nvSpPr>
        <p:spPr>
          <a:xfrm>
            <a:off x="486885" y="1768138"/>
            <a:ext cx="5370450" cy="155096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AF242B"/>
              </a:buClr>
              <a:buSzPct val="25000"/>
              <a:buFont typeface="Noto Sans Symbols"/>
              <a:buNone/>
            </a:pPr>
            <a:r>
              <a:rPr b="1" baseline="0" i="0" lang="en-US" sz="1600" u="none" cap="none" strike="noStrike">
                <a:solidFill>
                  <a:schemeClr val="dk1"/>
                </a:solidFill>
                <a:latin typeface="Arial"/>
                <a:ea typeface="Arial"/>
                <a:cs typeface="Arial"/>
                <a:sym typeface="Arial"/>
              </a:rPr>
              <a:t> Federal Agreement:</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When an Agreement is established between GSA and a </a:t>
            </a:r>
            <a:r>
              <a:rPr b="0" baseline="0" i="0" lang="en-US" sz="1600" u="sng" cap="none" strike="noStrike">
                <a:solidFill>
                  <a:schemeClr val="dk1"/>
                </a:solidFill>
                <a:latin typeface="Arial"/>
                <a:ea typeface="Arial"/>
                <a:cs typeface="Arial"/>
                <a:sym typeface="Arial"/>
              </a:rPr>
              <a:t>Federal customer</a:t>
            </a:r>
            <a:r>
              <a:rPr b="0" baseline="0" i="0" lang="en-US" sz="1600" u="none" cap="none" strike="noStrike">
                <a:solidFill>
                  <a:schemeClr val="dk1"/>
                </a:solidFill>
                <a:latin typeface="Arial"/>
                <a:ea typeface="Arial"/>
                <a:cs typeface="Arial"/>
                <a:sym typeface="Arial"/>
              </a:rPr>
              <a:t>, GSA can </a:t>
            </a:r>
            <a:r>
              <a:rPr b="0" baseline="0" i="0" lang="en-US" sz="1600" u="sng" cap="none" strike="noStrike">
                <a:solidFill>
                  <a:schemeClr val="dk1"/>
                </a:solidFill>
                <a:latin typeface="Arial"/>
                <a:ea typeface="Arial"/>
                <a:cs typeface="Arial"/>
                <a:sym typeface="Arial"/>
              </a:rPr>
              <a:t>fill the customer order immediately</a:t>
            </a:r>
            <a:r>
              <a:rPr b="0" baseline="0" i="0" lang="en-US" sz="1600" u="none" cap="none" strike="noStrike">
                <a:solidFill>
                  <a:schemeClr val="dk1"/>
                </a:solidFill>
                <a:latin typeface="Arial"/>
                <a:ea typeface="Arial"/>
                <a:cs typeface="Arial"/>
                <a:sym typeface="Arial"/>
              </a:rPr>
              <a:t> </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Federal customer Agreements </a:t>
            </a:r>
            <a:r>
              <a:rPr b="0" baseline="0" i="0" lang="en-US" sz="1600" u="sng" cap="none" strike="noStrike">
                <a:solidFill>
                  <a:schemeClr val="dk1"/>
                </a:solidFill>
                <a:latin typeface="Arial"/>
                <a:ea typeface="Arial"/>
                <a:cs typeface="Arial"/>
                <a:sym typeface="Arial"/>
              </a:rPr>
              <a:t>do </a:t>
            </a:r>
            <a:r>
              <a:rPr b="1" baseline="0" i="0" lang="en-US" sz="1600" u="sng" cap="none" strike="noStrike">
                <a:solidFill>
                  <a:schemeClr val="dk1"/>
                </a:solidFill>
                <a:latin typeface="Arial"/>
                <a:ea typeface="Arial"/>
                <a:cs typeface="Arial"/>
                <a:sym typeface="Arial"/>
              </a:rPr>
              <a:t>NOT </a:t>
            </a:r>
            <a:r>
              <a:rPr b="0" baseline="0" i="0" lang="en-US" sz="1600" u="sng" cap="none" strike="noStrike">
                <a:solidFill>
                  <a:schemeClr val="dk1"/>
                </a:solidFill>
                <a:latin typeface="Arial"/>
                <a:ea typeface="Arial"/>
                <a:cs typeface="Arial"/>
                <a:sym typeface="Arial"/>
              </a:rPr>
              <a:t>require an Advance Collection</a:t>
            </a:r>
          </a:p>
        </p:txBody>
      </p:sp>
      <p:sp>
        <p:nvSpPr>
          <p:cNvPr id="360" name="Shape 360"/>
          <p:cNvSpPr/>
          <p:nvPr/>
        </p:nvSpPr>
        <p:spPr>
          <a:xfrm>
            <a:off x="3954482" y="1595248"/>
            <a:ext cx="5189516" cy="4702630"/>
          </a:xfrm>
          <a:custGeom>
            <a:pathLst>
              <a:path extrusionOk="0" h="120000" w="120000">
                <a:moveTo>
                  <a:pt x="0" y="0"/>
                </a:moveTo>
                <a:lnTo>
                  <a:pt x="120000" y="0"/>
                </a:lnTo>
                <a:lnTo>
                  <a:pt x="120000" y="120000"/>
                </a:lnTo>
                <a:lnTo>
                  <a:pt x="0" y="120000"/>
                </a:lnTo>
                <a:close/>
              </a:path>
              <a:path extrusionOk="0" fill="none" h="120000" w="120000">
                <a:moveTo>
                  <a:pt x="-9999" y="0"/>
                </a:moveTo>
                <a:close/>
                <a:lnTo>
                  <a:pt x="-9999" y="120000"/>
                </a:lnTo>
              </a:path>
              <a:path extrusionOk="0" fill="none" h="120000" w="120000">
                <a:moveTo>
                  <a:pt x="-9999" y="22500"/>
                </a:moveTo>
                <a:lnTo>
                  <a:pt x="-45999" y="135000"/>
                </a:lnTo>
              </a:path>
            </a:pathLst>
          </a:custGeom>
          <a:noFill/>
          <a:ln>
            <a:noFill/>
          </a:ln>
        </p:spPr>
        <p:txBody>
          <a:bodyPr anchorCtr="1" anchor="ctr" bIns="45700" lIns="91425" rIns="91425" tIns="45700">
            <a:noAutofit/>
          </a:bodyPr>
          <a:lstStyle/>
          <a:p>
            <a:pPr indent="-114300" lvl="1" marL="114300" marR="0" rtl="0" algn="l">
              <a:lnSpc>
                <a:spcPct val="75000"/>
              </a:lnSpc>
              <a:spcBef>
                <a:spcPts val="0"/>
              </a:spcBef>
              <a:spcAft>
                <a:spcPts val="0"/>
              </a:spcAft>
              <a:buClr>
                <a:srgbClr val="404040"/>
              </a:buClr>
              <a:buSzPct val="100000"/>
              <a:buFont typeface="Arial"/>
              <a:buChar char="•"/>
            </a:pPr>
            <a:r>
              <a:rPr b="0" baseline="0" i="0" lang="en-US" sz="2000" u="none" cap="none" strike="noStrike">
                <a:solidFill>
                  <a:srgbClr val="404040"/>
                </a:solidFill>
                <a:latin typeface="Arial"/>
                <a:ea typeface="Arial"/>
                <a:cs typeface="Arial"/>
                <a:sym typeface="Arial"/>
              </a:rPr>
              <a:t>Agreements</a:t>
            </a:r>
          </a:p>
          <a:p>
            <a:pPr indent="-114300" lvl="2" marL="228600" marR="0" rtl="0" algn="l">
              <a:lnSpc>
                <a:spcPct val="75000"/>
              </a:lnSpc>
              <a:spcBef>
                <a:spcPts val="200"/>
              </a:spcBef>
              <a:spcAft>
                <a:spcPts val="0"/>
              </a:spcAft>
              <a:buClr>
                <a:srgbClr val="404040"/>
              </a:buClr>
              <a:buSzPct val="100000"/>
              <a:buFont typeface="Arial"/>
              <a:buChar char="•"/>
            </a:pPr>
            <a:r>
              <a:rPr b="0" baseline="0" i="0" lang="en-US" sz="2000" u="none" cap="none" strike="noStrike">
                <a:solidFill>
                  <a:srgbClr val="404040"/>
                </a:solidFill>
                <a:latin typeface="Arial"/>
                <a:ea typeface="Arial"/>
                <a:cs typeface="Arial"/>
                <a:sym typeface="Arial"/>
              </a:rPr>
              <a:t>External</a:t>
            </a:r>
          </a:p>
          <a:p>
            <a:pPr indent="-114300" lvl="3" marL="342900" marR="0" rtl="0" algn="l">
              <a:lnSpc>
                <a:spcPct val="75000"/>
              </a:lnSpc>
              <a:spcBef>
                <a:spcPts val="200"/>
              </a:spcBef>
              <a:spcAft>
                <a:spcPts val="0"/>
              </a:spcAft>
              <a:buClr>
                <a:srgbClr val="404040"/>
              </a:buClr>
              <a:buSzPct val="100000"/>
              <a:buFont typeface="Arial"/>
              <a:buChar char="•"/>
            </a:pPr>
            <a:r>
              <a:rPr b="0" baseline="0" i="0" lang="en-US" sz="2000" u="none" cap="none" strike="noStrike">
                <a:solidFill>
                  <a:srgbClr val="404040"/>
                </a:solidFill>
                <a:latin typeface="Arial"/>
                <a:ea typeface="Arial"/>
                <a:cs typeface="Arial"/>
                <a:sym typeface="Arial"/>
              </a:rPr>
              <a:t>Federal</a:t>
            </a:r>
          </a:p>
          <a:p>
            <a:pPr indent="0" lvl="3" marL="342900" marR="0" rtl="0" algn="l">
              <a:lnSpc>
                <a:spcPct val="75000"/>
              </a:lnSpc>
              <a:spcBef>
                <a:spcPts val="20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3" marL="342900" marR="0" rtl="0" algn="l">
              <a:lnSpc>
                <a:spcPct val="75000"/>
              </a:lnSpc>
              <a:spcBef>
                <a:spcPts val="180"/>
              </a:spcBef>
              <a:spcAft>
                <a:spcPts val="0"/>
              </a:spcAft>
              <a:buClr>
                <a:srgbClr val="404040"/>
              </a:buClr>
              <a:buSzPct val="100000"/>
              <a:buFont typeface="Arial"/>
              <a:buChar char="•"/>
            </a:pPr>
            <a:r>
              <a:rPr b="0" baseline="0" i="0" lang="en-US" sz="2000" u="none" cap="none" strike="noStrike">
                <a:solidFill>
                  <a:srgbClr val="404040"/>
                </a:solidFill>
                <a:latin typeface="Arial"/>
                <a:ea typeface="Arial"/>
                <a:cs typeface="Arial"/>
                <a:sym typeface="Arial"/>
              </a:rPr>
              <a:t>Non-Federal</a:t>
            </a:r>
          </a:p>
          <a:p>
            <a:pPr indent="0" lvl="3" marL="342900" marR="0" rtl="0" algn="l">
              <a:lnSpc>
                <a:spcPct val="75000"/>
              </a:lnSpc>
              <a:spcBef>
                <a:spcPts val="20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2" marL="228600" marR="0" rtl="0" algn="l">
              <a:lnSpc>
                <a:spcPct val="75000"/>
              </a:lnSpc>
              <a:spcBef>
                <a:spcPts val="180"/>
              </a:spcBef>
              <a:spcAft>
                <a:spcPts val="0"/>
              </a:spcAft>
              <a:buClr>
                <a:srgbClr val="404040"/>
              </a:buClr>
              <a:buSzPct val="100000"/>
              <a:buFont typeface="Arial"/>
              <a:buChar char="•"/>
            </a:pPr>
            <a:r>
              <a:rPr b="0" baseline="0" i="0" lang="en-US" sz="2000" u="none" cap="none" strike="noStrike">
                <a:solidFill>
                  <a:srgbClr val="404040"/>
                </a:solidFill>
                <a:latin typeface="Arial"/>
                <a:ea typeface="Arial"/>
                <a:cs typeface="Arial"/>
                <a:sym typeface="Arial"/>
              </a:rPr>
              <a:t>Internal</a:t>
            </a:r>
          </a:p>
          <a:p>
            <a:pPr indent="0" lvl="2" marL="228600" marR="0" rtl="0" algn="l">
              <a:lnSpc>
                <a:spcPct val="75000"/>
              </a:lnSpc>
              <a:spcBef>
                <a:spcPts val="200"/>
              </a:spcBef>
              <a:spcAft>
                <a:spcPts val="18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61" name="Shape 361"/>
          <p:cNvSpPr txBox="1"/>
          <p:nvPr/>
        </p:nvSpPr>
        <p:spPr>
          <a:xfrm>
            <a:off x="486885" y="1117101"/>
            <a:ext cx="6352063" cy="58477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600" u="none" cap="none" strike="noStrike">
                <a:solidFill>
                  <a:srgbClr val="000000"/>
                </a:solidFill>
                <a:latin typeface="Arial"/>
                <a:ea typeface="Arial"/>
                <a:cs typeface="Arial"/>
                <a:sym typeface="Arial"/>
              </a:rPr>
              <a:t>Federal and Non-Federal External Agreements are distinguished via the </a:t>
            </a:r>
            <a:r>
              <a:rPr b="0" baseline="0" i="0" lang="en-US" sz="1600" u="sng" cap="none" strike="noStrike">
                <a:solidFill>
                  <a:srgbClr val="000000"/>
                </a:solidFill>
                <a:latin typeface="Arial"/>
                <a:ea typeface="Arial"/>
                <a:cs typeface="Arial"/>
                <a:sym typeface="Arial"/>
              </a:rPr>
              <a:t>Vendor Code</a:t>
            </a:r>
            <a:r>
              <a:rPr b="0" baseline="0" i="0" lang="en-US" sz="1600" u="none" cap="none" strike="noStrike">
                <a:solidFill>
                  <a:srgbClr val="000000"/>
                </a:solidFill>
                <a:latin typeface="Arial"/>
                <a:ea typeface="Arial"/>
                <a:cs typeface="Arial"/>
                <a:sym typeface="Arial"/>
              </a:rPr>
              <a:t> referenced on the Agreement</a:t>
            </a:r>
          </a:p>
        </p:txBody>
      </p:sp>
      <p:sp>
        <p:nvSpPr>
          <p:cNvPr id="362" name="Shape 362"/>
          <p:cNvSpPr txBox="1"/>
          <p:nvPr/>
        </p:nvSpPr>
        <p:spPr>
          <a:xfrm>
            <a:off x="486885" y="3584555"/>
            <a:ext cx="3538848" cy="283028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AF242B"/>
              </a:buClr>
              <a:buSzPct val="25000"/>
              <a:buFont typeface="Noto Sans Symbols"/>
              <a:buNone/>
            </a:pPr>
            <a:r>
              <a:rPr b="1" baseline="0" i="0" lang="en-US" sz="1600" u="none" cap="none" strike="noStrike">
                <a:solidFill>
                  <a:srgbClr val="000000"/>
                </a:solidFill>
                <a:latin typeface="Arial"/>
                <a:ea typeface="Arial"/>
                <a:cs typeface="Arial"/>
                <a:sym typeface="Arial"/>
              </a:rPr>
              <a:t>Non-Federal Agreement:</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When an Agreement is established between GSA and a Non-Federal customer, </a:t>
            </a:r>
            <a:r>
              <a:rPr b="0" baseline="0" i="0" lang="en-US" sz="1600" u="sng" cap="none" strike="noStrike">
                <a:solidFill>
                  <a:srgbClr val="000000"/>
                </a:solidFill>
                <a:latin typeface="Arial"/>
                <a:ea typeface="Arial"/>
                <a:cs typeface="Arial"/>
                <a:sym typeface="Arial"/>
              </a:rPr>
              <a:t>GSA must wait for the customer to provide a monetary Advance</a:t>
            </a:r>
            <a:r>
              <a:rPr b="0" baseline="0" i="0" lang="en-US" sz="1600" u="none" cap="none" strike="noStrike">
                <a:solidFill>
                  <a:srgbClr val="000000"/>
                </a:solidFill>
                <a:latin typeface="Arial"/>
                <a:ea typeface="Arial"/>
                <a:cs typeface="Arial"/>
                <a:sym typeface="Arial"/>
              </a:rPr>
              <a:t> before the customer order can be filled</a:t>
            </a:r>
          </a:p>
          <a:p>
            <a:pPr indent="-225425" lvl="1" marL="568325" marR="0" rtl="0" algn="l">
              <a:spcBef>
                <a:spcPts val="280"/>
              </a:spcBef>
              <a:spcAft>
                <a:spcPts val="0"/>
              </a:spcAft>
              <a:buClr>
                <a:srgbClr val="AF242B"/>
              </a:buClr>
              <a:buSzPct val="75000"/>
              <a:buFont typeface="Noto Sans Symbols"/>
              <a:buChar char="•"/>
            </a:pPr>
            <a:r>
              <a:rPr b="0" baseline="0" i="0" lang="en-US" sz="1400" u="none" cap="none" strike="noStrike">
                <a:solidFill>
                  <a:srgbClr val="000000"/>
                </a:solidFill>
                <a:latin typeface="Arial"/>
                <a:ea typeface="Arial"/>
                <a:cs typeface="Arial"/>
                <a:sym typeface="Arial"/>
              </a:rPr>
              <a:t>Advance created as a Cash Receipt with an </a:t>
            </a:r>
            <a:r>
              <a:rPr b="1" baseline="0" i="0" lang="en-US" sz="1400" u="none" cap="none" strike="noStrike">
                <a:solidFill>
                  <a:srgbClr val="000000"/>
                </a:solidFill>
                <a:latin typeface="Arial"/>
                <a:ea typeface="Arial"/>
                <a:cs typeface="Arial"/>
                <a:sym typeface="Arial"/>
              </a:rPr>
              <a:t>Advance Payment</a:t>
            </a:r>
            <a:r>
              <a:rPr b="0" baseline="0" i="0" lang="en-US" sz="1400" u="none" cap="none" strike="noStrike">
                <a:solidFill>
                  <a:srgbClr val="000000"/>
                </a:solidFill>
                <a:latin typeface="Arial"/>
                <a:ea typeface="Arial"/>
                <a:cs typeface="Arial"/>
                <a:sym typeface="Arial"/>
              </a:rPr>
              <a:t> Line Type</a:t>
            </a:r>
          </a:p>
        </p:txBody>
      </p:sp>
      <p:sp>
        <p:nvSpPr>
          <p:cNvPr id="363" name="Shape 363"/>
          <p:cNvSpPr txBox="1"/>
          <p:nvPr/>
        </p:nvSpPr>
        <p:spPr>
          <a:xfrm>
            <a:off x="363414"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64" name="Shape 364"/>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65" name="Shape 365"/>
          <p:cNvSpPr txBox="1"/>
          <p:nvPr/>
        </p:nvSpPr>
        <p:spPr>
          <a:xfrm>
            <a:off x="486885" y="6078787"/>
            <a:ext cx="6832727" cy="945789"/>
          </a:xfrm>
          <a:prstGeom prst="rect">
            <a:avLst/>
          </a:prstGeom>
          <a:noFill/>
          <a:ln>
            <a:noFill/>
          </a:ln>
        </p:spPr>
        <p:txBody>
          <a:bodyPr anchorCtr="0" anchor="t" bIns="45700" lIns="91425" rIns="91425" tIns="45700">
            <a:noAutofit/>
          </a:bodyPr>
          <a:lstStyle/>
          <a:p>
            <a:pPr indent="-225425" lvl="1" marL="568325" marR="0" rtl="0" algn="l">
              <a:spcBef>
                <a:spcPts val="0"/>
              </a:spcBef>
              <a:spcAft>
                <a:spcPts val="0"/>
              </a:spcAft>
              <a:buClr>
                <a:srgbClr val="AF242B"/>
              </a:buClr>
              <a:buSzPct val="75000"/>
              <a:buFont typeface="Noto Sans Symbols"/>
              <a:buChar char="•"/>
            </a:pPr>
            <a:r>
              <a:rPr b="1" baseline="0" i="0" lang="en-US" sz="1400" u="none" cap="none" strike="noStrike">
                <a:solidFill>
                  <a:srgbClr val="000000"/>
                </a:solidFill>
                <a:latin typeface="Arial"/>
                <a:ea typeface="Arial"/>
                <a:cs typeface="Arial"/>
                <a:sym typeface="Arial"/>
              </a:rPr>
              <a:t>Note: </a:t>
            </a:r>
            <a:r>
              <a:rPr b="0" baseline="0" i="0" lang="en-US" sz="1400" u="none" cap="none" strike="noStrike">
                <a:solidFill>
                  <a:srgbClr val="000000"/>
                </a:solidFill>
                <a:latin typeface="Arial"/>
                <a:ea typeface="Arial"/>
                <a:cs typeface="Arial"/>
                <a:sym typeface="Arial"/>
              </a:rPr>
              <a:t>Advances for Outlease agreements are </a:t>
            </a:r>
            <a:r>
              <a:rPr b="0" baseline="0" i="1" lang="en-US" sz="1400" u="none" cap="none" strike="noStrike">
                <a:solidFill>
                  <a:srgbClr val="000000"/>
                </a:solidFill>
                <a:latin typeface="Arial"/>
                <a:ea typeface="Arial"/>
                <a:cs typeface="Arial"/>
                <a:sym typeface="Arial"/>
              </a:rPr>
              <a:t>not</a:t>
            </a:r>
            <a:r>
              <a:rPr b="0" baseline="0" i="0" lang="en-US" sz="1400" u="none" cap="none" strike="noStrike">
                <a:solidFill>
                  <a:srgbClr val="000000"/>
                </a:solidFill>
                <a:latin typeface="Arial"/>
                <a:ea typeface="Arial"/>
                <a:cs typeface="Arial"/>
                <a:sym typeface="Arial"/>
              </a:rPr>
              <a:t> required. A </a:t>
            </a:r>
            <a:r>
              <a:rPr b="1" baseline="0" i="0" lang="en-US" sz="1400" u="sng" cap="none" strike="noStrike">
                <a:solidFill>
                  <a:srgbClr val="000000"/>
                </a:solidFill>
                <a:latin typeface="Arial"/>
                <a:ea typeface="Arial"/>
                <a:cs typeface="Arial"/>
                <a:sym typeface="Arial"/>
              </a:rPr>
              <a:t>bill</a:t>
            </a:r>
            <a:r>
              <a:rPr b="0" baseline="0" i="0" lang="en-US" sz="1400" u="none" cap="none" strike="noStrike">
                <a:solidFill>
                  <a:srgbClr val="000000"/>
                </a:solidFill>
                <a:latin typeface="Arial"/>
                <a:ea typeface="Arial"/>
                <a:cs typeface="Arial"/>
                <a:sym typeface="Arial"/>
              </a:rPr>
              <a:t> will be generated if advance is not received.</a:t>
            </a:r>
          </a:p>
        </p:txBody>
      </p:sp>
    </p:spTree>
  </p:cSld>
  <p:clrMapOvr>
    <a:masterClrMapping/>
  </p:clrMapOvr>
  <p:transition spd="slow">
    <p:cut/>
  </p:transition>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8" name="Shape 2778"/>
        <p:cNvGrpSpPr/>
        <p:nvPr/>
      </p:nvGrpSpPr>
      <p:grpSpPr>
        <a:xfrm>
          <a:off x="0" y="0"/>
          <a:ext cx="0" cy="0"/>
          <a:chOff x="0" y="0"/>
          <a:chExt cx="0" cy="0"/>
        </a:xfrm>
      </p:grpSpPr>
      <p:sp>
        <p:nvSpPr>
          <p:cNvPr id="2779" name="Shape 2779"/>
          <p:cNvSpPr txBox="1"/>
          <p:nvPr>
            <p:ph type="title"/>
          </p:nvPr>
        </p:nvSpPr>
        <p:spPr>
          <a:xfrm>
            <a:off x="361829" y="331787"/>
            <a:ext cx="848518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External Services: Advance Billing</a:t>
            </a:r>
          </a:p>
        </p:txBody>
      </p:sp>
      <p:sp>
        <p:nvSpPr>
          <p:cNvPr id="2780" name="Shape 2780"/>
          <p:cNvSpPr txBox="1"/>
          <p:nvPr>
            <p:ph idx="11" type="ftr"/>
          </p:nvPr>
        </p:nvSpPr>
        <p:spPr>
          <a:xfrm>
            <a:off x="431441"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781" name="Shape 278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782" name="Shape 2782"/>
          <p:cNvSpPr txBox="1"/>
          <p:nvPr/>
        </p:nvSpPr>
        <p:spPr>
          <a:xfrm>
            <a:off x="614364" y="4388105"/>
            <a:ext cx="8043861" cy="193899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Document Type </a:t>
            </a:r>
            <a:r>
              <a:rPr b="0" baseline="0" i="0" lang="en-US" sz="1600" u="none" cap="none" strike="noStrike">
                <a:solidFill>
                  <a:schemeClr val="dk1"/>
                </a:solidFill>
                <a:latin typeface="Arial"/>
                <a:ea typeface="Arial"/>
                <a:cs typeface="Arial"/>
                <a:sym typeface="Arial"/>
              </a:rPr>
              <a:t>– QMF</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Line Type </a:t>
            </a:r>
            <a:r>
              <a:rPr b="0" baseline="0" i="0" lang="en-US" sz="1600" u="none" cap="none" strike="noStrike">
                <a:solidFill>
                  <a:schemeClr val="dk1"/>
                </a:solidFill>
                <a:latin typeface="Arial"/>
                <a:ea typeface="Arial"/>
                <a:cs typeface="Arial"/>
                <a:sym typeface="Arial"/>
              </a:rPr>
              <a:t>– Defaults to </a:t>
            </a:r>
            <a:r>
              <a:rPr b="1" baseline="0" i="0" lang="en-US" sz="1600" u="none" cap="none" strike="noStrike">
                <a:solidFill>
                  <a:schemeClr val="dk1"/>
                </a:solidFill>
                <a:latin typeface="Arial"/>
                <a:ea typeface="Arial"/>
                <a:cs typeface="Arial"/>
                <a:sym typeface="Arial"/>
              </a:rPr>
              <a:t>Advance</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Transaction Types</a:t>
            </a:r>
            <a:r>
              <a:rPr b="0" baseline="0" i="0" lang="en-US" sz="1600" u="none" cap="none" strike="noStrike">
                <a:solidFill>
                  <a:schemeClr val="dk1"/>
                </a:solidFill>
                <a:latin typeface="Arial"/>
                <a:ea typeface="Arial"/>
                <a:cs typeface="Arial"/>
                <a:sym typeface="Arial"/>
              </a:rPr>
              <a:t>  </a:t>
            </a:r>
          </a:p>
          <a:p>
            <a:pPr indent="-231775" lvl="1" marL="6889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01 for PCAS advance bills  </a:t>
            </a:r>
          </a:p>
          <a:p>
            <a:pPr indent="-231775" lvl="1" marL="688975" marR="0" rtl="0" algn="l">
              <a:spcBef>
                <a:spcPts val="1200"/>
              </a:spcBef>
              <a:spcAft>
                <a:spcPts val="60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02 for non-PCAS advance bills</a:t>
            </a:r>
          </a:p>
        </p:txBody>
      </p:sp>
      <p:pic>
        <p:nvPicPr>
          <p:cNvPr id="2783" name="Shape 2783"/>
          <p:cNvPicPr preferRelativeResize="0"/>
          <p:nvPr/>
        </p:nvPicPr>
        <p:blipFill rotWithShape="1">
          <a:blip r:embed="rId3">
            <a:alphaModFix/>
          </a:blip>
          <a:srcRect b="0" l="0" r="0" t="0"/>
          <a:stretch/>
        </p:blipFill>
        <p:spPr>
          <a:xfrm>
            <a:off x="942595" y="1433370"/>
            <a:ext cx="7324743" cy="2724291"/>
          </a:xfrm>
          <a:prstGeom prst="rect">
            <a:avLst/>
          </a:prstGeom>
          <a:noFill/>
          <a:ln>
            <a:noFill/>
          </a:ln>
        </p:spPr>
      </p:pic>
    </p:spTree>
  </p:cSld>
  <p:clrMapOvr>
    <a:masterClrMapping/>
  </p:clrMapOvr>
  <p:transition spd="slow">
    <p:cut/>
  </p:transition>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8" name="Shape 2788"/>
        <p:cNvGrpSpPr/>
        <p:nvPr/>
      </p:nvGrpSpPr>
      <p:grpSpPr>
        <a:xfrm>
          <a:off x="0" y="0"/>
          <a:ext cx="0" cy="0"/>
          <a:chOff x="0" y="0"/>
          <a:chExt cx="0" cy="0"/>
        </a:xfrm>
      </p:grpSpPr>
      <p:sp>
        <p:nvSpPr>
          <p:cNvPr id="2789" name="Shape 2789"/>
          <p:cNvSpPr txBox="1"/>
          <p:nvPr>
            <p:ph idx="1" type="body"/>
          </p:nvPr>
        </p:nvSpPr>
        <p:spPr>
          <a:xfrm>
            <a:off x="582162" y="1168757"/>
            <a:ext cx="8229600" cy="4525961"/>
          </a:xfrm>
          <a:prstGeom prst="rect">
            <a:avLst/>
          </a:prstGeom>
          <a:noFill/>
          <a:ln>
            <a:noFill/>
          </a:ln>
        </p:spPr>
        <p:txBody>
          <a:bodyPr anchorCtr="0" anchor="ctr"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1" baseline="0" i="0" lang="en-US" sz="3600" u="none" cap="none" strike="noStrike">
                <a:solidFill>
                  <a:schemeClr val="dk1"/>
                </a:solidFill>
                <a:latin typeface="Arial"/>
                <a:ea typeface="Arial"/>
                <a:cs typeface="Arial"/>
                <a:sym typeface="Arial"/>
              </a:rPr>
              <a:t>Segment 5:</a:t>
            </a:r>
          </a:p>
          <a:p>
            <a:pPr indent="-231775" lvl="0" marL="231775"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PCAS Billed Receivable Generation </a:t>
            </a:r>
          </a:p>
        </p:txBody>
      </p:sp>
      <p:sp>
        <p:nvSpPr>
          <p:cNvPr id="2790" name="Shape 279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791" name="Shape 279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6" name="Shape 2796"/>
        <p:cNvGrpSpPr/>
        <p:nvPr/>
      </p:nvGrpSpPr>
      <p:grpSpPr>
        <a:xfrm>
          <a:off x="0" y="0"/>
          <a:ext cx="0" cy="0"/>
          <a:chOff x="0" y="0"/>
          <a:chExt cx="0" cy="0"/>
        </a:xfrm>
      </p:grpSpPr>
      <p:sp>
        <p:nvSpPr>
          <p:cNvPr id="2797" name="Shape 2797"/>
          <p:cNvSpPr/>
          <p:nvPr/>
        </p:nvSpPr>
        <p:spPr>
          <a:xfrm>
            <a:off x="381662" y="2758935"/>
            <a:ext cx="8762336" cy="2178824"/>
          </a:xfrm>
          <a:prstGeom prst="rect">
            <a:avLst/>
          </a:prstGeom>
          <a:solidFill>
            <a:srgbClr val="FFFF00"/>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798" name="Shape 2798"/>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2799" name="Shape 2799"/>
          <p:cNvSpPr txBox="1"/>
          <p:nvPr>
            <p:ph idx="1" type="body"/>
          </p:nvPr>
        </p:nvSpPr>
        <p:spPr>
          <a:xfrm>
            <a:off x="712787" y="1156887"/>
            <a:ext cx="8229600" cy="452596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  </a:t>
            </a:r>
            <a:r>
              <a:rPr b="0" baseline="0" i="0" lang="en-US" sz="1600" u="none" cap="none" strike="noStrike">
                <a:solidFill>
                  <a:schemeClr val="dk1"/>
                </a:solidFill>
                <a:latin typeface="Arial"/>
                <a:ea typeface="Arial"/>
                <a:cs typeface="Arial"/>
                <a:sym typeface="Arial"/>
              </a:rPr>
              <a:t>Project Cost Accounting System (PCAS) Overview</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2:</a:t>
            </a:r>
            <a:r>
              <a:rPr b="0" baseline="0" i="0" lang="en-US" sz="1600" u="none" cap="none" strike="noStrike">
                <a:solidFill>
                  <a:schemeClr val="dk1"/>
                </a:solidFill>
                <a:latin typeface="Arial"/>
                <a:ea typeface="Arial"/>
                <a:cs typeface="Arial"/>
                <a:sym typeface="Arial"/>
              </a:rPr>
              <a:t>  PCAS Agreements and Agreement Creation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3:  </a:t>
            </a:r>
            <a:r>
              <a:rPr b="0" baseline="0" i="0" lang="en-US" sz="1600" u="none" cap="none" strike="noStrike">
                <a:solidFill>
                  <a:schemeClr val="dk1"/>
                </a:solidFill>
                <a:latin typeface="Arial"/>
                <a:ea typeface="Arial"/>
                <a:cs typeface="Arial"/>
                <a:sym typeface="Arial"/>
              </a:rPr>
              <a:t>PCAS Pre-Billing Transactions and Agreement Entity Updates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4:  </a:t>
            </a:r>
            <a:r>
              <a:rPr b="0" baseline="0" i="0" lang="en-US" sz="1600" u="none" cap="none" strike="noStrike">
                <a:solidFill>
                  <a:schemeClr val="dk1"/>
                </a:solidFill>
                <a:latin typeface="Arial"/>
                <a:ea typeface="Arial"/>
                <a:cs typeface="Arial"/>
                <a:sym typeface="Arial"/>
              </a:rPr>
              <a:t>PCAS Unbilled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5:  PCAS Billed Receivable Generation</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Billed Receivable Generation Overview</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Standard/Non-IPAC Billing</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IPAC Billing</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Outstanding Bills Query</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GL Detail Query</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6:  </a:t>
            </a:r>
            <a:r>
              <a:rPr b="0" baseline="0" i="0" lang="en-US" sz="1600" u="none" cap="none" strike="noStrike">
                <a:solidFill>
                  <a:schemeClr val="dk1"/>
                </a:solidFill>
                <a:latin typeface="Arial"/>
                <a:ea typeface="Arial"/>
                <a:cs typeface="Arial"/>
                <a:sym typeface="Arial"/>
              </a:rPr>
              <a:t>PCAS Accruals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7:  </a:t>
            </a:r>
            <a:r>
              <a:rPr b="0" baseline="0" i="0" lang="en-US" sz="1600" u="none" cap="none" strike="noStrike">
                <a:solidFill>
                  <a:schemeClr val="dk1"/>
                </a:solidFill>
                <a:latin typeface="Arial"/>
                <a:ea typeface="Arial"/>
                <a:cs typeface="Arial"/>
                <a:sym typeface="Arial"/>
              </a:rPr>
              <a:t>Manual Credit Management</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8:  </a:t>
            </a:r>
            <a:r>
              <a:rPr b="0" baseline="0" i="0" lang="en-US" sz="1600" u="none" cap="none" strike="noStrike">
                <a:solidFill>
                  <a:schemeClr val="dk1"/>
                </a:solidFill>
                <a:latin typeface="Arial"/>
                <a:ea typeface="Arial"/>
                <a:cs typeface="Arial"/>
                <a:sym typeface="Arial"/>
              </a:rPr>
              <a:t>Billing-Related Collections</a:t>
            </a:r>
          </a:p>
          <a:p>
            <a:pPr indent="-288925" lvl="0" marL="288925" marR="0" rtl="0" algn="l">
              <a:spcBef>
                <a:spcPts val="1200"/>
              </a:spcBef>
              <a:spcAft>
                <a:spcPts val="60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9:  </a:t>
            </a:r>
            <a:r>
              <a:rPr b="0" baseline="0" i="0" lang="en-US" sz="1600" u="none" cap="none" strike="noStrike">
                <a:solidFill>
                  <a:schemeClr val="dk1"/>
                </a:solidFill>
                <a:latin typeface="Arial"/>
                <a:ea typeface="Arial"/>
                <a:cs typeface="Arial"/>
                <a:sym typeface="Arial"/>
              </a:rPr>
              <a:t>Receivable Management </a:t>
            </a:r>
          </a:p>
        </p:txBody>
      </p:sp>
      <p:sp>
        <p:nvSpPr>
          <p:cNvPr id="2800" name="Shape 280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801" name="Shape 280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5" name="Shape 2805"/>
        <p:cNvGrpSpPr/>
        <p:nvPr/>
      </p:nvGrpSpPr>
      <p:grpSpPr>
        <a:xfrm>
          <a:off x="0" y="0"/>
          <a:ext cx="0" cy="0"/>
          <a:chOff x="0" y="0"/>
          <a:chExt cx="0" cy="0"/>
        </a:xfrm>
      </p:grpSpPr>
      <p:sp>
        <p:nvSpPr>
          <p:cNvPr id="2806" name="Shape 2806"/>
          <p:cNvSpPr txBox="1"/>
          <p:nvPr>
            <p:ph idx="1" type="body"/>
          </p:nvPr>
        </p:nvSpPr>
        <p:spPr>
          <a:xfrm>
            <a:off x="678550" y="3396448"/>
            <a:ext cx="8229600" cy="754636"/>
          </a:xfrm>
          <a:prstGeom prst="rect">
            <a:avLst/>
          </a:prstGeom>
          <a:noFill/>
          <a:ln>
            <a:noFill/>
          </a:ln>
        </p:spPr>
        <p:txBody>
          <a:bodyPr anchorCtr="0" anchor="t"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Billed Receivable </a:t>
            </a:r>
          </a:p>
          <a:p>
            <a:pPr indent="-231775" lvl="0" marL="231775"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Generation Overview</a:t>
            </a:r>
          </a:p>
        </p:txBody>
      </p:sp>
      <p:sp>
        <p:nvSpPr>
          <p:cNvPr id="2807" name="Shape 280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2808" name="Shape 280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3" name="Shape 2813"/>
        <p:cNvGrpSpPr/>
        <p:nvPr/>
      </p:nvGrpSpPr>
      <p:grpSpPr>
        <a:xfrm>
          <a:off x="0" y="0"/>
          <a:ext cx="0" cy="0"/>
          <a:chOff x="0" y="0"/>
          <a:chExt cx="0" cy="0"/>
        </a:xfrm>
      </p:grpSpPr>
      <p:sp>
        <p:nvSpPr>
          <p:cNvPr id="2814" name="Shape 2814"/>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Billing Process Overview</a:t>
            </a:r>
          </a:p>
        </p:txBody>
      </p:sp>
      <p:sp>
        <p:nvSpPr>
          <p:cNvPr id="2815" name="Shape 2815"/>
          <p:cNvSpPr/>
          <p:nvPr/>
        </p:nvSpPr>
        <p:spPr>
          <a:xfrm>
            <a:off x="563327" y="1187626"/>
            <a:ext cx="1366057" cy="819633"/>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chemeClr val="lt1"/>
                </a:solidFill>
                <a:latin typeface="Arial"/>
                <a:ea typeface="Arial"/>
                <a:cs typeface="Arial"/>
                <a:sym typeface="Arial"/>
              </a:rPr>
              <a:t>Agreement</a:t>
            </a:r>
          </a:p>
        </p:txBody>
      </p:sp>
      <p:sp>
        <p:nvSpPr>
          <p:cNvPr id="2816" name="Shape 2816"/>
          <p:cNvSpPr/>
          <p:nvPr/>
        </p:nvSpPr>
        <p:spPr>
          <a:xfrm>
            <a:off x="2065991" y="1187626"/>
            <a:ext cx="1366057" cy="819633"/>
          </a:xfrm>
          <a:prstGeom prst="rightArrow">
            <a:avLst>
              <a:gd fmla="val 50000" name="adj1"/>
              <a:gd fmla="val 50000" name="adj2"/>
            </a:avLst>
          </a:prstGeom>
          <a:solidFill>
            <a:srgbClr val="D9EDEF"/>
          </a:solidFill>
          <a:ln>
            <a:noFill/>
          </a:ln>
        </p:spPr>
        <p:txBody>
          <a:bodyPr anchorCtr="0" anchor="ctr" bIns="45700" lIns="91425" rIns="91425" tIns="45700">
            <a:noAutofit/>
          </a:bodyPr>
          <a:lstStyle/>
          <a:p>
            <a:pPr indent="0" lvl="0" marL="0" marR="0" rtl="0" algn="ctr">
              <a:lnSpc>
                <a:spcPct val="85000"/>
              </a:lnSpc>
              <a:spcBef>
                <a:spcPts val="0"/>
              </a:spcBef>
              <a:spcAft>
                <a:spcPts val="240"/>
              </a:spcAft>
              <a:buNone/>
            </a:pPr>
            <a:r>
              <a:t/>
            </a:r>
            <a:endParaRPr b="1" baseline="0" i="0" sz="1200" u="none" cap="none" strike="noStrike">
              <a:solidFill>
                <a:schemeClr val="dk1"/>
              </a:solidFill>
              <a:latin typeface="Arial"/>
              <a:ea typeface="Arial"/>
              <a:cs typeface="Arial"/>
              <a:sym typeface="Arial"/>
            </a:endParaRPr>
          </a:p>
        </p:txBody>
      </p:sp>
      <p:sp>
        <p:nvSpPr>
          <p:cNvPr id="2817" name="Shape 2817"/>
          <p:cNvSpPr/>
          <p:nvPr/>
        </p:nvSpPr>
        <p:spPr>
          <a:xfrm>
            <a:off x="3568653" y="1187626"/>
            <a:ext cx="1366057" cy="819633"/>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chemeClr val="lt1"/>
                </a:solidFill>
                <a:latin typeface="Arial"/>
                <a:ea typeface="Arial"/>
                <a:cs typeface="Arial"/>
                <a:sym typeface="Arial"/>
              </a:rPr>
              <a:t>Record Pre-Billing Transactions</a:t>
            </a:r>
          </a:p>
        </p:txBody>
      </p:sp>
      <p:sp>
        <p:nvSpPr>
          <p:cNvPr id="2818" name="Shape 2818"/>
          <p:cNvSpPr/>
          <p:nvPr/>
        </p:nvSpPr>
        <p:spPr>
          <a:xfrm>
            <a:off x="5071317" y="1187626"/>
            <a:ext cx="1366057" cy="819633"/>
          </a:xfrm>
          <a:prstGeom prst="rightArrow">
            <a:avLst>
              <a:gd fmla="val 50000" name="adj1"/>
              <a:gd fmla="val 50000" name="adj2"/>
            </a:avLst>
          </a:prstGeom>
          <a:solidFill>
            <a:srgbClr val="D9EDEF"/>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2819" name="Shape 2819"/>
          <p:cNvSpPr/>
          <p:nvPr/>
        </p:nvSpPr>
        <p:spPr>
          <a:xfrm>
            <a:off x="6573979" y="1187626"/>
            <a:ext cx="1366057" cy="819633"/>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chemeClr val="lt1"/>
                </a:solidFill>
                <a:latin typeface="Arial"/>
                <a:ea typeface="Arial"/>
                <a:cs typeface="Arial"/>
                <a:sym typeface="Arial"/>
              </a:rPr>
              <a:t>Generate Receivable  or Advance Offset</a:t>
            </a:r>
          </a:p>
        </p:txBody>
      </p:sp>
      <p:sp>
        <p:nvSpPr>
          <p:cNvPr id="2820" name="Shape 2820"/>
          <p:cNvSpPr/>
          <p:nvPr/>
        </p:nvSpPr>
        <p:spPr>
          <a:xfrm>
            <a:off x="701039" y="4964005"/>
            <a:ext cx="1334911" cy="800945"/>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chemeClr val="lt1"/>
                </a:solidFill>
                <a:latin typeface="Arial"/>
                <a:ea typeface="Arial"/>
                <a:cs typeface="Arial"/>
                <a:sym typeface="Arial"/>
              </a:rPr>
              <a:t>Record Collection</a:t>
            </a:r>
          </a:p>
        </p:txBody>
      </p:sp>
      <p:sp>
        <p:nvSpPr>
          <p:cNvPr id="2821" name="Shape 2821"/>
          <p:cNvSpPr/>
          <p:nvPr/>
        </p:nvSpPr>
        <p:spPr>
          <a:xfrm>
            <a:off x="2169441" y="4964005"/>
            <a:ext cx="1334911" cy="800945"/>
          </a:xfrm>
          <a:prstGeom prst="rightArrow">
            <a:avLst>
              <a:gd fmla="val 50000" name="adj1"/>
              <a:gd fmla="val 50000" name="adj2"/>
            </a:avLst>
          </a:prstGeom>
          <a:solidFill>
            <a:srgbClr val="D9EDEF"/>
          </a:solidFill>
          <a:ln>
            <a:noFill/>
          </a:ln>
        </p:spPr>
        <p:txBody>
          <a:bodyPr anchorCtr="0" anchor="ctr" bIns="45700" lIns="91425" rIns="91425" tIns="45700">
            <a:noAutofit/>
          </a:bodyPr>
          <a:lstStyle/>
          <a:p>
            <a:pPr indent="0" lvl="0" marL="0" marR="0" rtl="0" algn="ctr">
              <a:lnSpc>
                <a:spcPct val="85000"/>
              </a:lnSpc>
              <a:spcBef>
                <a:spcPts val="0"/>
              </a:spcBef>
              <a:spcAft>
                <a:spcPts val="240"/>
              </a:spcAft>
              <a:buNone/>
            </a:pPr>
            <a:r>
              <a:t/>
            </a:r>
            <a:endParaRPr b="1" baseline="0" i="0" sz="1200" u="none" cap="none" strike="noStrike">
              <a:solidFill>
                <a:schemeClr val="dk1"/>
              </a:solidFill>
              <a:latin typeface="Arial"/>
              <a:ea typeface="Arial"/>
              <a:cs typeface="Arial"/>
              <a:sym typeface="Arial"/>
            </a:endParaRPr>
          </a:p>
        </p:txBody>
      </p:sp>
      <p:sp>
        <p:nvSpPr>
          <p:cNvPr id="2822" name="Shape 2822"/>
          <p:cNvSpPr/>
          <p:nvPr/>
        </p:nvSpPr>
        <p:spPr>
          <a:xfrm>
            <a:off x="3637844" y="4964005"/>
            <a:ext cx="1334911" cy="800945"/>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0"/>
              </a:spcAft>
              <a:buSzPct val="25000"/>
              <a:buNone/>
            </a:pPr>
            <a:r>
              <a:rPr b="1" baseline="0" i="0" lang="en-US" sz="1400" u="none" cap="none" strike="noStrike">
                <a:solidFill>
                  <a:schemeClr val="lt1"/>
                </a:solidFill>
                <a:latin typeface="Arial"/>
                <a:ea typeface="Arial"/>
                <a:cs typeface="Arial"/>
                <a:sym typeface="Arial"/>
              </a:rPr>
              <a:t>Disputes -</a:t>
            </a:r>
          </a:p>
          <a:p>
            <a:pPr indent="0" lvl="0" marL="0" marR="0" rtl="0" algn="ctr">
              <a:lnSpc>
                <a:spcPct val="85000"/>
              </a:lnSpc>
              <a:spcBef>
                <a:spcPts val="280"/>
              </a:spcBef>
              <a:spcAft>
                <a:spcPts val="280"/>
              </a:spcAft>
              <a:buSzPct val="25000"/>
              <a:buNone/>
            </a:pPr>
            <a:r>
              <a:rPr b="1" baseline="0" i="0" lang="en-US" sz="1400" u="none" cap="none" strike="noStrike">
                <a:solidFill>
                  <a:schemeClr val="lt1"/>
                </a:solidFill>
                <a:latin typeface="Arial"/>
                <a:ea typeface="Arial"/>
                <a:cs typeface="Arial"/>
                <a:sym typeface="Arial"/>
              </a:rPr>
              <a:t>Chargebacks</a:t>
            </a:r>
          </a:p>
        </p:txBody>
      </p:sp>
      <p:sp>
        <p:nvSpPr>
          <p:cNvPr id="2823" name="Shape 2823"/>
          <p:cNvSpPr/>
          <p:nvPr/>
        </p:nvSpPr>
        <p:spPr>
          <a:xfrm>
            <a:off x="5106246" y="4964005"/>
            <a:ext cx="1334911" cy="800945"/>
          </a:xfrm>
          <a:prstGeom prst="rightArrow">
            <a:avLst>
              <a:gd fmla="val 50000" name="adj1"/>
              <a:gd fmla="val 50000" name="adj2"/>
            </a:avLst>
          </a:prstGeom>
          <a:solidFill>
            <a:srgbClr val="D9EDEF"/>
          </a:solidFill>
          <a:ln>
            <a:noFill/>
          </a:ln>
        </p:spPr>
        <p:txBody>
          <a:bodyPr anchorCtr="0" anchor="ctr" bIns="45700" lIns="91425" rIns="91425" tIns="45700">
            <a:noAutofit/>
          </a:bodyPr>
          <a:lstStyle/>
          <a:p>
            <a:pPr indent="0" lvl="0" marL="0" marR="0" rtl="0" algn="ctr">
              <a:lnSpc>
                <a:spcPct val="85000"/>
              </a:lnSpc>
              <a:spcBef>
                <a:spcPts val="0"/>
              </a:spcBef>
              <a:spcAft>
                <a:spcPts val="240"/>
              </a:spcAft>
              <a:buNone/>
            </a:pPr>
            <a:r>
              <a:t/>
            </a:r>
            <a:endParaRPr b="1" baseline="0" i="0" sz="1200" u="none" cap="none" strike="noStrike">
              <a:solidFill>
                <a:schemeClr val="dk1"/>
              </a:solidFill>
              <a:latin typeface="Arial"/>
              <a:ea typeface="Arial"/>
              <a:cs typeface="Arial"/>
              <a:sym typeface="Arial"/>
            </a:endParaRPr>
          </a:p>
        </p:txBody>
      </p:sp>
      <p:sp>
        <p:nvSpPr>
          <p:cNvPr id="2824" name="Shape 2824"/>
          <p:cNvSpPr/>
          <p:nvPr/>
        </p:nvSpPr>
        <p:spPr>
          <a:xfrm>
            <a:off x="6574647" y="4964005"/>
            <a:ext cx="1334911" cy="800945"/>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chemeClr val="lt1"/>
                </a:solidFill>
                <a:latin typeface="Arial"/>
                <a:ea typeface="Arial"/>
                <a:cs typeface="Arial"/>
                <a:sym typeface="Arial"/>
              </a:rPr>
              <a:t>Write off/ Adjustment/ Treasury Referral</a:t>
            </a:r>
          </a:p>
        </p:txBody>
      </p:sp>
      <p:grpSp>
        <p:nvGrpSpPr>
          <p:cNvPr id="2825" name="Shape 2825"/>
          <p:cNvGrpSpPr/>
          <p:nvPr/>
        </p:nvGrpSpPr>
        <p:grpSpPr>
          <a:xfrm rot="-5400000">
            <a:off x="6779136" y="2455870"/>
            <a:ext cx="349496" cy="408845"/>
            <a:chOff x="6433203" y="443275"/>
            <a:chExt cx="349496" cy="408845"/>
          </a:xfrm>
        </p:grpSpPr>
        <p:sp>
          <p:nvSpPr>
            <p:cNvPr id="2826" name="Shape 2826"/>
            <p:cNvSpPr/>
            <p:nvPr/>
          </p:nvSpPr>
          <p:spPr>
            <a:xfrm rot="10800000">
              <a:off x="6433203" y="443275"/>
              <a:ext cx="349496" cy="408845"/>
            </a:xfrm>
            <a:prstGeom prst="rightArrow">
              <a:avLst>
                <a:gd fmla="val 60000" name="adj1"/>
                <a:gd fmla="val 50000" name="adj2"/>
              </a:avLst>
            </a:prstGeom>
            <a:solidFill>
              <a:schemeClr val="accent6"/>
            </a:solidFill>
            <a:ln cap="flat" cmpd="sng" w="25400">
              <a:solidFill>
                <a:srgbClr val="202064"/>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827" name="Shape 2827"/>
            <p:cNvSpPr/>
            <p:nvPr/>
          </p:nvSpPr>
          <p:spPr>
            <a:xfrm>
              <a:off x="6538051" y="525045"/>
              <a:ext cx="244647" cy="245307"/>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420"/>
                </a:spcAft>
                <a:buNone/>
              </a:pPr>
              <a:r>
                <a:t/>
              </a:r>
              <a:endParaRPr b="1" baseline="0" i="0" sz="1200" u="none" cap="none" strike="noStrike">
                <a:solidFill>
                  <a:schemeClr val="dk1"/>
                </a:solidFill>
                <a:latin typeface="Arial"/>
                <a:ea typeface="Arial"/>
                <a:cs typeface="Arial"/>
                <a:sym typeface="Arial"/>
              </a:endParaRPr>
            </a:p>
          </p:txBody>
        </p:sp>
      </p:grpSp>
      <p:grpSp>
        <p:nvGrpSpPr>
          <p:cNvPr id="2828" name="Shape 2828"/>
          <p:cNvGrpSpPr/>
          <p:nvPr/>
        </p:nvGrpSpPr>
        <p:grpSpPr>
          <a:xfrm rot="-5400000">
            <a:off x="1483503" y="4440277"/>
            <a:ext cx="349496" cy="408845"/>
            <a:chOff x="6433203" y="443275"/>
            <a:chExt cx="349496" cy="408845"/>
          </a:xfrm>
        </p:grpSpPr>
        <p:sp>
          <p:nvSpPr>
            <p:cNvPr id="2829" name="Shape 2829"/>
            <p:cNvSpPr/>
            <p:nvPr/>
          </p:nvSpPr>
          <p:spPr>
            <a:xfrm rot="10800000">
              <a:off x="6433203" y="443275"/>
              <a:ext cx="349496" cy="408845"/>
            </a:xfrm>
            <a:prstGeom prst="rightArrow">
              <a:avLst>
                <a:gd fmla="val 60000" name="adj1"/>
                <a:gd fmla="val 50000" name="adj2"/>
              </a:avLst>
            </a:prstGeom>
            <a:solidFill>
              <a:schemeClr val="accent6"/>
            </a:solidFill>
            <a:ln cap="flat" cmpd="sng" w="25400">
              <a:solidFill>
                <a:srgbClr val="202064"/>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830" name="Shape 2830"/>
            <p:cNvSpPr/>
            <p:nvPr/>
          </p:nvSpPr>
          <p:spPr>
            <a:xfrm>
              <a:off x="6538051" y="525045"/>
              <a:ext cx="244647" cy="245307"/>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420"/>
                </a:spcAft>
                <a:buNone/>
              </a:pPr>
              <a:r>
                <a:t/>
              </a:r>
              <a:endParaRPr b="1" baseline="0" i="0" sz="1200" u="none" cap="none" strike="noStrike">
                <a:solidFill>
                  <a:schemeClr val="dk1"/>
                </a:solidFill>
                <a:latin typeface="Arial"/>
                <a:ea typeface="Arial"/>
                <a:cs typeface="Arial"/>
                <a:sym typeface="Arial"/>
              </a:endParaRPr>
            </a:p>
          </p:txBody>
        </p:sp>
      </p:grpSp>
      <p:sp>
        <p:nvSpPr>
          <p:cNvPr id="2831" name="Shape 2831"/>
          <p:cNvSpPr/>
          <p:nvPr/>
        </p:nvSpPr>
        <p:spPr>
          <a:xfrm>
            <a:off x="667606" y="2956865"/>
            <a:ext cx="1346302" cy="807781"/>
          </a:xfrm>
          <a:prstGeom prst="roundRect">
            <a:avLst>
              <a:gd fmla="val 16667" name="adj"/>
            </a:avLst>
          </a:prstGeom>
          <a:solidFill>
            <a:srgbClr val="CC0000"/>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chemeClr val="lt1"/>
                </a:solidFill>
                <a:latin typeface="Arial"/>
                <a:ea typeface="Arial"/>
                <a:cs typeface="Arial"/>
                <a:sym typeface="Arial"/>
              </a:rPr>
              <a:t>Send Bill to Customer</a:t>
            </a:r>
          </a:p>
        </p:txBody>
      </p:sp>
      <p:sp>
        <p:nvSpPr>
          <p:cNvPr id="2832" name="Shape 2832"/>
          <p:cNvSpPr/>
          <p:nvPr/>
        </p:nvSpPr>
        <p:spPr>
          <a:xfrm>
            <a:off x="2148538" y="2956865"/>
            <a:ext cx="1346302" cy="807781"/>
          </a:xfrm>
          <a:prstGeom prst="rightArrow">
            <a:avLst>
              <a:gd fmla="val 50000" name="adj1"/>
              <a:gd fmla="val 50000" name="adj2"/>
            </a:avLst>
          </a:prstGeom>
          <a:solidFill>
            <a:srgbClr val="D9EDEF"/>
          </a:solidFill>
          <a:ln>
            <a:noFill/>
          </a:ln>
        </p:spPr>
        <p:txBody>
          <a:bodyPr anchorCtr="0" anchor="ctr" bIns="45700" lIns="91425" rIns="91425" tIns="45700">
            <a:noAutofit/>
          </a:bodyPr>
          <a:lstStyle/>
          <a:p>
            <a:pPr indent="0" lvl="0" marL="0" marR="0" rtl="0" algn="ctr">
              <a:lnSpc>
                <a:spcPct val="85000"/>
              </a:lnSpc>
              <a:spcBef>
                <a:spcPts val="0"/>
              </a:spcBef>
              <a:spcAft>
                <a:spcPts val="240"/>
              </a:spcAft>
              <a:buNone/>
            </a:pPr>
            <a:r>
              <a:t/>
            </a:r>
            <a:endParaRPr b="1" baseline="0" i="0" sz="1200" u="none" cap="none" strike="noStrike">
              <a:solidFill>
                <a:schemeClr val="dk1"/>
              </a:solidFill>
              <a:latin typeface="Arial"/>
              <a:ea typeface="Arial"/>
              <a:cs typeface="Arial"/>
              <a:sym typeface="Arial"/>
            </a:endParaRPr>
          </a:p>
        </p:txBody>
      </p:sp>
      <p:sp>
        <p:nvSpPr>
          <p:cNvPr id="2833" name="Shape 2833"/>
          <p:cNvSpPr/>
          <p:nvPr/>
        </p:nvSpPr>
        <p:spPr>
          <a:xfrm>
            <a:off x="3629469" y="2956865"/>
            <a:ext cx="1346302" cy="807781"/>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chemeClr val="lt1"/>
                </a:solidFill>
                <a:latin typeface="Arial"/>
                <a:ea typeface="Arial"/>
                <a:cs typeface="Arial"/>
                <a:sym typeface="Arial"/>
              </a:rPr>
              <a:t>Accruals</a:t>
            </a:r>
          </a:p>
        </p:txBody>
      </p:sp>
      <p:sp>
        <p:nvSpPr>
          <p:cNvPr id="2834" name="Shape 2834"/>
          <p:cNvSpPr/>
          <p:nvPr/>
        </p:nvSpPr>
        <p:spPr>
          <a:xfrm>
            <a:off x="5110401" y="2956865"/>
            <a:ext cx="1346302" cy="807781"/>
          </a:xfrm>
          <a:prstGeom prst="rightArrow">
            <a:avLst>
              <a:gd fmla="val 50000" name="adj1"/>
              <a:gd fmla="val 50000" name="adj2"/>
            </a:avLst>
          </a:prstGeom>
          <a:solidFill>
            <a:srgbClr val="D9EDEF"/>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2835" name="Shape 2835"/>
          <p:cNvSpPr/>
          <p:nvPr/>
        </p:nvSpPr>
        <p:spPr>
          <a:xfrm>
            <a:off x="6591334" y="2956865"/>
            <a:ext cx="1346302" cy="807781"/>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60"/>
              </a:spcAft>
              <a:buSzPct val="25000"/>
              <a:buNone/>
            </a:pPr>
            <a:r>
              <a:rPr b="1" baseline="0" i="0" lang="en-US" sz="1300" u="none" cap="none" strike="noStrike">
                <a:solidFill>
                  <a:schemeClr val="lt1"/>
                </a:solidFill>
                <a:latin typeface="Arial"/>
                <a:ea typeface="Arial"/>
                <a:cs typeface="Arial"/>
                <a:sym typeface="Arial"/>
              </a:rPr>
              <a:t>Track Receivable &amp; Record Overdue Charges</a:t>
            </a:r>
          </a:p>
        </p:txBody>
      </p:sp>
      <p:sp>
        <p:nvSpPr>
          <p:cNvPr id="2836" name="Shape 2836"/>
          <p:cNvSpPr/>
          <p:nvPr/>
        </p:nvSpPr>
        <p:spPr>
          <a:xfrm>
            <a:off x="6259798" y="3893762"/>
            <a:ext cx="1467394" cy="643855"/>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Credit Application</a:t>
            </a:r>
          </a:p>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IPACOUT</a:t>
            </a:r>
          </a:p>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ARBILLGEN</a:t>
            </a:r>
          </a:p>
        </p:txBody>
      </p:sp>
      <p:sp>
        <p:nvSpPr>
          <p:cNvPr id="2837" name="Shape 2837"/>
          <p:cNvSpPr/>
          <p:nvPr/>
        </p:nvSpPr>
        <p:spPr>
          <a:xfrm>
            <a:off x="958024" y="5933917"/>
            <a:ext cx="1443091" cy="863122"/>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IPACIN</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LOCKBOX</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Pay.Gov via CIR</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Manual </a:t>
            </a:r>
          </a:p>
          <a:p>
            <a:pPr indent="19050" lvl="0" marL="57150" marR="0" rtl="0" algn="ctr">
              <a:lnSpc>
                <a:spcPct val="100000"/>
              </a:lnSpc>
              <a:spcBef>
                <a:spcPts val="0"/>
              </a:spcBef>
              <a:spcAft>
                <a:spcPts val="600"/>
              </a:spcAft>
              <a:buClr>
                <a:schemeClr val="dk1"/>
              </a:buClr>
              <a:buFont typeface="Arial"/>
              <a:buNone/>
            </a:pPr>
            <a:r>
              <a:t/>
            </a:r>
            <a:endParaRPr b="1" baseline="0" i="0" sz="1200" u="none" cap="none" strike="noStrike">
              <a:solidFill>
                <a:srgbClr val="000000"/>
              </a:solidFill>
              <a:latin typeface="Calibri"/>
              <a:ea typeface="Calibri"/>
              <a:cs typeface="Calibri"/>
              <a:sym typeface="Calibri"/>
            </a:endParaRPr>
          </a:p>
        </p:txBody>
      </p:sp>
      <p:sp>
        <p:nvSpPr>
          <p:cNvPr id="2838" name="Shape 2838"/>
          <p:cNvSpPr/>
          <p:nvPr/>
        </p:nvSpPr>
        <p:spPr>
          <a:xfrm>
            <a:off x="3642885" y="5911026"/>
            <a:ext cx="1318818" cy="555087"/>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IPACIN</a:t>
            </a:r>
          </a:p>
          <a:p>
            <a:pPr indent="-57150" lvl="0" marL="57150" marR="0" rtl="0" algn="ctr">
              <a:lnSpc>
                <a:spcPct val="100000"/>
              </a:lnSpc>
              <a:spcBef>
                <a:spcPts val="600"/>
              </a:spcBef>
              <a:spcAft>
                <a:spcPts val="60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Pay.gov via CIR</a:t>
            </a:r>
          </a:p>
        </p:txBody>
      </p:sp>
      <p:sp>
        <p:nvSpPr>
          <p:cNvPr id="2839" name="Shape 2839"/>
          <p:cNvSpPr/>
          <p:nvPr/>
        </p:nvSpPr>
        <p:spPr>
          <a:xfrm>
            <a:off x="783770" y="2111371"/>
            <a:ext cx="1651517" cy="496497"/>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Agreement Interface</a:t>
            </a:r>
          </a:p>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Manual Creation</a:t>
            </a:r>
          </a:p>
        </p:txBody>
      </p:sp>
      <p:sp>
        <p:nvSpPr>
          <p:cNvPr id="2840" name="Shape 2840"/>
          <p:cNvSpPr/>
          <p:nvPr/>
        </p:nvSpPr>
        <p:spPr>
          <a:xfrm>
            <a:off x="3658126" y="2111369"/>
            <a:ext cx="1318818" cy="656009"/>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Advances</a:t>
            </a:r>
          </a:p>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Spending</a:t>
            </a:r>
          </a:p>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Surcharges</a:t>
            </a:r>
          </a:p>
        </p:txBody>
      </p:sp>
      <p:sp>
        <p:nvSpPr>
          <p:cNvPr id="2841" name="Shape 2841"/>
          <p:cNvSpPr/>
          <p:nvPr/>
        </p:nvSpPr>
        <p:spPr>
          <a:xfrm>
            <a:off x="6259798" y="2116611"/>
            <a:ext cx="1467394" cy="317764"/>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PCPROJBILL</a:t>
            </a:r>
          </a:p>
        </p:txBody>
      </p:sp>
      <p:sp>
        <p:nvSpPr>
          <p:cNvPr id="2842" name="Shape 2842"/>
          <p:cNvSpPr/>
          <p:nvPr/>
        </p:nvSpPr>
        <p:spPr>
          <a:xfrm>
            <a:off x="924554" y="3891380"/>
            <a:ext cx="1467394" cy="508672"/>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AROVERDUE</a:t>
            </a:r>
          </a:p>
          <a:p>
            <a:pPr indent="-57150" lvl="0" marL="57150" marR="0" rtl="0" algn="ctr">
              <a:lnSpc>
                <a:spcPct val="100000"/>
              </a:lnSpc>
              <a:spcBef>
                <a:spcPts val="300"/>
              </a:spcBef>
              <a:spcAft>
                <a:spcPts val="30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ARDUNNING</a:t>
            </a:r>
          </a:p>
        </p:txBody>
      </p:sp>
      <p:sp>
        <p:nvSpPr>
          <p:cNvPr id="2843" name="Shape 2843"/>
          <p:cNvSpPr txBox="1"/>
          <p:nvPr>
            <p:ph idx="12" type="sldNum"/>
          </p:nvPr>
        </p:nvSpPr>
        <p:spPr>
          <a:xfrm>
            <a:off x="0" y="6515100"/>
            <a:ext cx="442912" cy="33178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844" name="Shape 2844"/>
          <p:cNvSpPr txBox="1"/>
          <p:nvPr/>
        </p:nvSpPr>
        <p:spPr>
          <a:xfrm>
            <a:off x="2391949" y="6470289"/>
            <a:ext cx="4223657" cy="707886"/>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050" u="none" cap="none" strike="noStrike">
                <a:solidFill>
                  <a:schemeClr val="dk1"/>
                </a:solidFill>
                <a:latin typeface="Arial"/>
                <a:ea typeface="Arial"/>
                <a:cs typeface="Arial"/>
                <a:sym typeface="Arial"/>
              </a:rPr>
              <a:t>Not all steps will apply to every Receivable. These are potential events in the Accounts Receivable Life Cycle.</a:t>
            </a:r>
          </a:p>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2845" name="Shape 2845"/>
          <p:cNvSpPr/>
          <p:nvPr/>
        </p:nvSpPr>
        <p:spPr>
          <a:xfrm>
            <a:off x="6259798" y="5941746"/>
            <a:ext cx="1443091" cy="863122"/>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ARREFERSEL</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ARTREOEX</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AREOCOLL</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IPACIN</a:t>
            </a:r>
          </a:p>
          <a:p>
            <a:pPr indent="19050" lvl="0" marL="57150" marR="0" rtl="0" algn="ctr">
              <a:lnSpc>
                <a:spcPct val="100000"/>
              </a:lnSpc>
              <a:spcBef>
                <a:spcPts val="0"/>
              </a:spcBef>
              <a:spcAft>
                <a:spcPts val="600"/>
              </a:spcAft>
              <a:buClr>
                <a:schemeClr val="dk1"/>
              </a:buClr>
              <a:buFont typeface="Arial"/>
              <a:buNone/>
            </a:pPr>
            <a:r>
              <a:t/>
            </a:r>
            <a:endParaRPr b="1" baseline="0" i="0" sz="1200" u="none" cap="none" strike="noStrike">
              <a:solidFill>
                <a:srgbClr val="000000"/>
              </a:solidFill>
              <a:latin typeface="Calibri"/>
              <a:ea typeface="Calibri"/>
              <a:cs typeface="Calibri"/>
              <a:sym typeface="Calibri"/>
            </a:endParaRPr>
          </a:p>
        </p:txBody>
      </p:sp>
      <p:sp>
        <p:nvSpPr>
          <p:cNvPr id="2846" name="Shape 2846"/>
          <p:cNvSpPr/>
          <p:nvPr/>
        </p:nvSpPr>
        <p:spPr>
          <a:xfrm>
            <a:off x="3531005" y="3894485"/>
            <a:ext cx="1834090" cy="321204"/>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30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Accrue Revenue</a:t>
            </a:r>
          </a:p>
        </p:txBody>
      </p:sp>
    </p:spTree>
  </p:cSld>
  <p:clrMapOvr>
    <a:masterClrMapping/>
  </p:clrMapOvr>
  <p:transition spd="slow">
    <p:cut/>
  </p:transition>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1" name="Shape 2851"/>
        <p:cNvGrpSpPr/>
        <p:nvPr/>
      </p:nvGrpSpPr>
      <p:grpSpPr>
        <a:xfrm>
          <a:off x="0" y="0"/>
          <a:ext cx="0" cy="0"/>
          <a:chOff x="0" y="0"/>
          <a:chExt cx="0" cy="0"/>
        </a:xfrm>
      </p:grpSpPr>
      <p:sp>
        <p:nvSpPr>
          <p:cNvPr id="2852" name="Shape 2852"/>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Billed Receivable Overview</a:t>
            </a:r>
          </a:p>
        </p:txBody>
      </p:sp>
      <p:sp>
        <p:nvSpPr>
          <p:cNvPr id="2853" name="Shape 2853"/>
          <p:cNvSpPr txBox="1"/>
          <p:nvPr>
            <p:ph idx="1" type="body"/>
          </p:nvPr>
        </p:nvSpPr>
        <p:spPr>
          <a:xfrm>
            <a:off x="498812" y="1143441"/>
            <a:ext cx="8350718"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Pegasys provides multiple </a:t>
            </a:r>
            <a:r>
              <a:rPr b="1" baseline="0" i="0" lang="en-US" sz="2000" u="sng" cap="none" strike="noStrike">
                <a:solidFill>
                  <a:schemeClr val="dk1"/>
                </a:solidFill>
                <a:latin typeface="Arial"/>
                <a:ea typeface="Arial"/>
                <a:cs typeface="Arial"/>
                <a:sym typeface="Arial"/>
              </a:rPr>
              <a:t>billing methods</a:t>
            </a:r>
            <a:r>
              <a:rPr b="0" baseline="0" i="0" lang="en-US" sz="2000" u="none" cap="none" strike="noStrike">
                <a:solidFill>
                  <a:schemeClr val="dk1"/>
                </a:solidFill>
                <a:latin typeface="Arial"/>
                <a:ea typeface="Arial"/>
                <a:cs typeface="Arial"/>
                <a:sym typeface="Arial"/>
              </a:rPr>
              <a:t> which support sending bills to customers:</a:t>
            </a:r>
          </a:p>
          <a:p>
            <a:pPr indent="-225425" lvl="1" marL="568325" marR="0" rtl="0" algn="l">
              <a:spcBef>
                <a:spcPts val="3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Non-IPAC</a:t>
            </a:r>
            <a:r>
              <a:rPr b="0" baseline="0" i="0" lang="en-US" sz="2000" u="none" cap="none" strike="noStrike">
                <a:solidFill>
                  <a:schemeClr val="dk1"/>
                </a:solidFill>
                <a:latin typeface="Arial"/>
                <a:ea typeface="Arial"/>
                <a:cs typeface="Arial"/>
                <a:sym typeface="Arial"/>
              </a:rPr>
              <a:t> Statements</a:t>
            </a:r>
          </a:p>
          <a:p>
            <a:pPr indent="-225425" lvl="1" marL="568325" marR="0" rtl="0" algn="l">
              <a:spcBef>
                <a:spcPts val="6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IPAC</a:t>
            </a:r>
            <a:r>
              <a:rPr b="0" baseline="0" i="0" lang="en-US" sz="2000" u="none" cap="none" strike="noStrike">
                <a:solidFill>
                  <a:schemeClr val="dk1"/>
                </a:solidFill>
                <a:latin typeface="Arial"/>
                <a:ea typeface="Arial"/>
                <a:cs typeface="Arial"/>
                <a:sym typeface="Arial"/>
              </a:rPr>
              <a:t> Statements</a:t>
            </a:r>
          </a:p>
          <a:p>
            <a:pPr indent="0" lvl="0" marL="0" marR="0" rtl="0" algn="l">
              <a:spcBef>
                <a:spcPts val="3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3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Pegasys provides multiple ways to </a:t>
            </a:r>
            <a:r>
              <a:rPr b="1" baseline="0" i="0" lang="en-US" sz="2000" u="sng" cap="none" strike="noStrike">
                <a:solidFill>
                  <a:schemeClr val="dk1"/>
                </a:solidFill>
                <a:latin typeface="Arial"/>
                <a:ea typeface="Arial"/>
                <a:cs typeface="Arial"/>
                <a:sym typeface="Arial"/>
              </a:rPr>
              <a:t>display Non-IPAC and IPAC bills</a:t>
            </a:r>
            <a:r>
              <a:rPr b="0" baseline="0" i="0" lang="en-US" sz="2000" u="none" cap="none" strike="noStrike">
                <a:solidFill>
                  <a:schemeClr val="dk1"/>
                </a:solidFill>
                <a:latin typeface="Arial"/>
                <a:ea typeface="Arial"/>
                <a:cs typeface="Arial"/>
                <a:sym typeface="Arial"/>
              </a:rPr>
              <a:t> to customers:</a:t>
            </a:r>
          </a:p>
          <a:p>
            <a:pPr indent="-225425" lvl="1" marL="568325" marR="0" rtl="0" algn="l">
              <a:spcBef>
                <a:spcPts val="600"/>
              </a:spcBef>
              <a:spcAft>
                <a:spcPts val="0"/>
              </a:spcAft>
              <a:buClr>
                <a:srgbClr val="AF242B"/>
              </a:buClr>
              <a:buSzPct val="75000"/>
              <a:buFont typeface="Noto Sans Symbols"/>
              <a:buChar char="•"/>
            </a:pPr>
            <a:r>
              <a:rPr b="0" baseline="0" i="0" lang="en-US" sz="2000" u="sng" cap="none" strike="noStrike">
                <a:solidFill>
                  <a:schemeClr val="dk1"/>
                </a:solidFill>
                <a:latin typeface="Arial"/>
                <a:ea typeface="Arial"/>
                <a:cs typeface="Arial"/>
                <a:sym typeface="Arial"/>
              </a:rPr>
              <a:t>VCSS</a:t>
            </a:r>
            <a:r>
              <a:rPr b="0" baseline="0" i="0" lang="en-US" sz="2000" u="none" cap="none" strike="noStrike">
                <a:solidFill>
                  <a:schemeClr val="dk1"/>
                </a:solidFill>
                <a:latin typeface="Arial"/>
                <a:ea typeface="Arial"/>
                <a:cs typeface="Arial"/>
                <a:sym typeface="Arial"/>
              </a:rPr>
              <a:t> application version (i.e. viewing statement in VCSS)</a:t>
            </a:r>
          </a:p>
          <a:p>
            <a:pPr indent="-225425" lvl="1" marL="568325" marR="0" rtl="0" algn="l">
              <a:spcBef>
                <a:spcPts val="600"/>
              </a:spcBef>
              <a:spcAft>
                <a:spcPts val="0"/>
              </a:spcAft>
              <a:buClr>
                <a:srgbClr val="AF242B"/>
              </a:buClr>
              <a:buSzPct val="75000"/>
              <a:buFont typeface="Noto Sans Symbols"/>
              <a:buChar char="•"/>
            </a:pPr>
            <a:r>
              <a:rPr b="0" baseline="0" i="0" lang="en-US" sz="2000" u="sng" cap="none" strike="noStrike">
                <a:solidFill>
                  <a:schemeClr val="dk1"/>
                </a:solidFill>
                <a:latin typeface="Arial"/>
                <a:ea typeface="Arial"/>
                <a:cs typeface="Arial"/>
                <a:sym typeface="Arial"/>
              </a:rPr>
              <a:t>PDF</a:t>
            </a:r>
            <a:r>
              <a:rPr b="0" baseline="0" i="0" lang="en-US" sz="2000" u="none" cap="none" strike="noStrike">
                <a:solidFill>
                  <a:schemeClr val="dk1"/>
                </a:solidFill>
                <a:latin typeface="Arial"/>
                <a:ea typeface="Arial"/>
                <a:cs typeface="Arial"/>
                <a:sym typeface="Arial"/>
              </a:rPr>
              <a:t> format (downloaded from VCSS)</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Pegasys users can also view the PDFs from the </a:t>
            </a:r>
            <a:r>
              <a:rPr b="0" baseline="0" i="0" lang="en-US" sz="1800" u="sng" cap="none" strike="noStrike">
                <a:solidFill>
                  <a:schemeClr val="dk1"/>
                </a:solidFill>
                <a:latin typeface="Arial"/>
                <a:ea typeface="Arial"/>
                <a:cs typeface="Arial"/>
                <a:sym typeface="Arial"/>
              </a:rPr>
              <a:t>Billing Statement Query</a:t>
            </a:r>
          </a:p>
          <a:p>
            <a:pPr indent="-3175" lvl="1" marL="346075" marR="0" rtl="0" algn="l">
              <a:spcBef>
                <a:spcPts val="6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0175" lvl="1" marL="568325" marR="0" rtl="0" algn="l">
              <a:spcBef>
                <a:spcPts val="7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2854" name="Shape 2854"/>
          <p:cNvSpPr txBox="1"/>
          <p:nvPr>
            <p:ph idx="11" type="ftr"/>
          </p:nvPr>
        </p:nvSpPr>
        <p:spPr>
          <a:xfrm>
            <a:off x="410308"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855" name="Shape 2855"/>
          <p:cNvSpPr txBox="1"/>
          <p:nvPr>
            <p:ph idx="12" type="sldNum"/>
          </p:nvPr>
        </p:nvSpPr>
        <p:spPr>
          <a:xfrm>
            <a:off x="0" y="6553200"/>
            <a:ext cx="457199" cy="29368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0" name="Shape 2860"/>
        <p:cNvGrpSpPr/>
        <p:nvPr/>
      </p:nvGrpSpPr>
      <p:grpSpPr>
        <a:xfrm>
          <a:off x="0" y="0"/>
          <a:ext cx="0" cy="0"/>
          <a:chOff x="0" y="0"/>
          <a:chExt cx="0" cy="0"/>
        </a:xfrm>
      </p:grpSpPr>
      <p:sp>
        <p:nvSpPr>
          <p:cNvPr id="2861" name="Shape 2861"/>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Billing Methods</a:t>
            </a:r>
          </a:p>
        </p:txBody>
      </p:sp>
      <p:sp>
        <p:nvSpPr>
          <p:cNvPr id="2862" name="Shape 286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863" name="Shape 286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864" name="Shape 2864"/>
          <p:cNvSpPr txBox="1"/>
          <p:nvPr/>
        </p:nvSpPr>
        <p:spPr>
          <a:xfrm>
            <a:off x="441037" y="1038644"/>
            <a:ext cx="8402174" cy="934534"/>
          </a:xfrm>
          <a:prstGeom prst="rect">
            <a:avLst/>
          </a:prstGeom>
          <a:noFill/>
          <a:ln>
            <a:noFill/>
          </a:ln>
        </p:spPr>
        <p:txBody>
          <a:bodyPr anchorCtr="0" anchor="t" bIns="45700" lIns="91425" rIns="91425" tIns="45700">
            <a:noAutofit/>
          </a:bodyPr>
          <a:lstStyle/>
          <a:p>
            <a:pPr indent="-139700" lvl="1" marL="568325" marR="0" rtl="0" algn="l">
              <a:spcBef>
                <a:spcPts val="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39700" lvl="1" marL="56832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graphicFrame>
        <p:nvGraphicFramePr>
          <p:cNvPr id="2865" name="Shape 2865"/>
          <p:cNvGraphicFramePr/>
          <p:nvPr/>
        </p:nvGraphicFramePr>
        <p:xfrm>
          <a:off x="1179940" y="2502567"/>
          <a:ext cx="3000000" cy="3000000"/>
        </p:xfrm>
        <a:graphic>
          <a:graphicData uri="http://schemas.openxmlformats.org/drawingml/2006/table">
            <a:tbl>
              <a:tblPr bandRow="1" firstRow="1">
                <a:noFill/>
                <a:tableStyleId>{267C0A6A-352B-49E2-9465-8E43536B0F49}</a:tableStyleId>
              </a:tblPr>
              <a:tblGrid>
                <a:gridCol w="3529550"/>
                <a:gridCol w="3529550"/>
              </a:tblGrid>
              <a:tr h="399575">
                <a:tc>
                  <a:txBody>
                    <a:bodyPr>
                      <a:noAutofit/>
                    </a:bodyPr>
                    <a:lstStyle/>
                    <a:p>
                      <a:pPr indent="0" lvl="0" marL="0" marR="0" rtl="0" algn="ctr">
                        <a:spcBef>
                          <a:spcPts val="0"/>
                        </a:spcBef>
                        <a:buSzPct val="25000"/>
                        <a:buNone/>
                      </a:pPr>
                      <a:r>
                        <a:rPr baseline="0" lang="en-US" sz="2000" u="none" cap="none" strike="noStrike">
                          <a:solidFill>
                            <a:schemeClr val="dk1"/>
                          </a:solidFill>
                        </a:rPr>
                        <a:t>Standard/Non-IPAC Billing</a:t>
                      </a:r>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SzPct val="25000"/>
                        <a:buFont typeface="Arial"/>
                        <a:buNone/>
                      </a:pPr>
                      <a:r>
                        <a:rPr baseline="0" lang="en-US" sz="2000" u="none" cap="none" strike="noStrike">
                          <a:solidFill>
                            <a:schemeClr val="dk1"/>
                          </a:solidFill>
                        </a:rPr>
                        <a:t>IPAC Billing</a:t>
                      </a:r>
                    </a:p>
                  </a:txBody>
                  <a:tcPr marT="45725" marB="45725" marR="91450" marL="91450"/>
                </a:tc>
              </a:tr>
              <a:tr h="1146075">
                <a:tc>
                  <a:txBody>
                    <a:bodyPr>
                      <a:noAutofit/>
                    </a:bodyPr>
                    <a:lstStyle/>
                    <a:p>
                      <a:pPr indent="-168275" lvl="2" marL="168275" marR="0" rtl="0" algn="l">
                        <a:spcBef>
                          <a:spcPts val="0"/>
                        </a:spcBef>
                        <a:spcAft>
                          <a:spcPts val="0"/>
                        </a:spcAft>
                        <a:buClr>
                          <a:schemeClr val="dk1"/>
                        </a:buClr>
                        <a:buSzPct val="100000"/>
                        <a:buFont typeface="Arial"/>
                        <a:buChar char="•"/>
                      </a:pPr>
                      <a:r>
                        <a:rPr baseline="0" lang="en-US" sz="1800" u="none" cap="none" strike="noStrike"/>
                        <a:t>Credit Application</a:t>
                      </a:r>
                    </a:p>
                    <a:p>
                      <a:pPr indent="-168275" lvl="2" marL="168275" marR="0" rtl="0" algn="l">
                        <a:spcBef>
                          <a:spcPts val="600"/>
                        </a:spcBef>
                        <a:spcAft>
                          <a:spcPts val="300"/>
                        </a:spcAft>
                        <a:buClr>
                          <a:schemeClr val="dk1"/>
                        </a:buClr>
                        <a:buSzPct val="100000"/>
                        <a:buFont typeface="Arial"/>
                        <a:buChar char="•"/>
                      </a:pPr>
                      <a:r>
                        <a:rPr baseline="0" lang="en-US" sz="1800" u="none" cap="none" strike="noStrike"/>
                        <a:t>ARBILLGEN</a:t>
                      </a:r>
                    </a:p>
                  </a:txBody>
                  <a:tcPr marT="45725" marB="45725" marR="91450" marL="91450"/>
                </a:tc>
                <a:tc>
                  <a:txBody>
                    <a:bodyPr>
                      <a:noAutofit/>
                    </a:bodyPr>
                    <a:lstStyle/>
                    <a:p>
                      <a:pPr indent="-168275" lvl="2" marL="168275" marR="0" rtl="0" algn="l">
                        <a:spcBef>
                          <a:spcPts val="0"/>
                        </a:spcBef>
                        <a:spcAft>
                          <a:spcPts val="0"/>
                        </a:spcAft>
                        <a:buClr>
                          <a:schemeClr val="dk1"/>
                        </a:buClr>
                        <a:buSzPct val="100000"/>
                        <a:buFont typeface="Arial"/>
                        <a:buChar char="•"/>
                      </a:pPr>
                      <a:r>
                        <a:rPr baseline="0" lang="en-US" sz="1800" u="none" cap="none" strike="noStrike"/>
                        <a:t>Credit Application</a:t>
                      </a:r>
                    </a:p>
                    <a:p>
                      <a:pPr indent="-168275" lvl="2" marL="168275" marR="0" rtl="0" algn="l">
                        <a:spcBef>
                          <a:spcPts val="600"/>
                        </a:spcBef>
                        <a:spcAft>
                          <a:spcPts val="0"/>
                        </a:spcAft>
                        <a:buClr>
                          <a:schemeClr val="dk1"/>
                        </a:buClr>
                        <a:buSzPct val="100000"/>
                        <a:buFont typeface="Arial"/>
                        <a:buChar char="•"/>
                      </a:pPr>
                      <a:r>
                        <a:rPr baseline="0" lang="en-US" sz="1800" u="none" cap="none" strike="noStrike"/>
                        <a:t>IPAC Outbound</a:t>
                      </a:r>
                    </a:p>
                    <a:p>
                      <a:pPr indent="-168275" lvl="2" marL="168275" marR="0" rtl="0" algn="l">
                        <a:spcBef>
                          <a:spcPts val="600"/>
                        </a:spcBef>
                        <a:spcAft>
                          <a:spcPts val="300"/>
                        </a:spcAft>
                        <a:buClr>
                          <a:schemeClr val="dk1"/>
                        </a:buClr>
                        <a:buSzPct val="100000"/>
                        <a:buFont typeface="Arial"/>
                        <a:buChar char="•"/>
                      </a:pPr>
                      <a:r>
                        <a:rPr baseline="0" lang="en-US" sz="1800" u="none" cap="none" strike="noStrike"/>
                        <a:t>ARBILLGEN</a:t>
                      </a:r>
                    </a:p>
                  </a:txBody>
                  <a:tcPr marT="45725" marB="45725" marR="91450" marL="91450"/>
                </a:tc>
              </a:tr>
            </a:tbl>
          </a:graphicData>
        </a:graphic>
      </p:graphicFrame>
      <p:sp>
        <p:nvSpPr>
          <p:cNvPr id="2866" name="Shape 2866"/>
          <p:cNvSpPr txBox="1"/>
          <p:nvPr>
            <p:ph idx="1" type="body"/>
          </p:nvPr>
        </p:nvSpPr>
        <p:spPr>
          <a:xfrm>
            <a:off x="613610" y="1226424"/>
            <a:ext cx="8229600" cy="746755"/>
          </a:xfrm>
          <a:prstGeom prst="rect">
            <a:avLst/>
          </a:prstGeom>
          <a:noFill/>
          <a:ln>
            <a:noFill/>
          </a:ln>
        </p:spPr>
        <p:txBody>
          <a:bodyPr anchorCtr="0" anchor="t" bIns="45700" lIns="91425" rIns="91425" tIns="45700">
            <a:noAutofit/>
          </a:bodyPr>
          <a:lstStyle/>
          <a:p>
            <a:pPr indent="-231775" lvl="1"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Unbilled Receivables go through the following </a:t>
            </a:r>
            <a:r>
              <a:rPr b="0" baseline="0" i="0" lang="en-US" sz="2000" u="sng" cap="none" strike="noStrike">
                <a:solidFill>
                  <a:schemeClr val="dk1"/>
                </a:solidFill>
                <a:latin typeface="Arial"/>
                <a:ea typeface="Arial"/>
                <a:cs typeface="Arial"/>
                <a:sym typeface="Arial"/>
              </a:rPr>
              <a:t>batch processes to become a billed Receivable</a:t>
            </a:r>
            <a:r>
              <a:rPr b="0" baseline="0" i="0" lang="en-US" sz="2000" u="none" cap="none" strike="noStrike">
                <a:solidFill>
                  <a:schemeClr val="dk1"/>
                </a:solidFill>
                <a:latin typeface="Arial"/>
                <a:ea typeface="Arial"/>
                <a:cs typeface="Arial"/>
                <a:sym typeface="Arial"/>
              </a:rPr>
              <a:t>:</a:t>
            </a: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0" name="Shape 2870"/>
        <p:cNvGrpSpPr/>
        <p:nvPr/>
      </p:nvGrpSpPr>
      <p:grpSpPr>
        <a:xfrm>
          <a:off x="0" y="0"/>
          <a:ext cx="0" cy="0"/>
          <a:chOff x="0" y="0"/>
          <a:chExt cx="0" cy="0"/>
        </a:xfrm>
      </p:grpSpPr>
      <p:sp>
        <p:nvSpPr>
          <p:cNvPr id="2871" name="Shape 2871"/>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2872" name="Shape 2872"/>
          <p:cNvSpPr txBox="1"/>
          <p:nvPr>
            <p:ph idx="1" type="body"/>
          </p:nvPr>
        </p:nvSpPr>
        <p:spPr>
          <a:xfrm>
            <a:off x="722312" y="2672251"/>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Standard Non-IPAC Billing</a:t>
            </a:r>
          </a:p>
        </p:txBody>
      </p:sp>
      <p:sp>
        <p:nvSpPr>
          <p:cNvPr id="2873" name="Shape 2873"/>
          <p:cNvSpPr txBox="1"/>
          <p:nvPr>
            <p:ph idx="11" type="ftr"/>
          </p:nvPr>
        </p:nvSpPr>
        <p:spPr>
          <a:xfrm>
            <a:off x="422031"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874" name="Shape 2874"/>
          <p:cNvSpPr txBox="1"/>
          <p:nvPr>
            <p:ph idx="12" type="sldNum"/>
          </p:nvPr>
        </p:nvSpPr>
        <p:spPr>
          <a:xfrm>
            <a:off x="-25400" y="6588368"/>
            <a:ext cx="588107" cy="26962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9" name="Shape 2879"/>
        <p:cNvGrpSpPr/>
        <p:nvPr/>
      </p:nvGrpSpPr>
      <p:grpSpPr>
        <a:xfrm>
          <a:off x="0" y="0"/>
          <a:ext cx="0" cy="0"/>
          <a:chOff x="0" y="0"/>
          <a:chExt cx="0" cy="0"/>
        </a:xfrm>
      </p:grpSpPr>
      <p:sp>
        <p:nvSpPr>
          <p:cNvPr id="2880" name="Shape 2880"/>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Standard Non-IPAC Billing</a:t>
            </a:r>
          </a:p>
        </p:txBody>
      </p:sp>
      <p:sp>
        <p:nvSpPr>
          <p:cNvPr id="2881" name="Shape 2881"/>
          <p:cNvSpPr txBox="1"/>
          <p:nvPr>
            <p:ph idx="1" type="body"/>
          </p:nvPr>
        </p:nvSpPr>
        <p:spPr>
          <a:xfrm>
            <a:off x="468922" y="1280591"/>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Standard Non-IPAC Unbilled Receivables go through the following batch processes to become a billed Receivable:</a:t>
            </a:r>
          </a:p>
          <a:p>
            <a:pPr indent="-346075" lvl="1" marL="688975" marR="0" rtl="0" algn="l">
              <a:spcBef>
                <a:spcPts val="2200"/>
              </a:spcBef>
              <a:spcAft>
                <a:spcPts val="0"/>
              </a:spcAft>
              <a:buClr>
                <a:srgbClr val="AF242B"/>
              </a:buClr>
              <a:buSzPct val="75000"/>
              <a:buFont typeface="Arial"/>
              <a:buAutoNum type="arabicPeriod"/>
            </a:pPr>
            <a:r>
              <a:rPr b="1" baseline="0" i="0" lang="en-US" sz="2000" u="sng" cap="none" strike="noStrike">
                <a:solidFill>
                  <a:schemeClr val="dk1"/>
                </a:solidFill>
                <a:latin typeface="Arial"/>
                <a:ea typeface="Arial"/>
                <a:cs typeface="Arial"/>
                <a:sym typeface="Arial"/>
              </a:rPr>
              <a:t>Automated Credit Application </a:t>
            </a:r>
            <a:r>
              <a:rPr b="0" baseline="0" i="0" lang="en-US" sz="2000" u="none" cap="none" strike="noStrike">
                <a:solidFill>
                  <a:schemeClr val="dk1"/>
                </a:solidFill>
                <a:latin typeface="Arial"/>
                <a:ea typeface="Arial"/>
                <a:cs typeface="Arial"/>
                <a:sym typeface="Arial"/>
              </a:rPr>
              <a:t>(ARCRDAPP)</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Application of non-IPAC credit against outstanding receivables</a:t>
            </a:r>
          </a:p>
          <a:p>
            <a:pPr indent="-146050" lvl="2" marL="914400"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346075" lvl="1" marL="688975" marR="0" rtl="0" algn="l">
              <a:spcBef>
                <a:spcPts val="400"/>
              </a:spcBef>
              <a:spcAft>
                <a:spcPts val="0"/>
              </a:spcAft>
              <a:buClr>
                <a:srgbClr val="AF242B"/>
              </a:buClr>
              <a:buSzPct val="75000"/>
              <a:buFont typeface="Arial"/>
              <a:buAutoNum type="arabicPeriod"/>
            </a:pPr>
            <a:r>
              <a:rPr b="1" baseline="0" i="0" lang="en-US" sz="2000" u="sng" cap="none" strike="noStrike">
                <a:solidFill>
                  <a:schemeClr val="dk1"/>
                </a:solidFill>
                <a:latin typeface="Arial"/>
                <a:ea typeface="Arial"/>
                <a:cs typeface="Arial"/>
                <a:sym typeface="Arial"/>
              </a:rPr>
              <a:t>AR Bill Generation </a:t>
            </a:r>
            <a:r>
              <a:rPr b="0" baseline="0" i="0" lang="en-US" sz="2000" u="none" cap="none" strike="noStrike">
                <a:solidFill>
                  <a:schemeClr val="dk1"/>
                </a:solidFill>
                <a:latin typeface="Arial"/>
                <a:ea typeface="Arial"/>
                <a:cs typeface="Arial"/>
                <a:sym typeface="Arial"/>
              </a:rPr>
              <a:t>(ARBILLGEN)</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Update Billing Status from Unbilled to Billed</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Populates Billing and Collection dates</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Generation of PDF statement</a:t>
            </a:r>
          </a:p>
          <a:p>
            <a:pPr indent="-130175" lvl="1" marL="56832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2882" name="Shape 2882"/>
          <p:cNvSpPr txBox="1"/>
          <p:nvPr>
            <p:ph idx="11" type="ftr"/>
          </p:nvPr>
        </p:nvSpPr>
        <p:spPr>
          <a:xfrm>
            <a:off x="339969"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883" name="Shape 2883"/>
          <p:cNvSpPr txBox="1"/>
          <p:nvPr>
            <p:ph idx="12" type="sldNum"/>
          </p:nvPr>
        </p:nvSpPr>
        <p:spPr>
          <a:xfrm>
            <a:off x="0" y="6553200"/>
            <a:ext cx="468922" cy="29368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7" name="Shape 2887"/>
        <p:cNvGrpSpPr/>
        <p:nvPr/>
      </p:nvGrpSpPr>
      <p:grpSpPr>
        <a:xfrm>
          <a:off x="0" y="0"/>
          <a:ext cx="0" cy="0"/>
          <a:chOff x="0" y="0"/>
          <a:chExt cx="0" cy="0"/>
        </a:xfrm>
      </p:grpSpPr>
      <p:sp>
        <p:nvSpPr>
          <p:cNvPr id="2888" name="Shape 2888"/>
          <p:cNvSpPr txBox="1"/>
          <p:nvPr>
            <p:ph type="title"/>
          </p:nvPr>
        </p:nvSpPr>
        <p:spPr>
          <a:xfrm>
            <a:off x="455612" y="331787"/>
            <a:ext cx="8550363"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Standard Non-IPAC Billing</a:t>
            </a:r>
          </a:p>
        </p:txBody>
      </p:sp>
      <p:sp>
        <p:nvSpPr>
          <p:cNvPr id="2889" name="Shape 2889"/>
          <p:cNvSpPr txBox="1"/>
          <p:nvPr>
            <p:ph idx="11" type="ftr"/>
          </p:nvPr>
        </p:nvSpPr>
        <p:spPr>
          <a:xfrm>
            <a:off x="35169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890" name="Shape 2890"/>
          <p:cNvSpPr txBox="1"/>
          <p:nvPr>
            <p:ph idx="1" type="body"/>
          </p:nvPr>
        </p:nvSpPr>
        <p:spPr>
          <a:xfrm>
            <a:off x="647700" y="1165145"/>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 following </a:t>
            </a:r>
            <a:r>
              <a:rPr b="1" baseline="0" i="0" lang="en-US" sz="2000" u="none" cap="none" strike="noStrike">
                <a:solidFill>
                  <a:schemeClr val="dk1"/>
                </a:solidFill>
                <a:latin typeface="Arial"/>
                <a:ea typeface="Arial"/>
                <a:cs typeface="Arial"/>
                <a:sym typeface="Arial"/>
              </a:rPr>
              <a:t>business lines</a:t>
            </a:r>
            <a:r>
              <a:rPr b="0" baseline="0" i="0" lang="en-US" sz="2000" u="none" cap="none" strike="noStrike">
                <a:solidFill>
                  <a:schemeClr val="dk1"/>
                </a:solidFill>
                <a:latin typeface="Arial"/>
                <a:ea typeface="Arial"/>
                <a:cs typeface="Arial"/>
                <a:sym typeface="Arial"/>
              </a:rPr>
              <a:t>, which use PCAS Agreements,</a:t>
            </a:r>
            <a:r>
              <a:rPr b="1" baseline="0" i="0" lang="en-US" sz="2000" u="none" cap="none" strike="noStrike">
                <a:solidFill>
                  <a:schemeClr val="dk1"/>
                </a:solidFill>
                <a:latin typeface="Arial"/>
                <a:ea typeface="Arial"/>
                <a:cs typeface="Arial"/>
                <a:sym typeface="Arial"/>
              </a:rPr>
              <a:t> </a:t>
            </a:r>
            <a:r>
              <a:rPr b="0" baseline="0" i="0" lang="en-US" sz="2000" u="none" cap="none" strike="noStrike">
                <a:solidFill>
                  <a:schemeClr val="dk1"/>
                </a:solidFill>
                <a:latin typeface="Arial"/>
                <a:ea typeface="Arial"/>
                <a:cs typeface="Arial"/>
                <a:sym typeface="Arial"/>
              </a:rPr>
              <a:t>create standard Non-IPAC Receivables:</a:t>
            </a: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2891" name="Shape 2891"/>
          <p:cNvSpPr txBox="1"/>
          <p:nvPr>
            <p:ph idx="12" type="sldNum"/>
          </p:nvPr>
        </p:nvSpPr>
        <p:spPr>
          <a:xfrm>
            <a:off x="-46894" y="6553200"/>
            <a:ext cx="694592" cy="22335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2892" name="Shape 2892"/>
          <p:cNvGraphicFramePr/>
          <p:nvPr/>
        </p:nvGraphicFramePr>
        <p:xfrm>
          <a:off x="1007990" y="2005915"/>
          <a:ext cx="3000000" cy="3000000"/>
        </p:xfrm>
        <a:graphic>
          <a:graphicData uri="http://schemas.openxmlformats.org/drawingml/2006/table">
            <a:tbl>
              <a:tblPr bandRow="1" firstRow="1">
                <a:noFill/>
                <a:tableStyleId>{BAC79398-7521-4333-8EFB-146FB4C367A5}</a:tableStyleId>
              </a:tblPr>
              <a:tblGrid>
                <a:gridCol w="1491700"/>
                <a:gridCol w="2583750"/>
              </a:tblGrid>
              <a:tr h="282225">
                <a:tc gridSpan="2">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800" u="none" cap="none" strike="noStrike"/>
                        <a:t>Region 6</a:t>
                      </a:r>
                    </a:p>
                  </a:txBody>
                  <a:tcPr marT="45725" marB="45725" marR="91450" marL="91450"/>
                </a:tc>
                <a:tc hMerge="1"/>
              </a:tr>
              <a:tr h="1162425">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600" u="none" cap="none" strike="noStrike"/>
                        <a:t>Manual</a:t>
                      </a:r>
                    </a:p>
                  </a:txBody>
                  <a:tcPr marT="45725" marB="45725" marR="91450" marL="91450"/>
                </a:tc>
                <a:tc>
                  <a:txBody>
                    <a:bodyPr>
                      <a:noAutofit/>
                    </a:bodyPr>
                    <a:lstStyle/>
                    <a:p>
                      <a:pPr indent="0" lvl="2" marL="0" marR="0" rtl="0" algn="l">
                        <a:lnSpc>
                          <a:spcPct val="100000"/>
                        </a:lnSpc>
                        <a:spcBef>
                          <a:spcPts val="0"/>
                        </a:spcBef>
                        <a:spcAft>
                          <a:spcPts val="0"/>
                        </a:spcAft>
                        <a:buClr>
                          <a:schemeClr val="dk1"/>
                        </a:buClr>
                        <a:buSzPct val="25000"/>
                        <a:buFont typeface="Arial"/>
                        <a:buNone/>
                      </a:pPr>
                      <a:r>
                        <a:rPr baseline="0" lang="en-US" sz="1600" u="none" cap="none" strike="noStrike"/>
                        <a:t>External Services</a:t>
                      </a:r>
                    </a:p>
                    <a:p>
                      <a:pPr indent="0" lvl="2" marL="0" marR="0" rtl="0" algn="l">
                        <a:lnSpc>
                          <a:spcPct val="100000"/>
                        </a:lnSpc>
                        <a:spcBef>
                          <a:spcPts val="600"/>
                        </a:spcBef>
                        <a:spcAft>
                          <a:spcPts val="0"/>
                        </a:spcAft>
                        <a:buClr>
                          <a:schemeClr val="dk1"/>
                        </a:buClr>
                        <a:buSzPct val="25000"/>
                        <a:buFont typeface="Arial"/>
                        <a:buNone/>
                      </a:pPr>
                      <a:r>
                        <a:rPr baseline="0" lang="en-US" sz="1600" u="none" cap="none" strike="noStrike"/>
                        <a:t>Great Seal of US</a:t>
                      </a:r>
                    </a:p>
                    <a:p>
                      <a:pPr indent="0" lvl="2" marL="0" marR="0" rtl="0" algn="l">
                        <a:lnSpc>
                          <a:spcPct val="100000"/>
                        </a:lnSpc>
                        <a:spcBef>
                          <a:spcPts val="600"/>
                        </a:spcBef>
                        <a:spcAft>
                          <a:spcPts val="300"/>
                        </a:spcAft>
                        <a:buClr>
                          <a:schemeClr val="dk1"/>
                        </a:buClr>
                        <a:buSzPct val="25000"/>
                        <a:buFont typeface="Arial"/>
                        <a:buNone/>
                      </a:pPr>
                      <a:r>
                        <a:rPr baseline="0" lang="en-US" sz="1600" u="none" cap="none" strike="noStrike"/>
                        <a:t>University For People</a:t>
                      </a:r>
                    </a:p>
                  </a:txBody>
                  <a:tcPr marT="45725" marB="45725" marR="91450" marL="91450"/>
                </a:tc>
              </a:tr>
            </a:tbl>
          </a:graphicData>
        </a:graphic>
      </p:graphicFrame>
      <p:graphicFrame>
        <p:nvGraphicFramePr>
          <p:cNvPr id="2893" name="Shape 2893"/>
          <p:cNvGraphicFramePr/>
          <p:nvPr/>
        </p:nvGraphicFramePr>
        <p:xfrm>
          <a:off x="5185546" y="2014782"/>
          <a:ext cx="3000000" cy="3000000"/>
        </p:xfrm>
        <a:graphic>
          <a:graphicData uri="http://schemas.openxmlformats.org/drawingml/2006/table">
            <a:tbl>
              <a:tblPr bandRow="1" firstRow="1">
                <a:noFill/>
                <a:tableStyleId>{89709353-FD5C-4FA4-8832-3CFB8A5E7CEF}</a:tableStyleId>
              </a:tblPr>
              <a:tblGrid>
                <a:gridCol w="1816850"/>
                <a:gridCol w="1661150"/>
              </a:tblGrid>
              <a:tr h="387450">
                <a:tc gridSpan="2">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800" u="none" cap="none" strike="noStrike"/>
                        <a:t>Region 7</a:t>
                      </a:r>
                    </a:p>
                  </a:txBody>
                  <a:tcPr marT="45725" marB="45725" marR="91450" marL="91450"/>
                </a:tc>
                <a:tc hMerge="1"/>
              </a:tr>
              <a:tr h="351250">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600" u="none" cap="none" strike="noStrike"/>
                        <a:t>Automated</a:t>
                      </a:r>
                    </a:p>
                  </a:txBody>
                  <a:tcPr marT="45725" marB="45725" marR="91450" marL="91450"/>
                </a:tc>
                <a:tc>
                  <a:txBody>
                    <a:bodyPr>
                      <a:noAutofit/>
                    </a:bodyPr>
                    <a:lstStyle/>
                    <a:p>
                      <a:pPr indent="0" lvl="2" marL="0" marR="0" rtl="0" algn="l">
                        <a:lnSpc>
                          <a:spcPct val="100000"/>
                        </a:lnSpc>
                        <a:spcBef>
                          <a:spcPts val="0"/>
                        </a:spcBef>
                        <a:spcAft>
                          <a:spcPts val="0"/>
                        </a:spcAft>
                        <a:buClr>
                          <a:schemeClr val="dk1"/>
                        </a:buClr>
                        <a:buSzPct val="25000"/>
                        <a:buFont typeface="Arial"/>
                        <a:buNone/>
                      </a:pPr>
                      <a:r>
                        <a:rPr baseline="0" lang="en-US" sz="1600" u="none" cap="none" strike="noStrike"/>
                        <a:t>Outlease</a:t>
                      </a:r>
                    </a:p>
                  </a:txBody>
                  <a:tcPr marT="45725" marB="45725" marR="91450" marL="91450"/>
                </a:tc>
              </a:tr>
            </a:tbl>
          </a:graphicData>
        </a:graphic>
      </p:graphicFrame>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0" name="Shape 370"/>
        <p:cNvGrpSpPr/>
        <p:nvPr/>
      </p:nvGrpSpPr>
      <p:grpSpPr>
        <a:xfrm>
          <a:off x="0" y="0"/>
          <a:ext cx="0" cy="0"/>
          <a:chOff x="0" y="0"/>
          <a:chExt cx="0" cy="0"/>
        </a:xfrm>
      </p:grpSpPr>
      <p:sp>
        <p:nvSpPr>
          <p:cNvPr id="371" name="Shape 371"/>
          <p:cNvSpPr txBox="1"/>
          <p:nvPr>
            <p:ph type="title"/>
          </p:nvPr>
        </p:nvSpPr>
        <p:spPr>
          <a:xfrm>
            <a:off x="486885" y="263669"/>
            <a:ext cx="838767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Billing Methods</a:t>
            </a:r>
          </a:p>
        </p:txBody>
      </p:sp>
      <p:sp>
        <p:nvSpPr>
          <p:cNvPr id="372" name="Shape 372"/>
          <p:cNvSpPr/>
          <p:nvPr/>
        </p:nvSpPr>
        <p:spPr>
          <a:xfrm>
            <a:off x="3551275" y="1341084"/>
            <a:ext cx="5592725" cy="4956793"/>
          </a:xfrm>
          <a:custGeom>
            <a:pathLst>
              <a:path extrusionOk="0" h="120000" w="120000">
                <a:moveTo>
                  <a:pt x="0" y="0"/>
                </a:moveTo>
                <a:lnTo>
                  <a:pt x="120000" y="0"/>
                </a:lnTo>
                <a:lnTo>
                  <a:pt x="120000" y="120000"/>
                </a:lnTo>
                <a:lnTo>
                  <a:pt x="0" y="120000"/>
                </a:lnTo>
                <a:close/>
              </a:path>
              <a:path extrusionOk="0" fill="none" h="120000" w="120000">
                <a:moveTo>
                  <a:pt x="-9999" y="0"/>
                </a:moveTo>
                <a:close/>
                <a:lnTo>
                  <a:pt x="-9999" y="120000"/>
                </a:lnTo>
              </a:path>
              <a:path extrusionOk="0" fill="none" h="120000" w="120000">
                <a:moveTo>
                  <a:pt x="-9999" y="22500"/>
                </a:moveTo>
                <a:lnTo>
                  <a:pt x="-45999" y="135000"/>
                </a:lnTo>
              </a:path>
            </a:pathLst>
          </a:custGeom>
          <a:noFill/>
          <a:ln>
            <a:noFill/>
          </a:ln>
        </p:spPr>
        <p:txBody>
          <a:bodyPr anchorCtr="1" anchor="ctr" bIns="45700" lIns="91425" rIns="91425" tIns="45700">
            <a:noAutofit/>
          </a:bodyPr>
          <a:lstStyle/>
          <a:p>
            <a:pPr indent="-114300" lvl="1" marL="114300" marR="0" rtl="0" algn="l">
              <a:lnSpc>
                <a:spcPct val="75000"/>
              </a:lnSpc>
              <a:spcBef>
                <a:spcPts val="0"/>
              </a:spcBef>
              <a:spcAft>
                <a:spcPts val="0"/>
              </a:spcAft>
              <a:buClr>
                <a:srgbClr val="404040"/>
              </a:buClr>
              <a:buSzPct val="100000"/>
              <a:buFont typeface="Arial"/>
              <a:buChar char="•"/>
            </a:pPr>
            <a:r>
              <a:rPr b="0" baseline="0" i="0" lang="en-US" sz="2000" u="none" cap="none" strike="noStrike">
                <a:solidFill>
                  <a:srgbClr val="404040"/>
                </a:solidFill>
                <a:latin typeface="Arial"/>
                <a:ea typeface="Arial"/>
                <a:cs typeface="Arial"/>
                <a:sym typeface="Arial"/>
              </a:rPr>
              <a:t>Agreements</a:t>
            </a:r>
          </a:p>
          <a:p>
            <a:pPr indent="-114300" lvl="2" marL="228600" marR="0" rtl="0" algn="l">
              <a:lnSpc>
                <a:spcPct val="75000"/>
              </a:lnSpc>
              <a:spcBef>
                <a:spcPts val="200"/>
              </a:spcBef>
              <a:spcAft>
                <a:spcPts val="0"/>
              </a:spcAft>
              <a:buClr>
                <a:srgbClr val="404040"/>
              </a:buClr>
              <a:buSzPct val="100000"/>
              <a:buFont typeface="Arial"/>
              <a:buChar char="•"/>
            </a:pPr>
            <a:r>
              <a:rPr b="0" baseline="0" i="0" lang="en-US" sz="2000" u="none" cap="none" strike="noStrike">
                <a:solidFill>
                  <a:srgbClr val="404040"/>
                </a:solidFill>
                <a:latin typeface="Arial"/>
                <a:ea typeface="Arial"/>
                <a:cs typeface="Arial"/>
                <a:sym typeface="Arial"/>
              </a:rPr>
              <a:t>External</a:t>
            </a:r>
          </a:p>
          <a:p>
            <a:pPr indent="-114300" lvl="3" marL="342900" marR="0" rtl="0" algn="l">
              <a:lnSpc>
                <a:spcPct val="75000"/>
              </a:lnSpc>
              <a:spcBef>
                <a:spcPts val="200"/>
              </a:spcBef>
              <a:spcAft>
                <a:spcPts val="0"/>
              </a:spcAft>
              <a:buClr>
                <a:srgbClr val="404040"/>
              </a:buClr>
              <a:buSzPct val="100000"/>
              <a:buFont typeface="Arial"/>
              <a:buChar char="•"/>
            </a:pPr>
            <a:r>
              <a:rPr b="0" baseline="0" i="0" lang="en-US" sz="2000" u="none" cap="none" strike="noStrike">
                <a:solidFill>
                  <a:srgbClr val="404040"/>
                </a:solidFill>
                <a:latin typeface="Arial"/>
                <a:ea typeface="Arial"/>
                <a:cs typeface="Arial"/>
                <a:sym typeface="Arial"/>
              </a:rPr>
              <a:t>Federal</a:t>
            </a:r>
          </a:p>
          <a:p>
            <a:pPr indent="0" lvl="3" marL="342900" marR="0" rtl="0" algn="l">
              <a:lnSpc>
                <a:spcPct val="75000"/>
              </a:lnSpc>
              <a:spcBef>
                <a:spcPts val="20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3" marL="342900" marR="0" rtl="0" algn="l">
              <a:lnSpc>
                <a:spcPct val="75000"/>
              </a:lnSpc>
              <a:spcBef>
                <a:spcPts val="180"/>
              </a:spcBef>
              <a:spcAft>
                <a:spcPts val="0"/>
              </a:spcAft>
              <a:buClr>
                <a:srgbClr val="404040"/>
              </a:buClr>
              <a:buSzPct val="100000"/>
              <a:buFont typeface="Arial"/>
              <a:buChar char="•"/>
            </a:pPr>
            <a:r>
              <a:rPr b="0" baseline="0" i="0" lang="en-US" sz="2000" u="none" cap="none" strike="noStrike">
                <a:solidFill>
                  <a:srgbClr val="404040"/>
                </a:solidFill>
                <a:latin typeface="Arial"/>
                <a:ea typeface="Arial"/>
                <a:cs typeface="Arial"/>
                <a:sym typeface="Arial"/>
              </a:rPr>
              <a:t>Non-Federal</a:t>
            </a:r>
          </a:p>
          <a:p>
            <a:pPr indent="0" lvl="3" marL="342900" marR="0" rtl="0" algn="l">
              <a:lnSpc>
                <a:spcPct val="75000"/>
              </a:lnSpc>
              <a:spcBef>
                <a:spcPts val="20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0" lvl="2" marL="2286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2" marL="228600" marR="0" rtl="0" algn="l">
              <a:lnSpc>
                <a:spcPct val="75000"/>
              </a:lnSpc>
              <a:spcBef>
                <a:spcPts val="180"/>
              </a:spcBef>
              <a:spcAft>
                <a:spcPts val="0"/>
              </a:spcAft>
              <a:buClr>
                <a:srgbClr val="404040"/>
              </a:buClr>
              <a:buSzPct val="100000"/>
              <a:buFont typeface="Arial"/>
              <a:buChar char="•"/>
            </a:pPr>
            <a:r>
              <a:rPr b="0" baseline="0" i="0" lang="en-US" sz="2000" u="none" cap="none" strike="noStrike">
                <a:solidFill>
                  <a:srgbClr val="404040"/>
                </a:solidFill>
                <a:latin typeface="Arial"/>
                <a:ea typeface="Arial"/>
                <a:cs typeface="Arial"/>
                <a:sym typeface="Arial"/>
              </a:rPr>
              <a:t>Internal</a:t>
            </a:r>
          </a:p>
          <a:p>
            <a:pPr indent="0" lvl="2" marL="228600" marR="0" rtl="0" algn="l">
              <a:lnSpc>
                <a:spcPct val="75000"/>
              </a:lnSpc>
              <a:spcBef>
                <a:spcPts val="200"/>
              </a:spcBef>
              <a:spcAft>
                <a:spcPts val="18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73" name="Shape 373"/>
          <p:cNvSpPr txBox="1"/>
          <p:nvPr/>
        </p:nvSpPr>
        <p:spPr>
          <a:xfrm>
            <a:off x="486885" y="1291558"/>
            <a:ext cx="4297765" cy="362431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AF242B"/>
              </a:buClr>
              <a:buSzPct val="25000"/>
              <a:buFont typeface="Noto Sans Symbols"/>
              <a:buNone/>
            </a:pPr>
            <a:r>
              <a:rPr b="0" baseline="0" i="0" lang="en-US" sz="2000" u="none" cap="none" strike="noStrike">
                <a:solidFill>
                  <a:srgbClr val="000000"/>
                </a:solidFill>
                <a:latin typeface="Arial"/>
                <a:ea typeface="Arial"/>
                <a:cs typeface="Arial"/>
                <a:sym typeface="Arial"/>
              </a:rPr>
              <a:t>Billing Method by Customer Type:</a:t>
            </a: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rgbClr val="000000"/>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1" baseline="0" i="0" lang="en-US" sz="2000" u="sng" cap="none" strike="noStrike">
                <a:solidFill>
                  <a:srgbClr val="000000"/>
                </a:solidFill>
                <a:latin typeface="Arial"/>
                <a:ea typeface="Arial"/>
                <a:cs typeface="Arial"/>
                <a:sym typeface="Arial"/>
              </a:rPr>
              <a:t>External</a:t>
            </a:r>
            <a:r>
              <a:rPr b="1" baseline="0" i="0" lang="en-US" sz="2000" u="none" cap="none" strike="noStrike">
                <a:solidFill>
                  <a:srgbClr val="000000"/>
                </a:solidFill>
                <a:latin typeface="Arial"/>
                <a:ea typeface="Arial"/>
                <a:cs typeface="Arial"/>
                <a:sym typeface="Arial"/>
              </a:rPr>
              <a:t> Agreements:</a:t>
            </a:r>
          </a:p>
          <a:p>
            <a:pPr indent="-225425" lvl="1" marL="568325" marR="0" rtl="0" algn="l">
              <a:spcBef>
                <a:spcPts val="360"/>
              </a:spcBef>
              <a:spcAft>
                <a:spcPts val="0"/>
              </a:spcAft>
              <a:buClr>
                <a:srgbClr val="AF242B"/>
              </a:buClr>
              <a:buSzPct val="75000"/>
              <a:buFont typeface="Noto Sans Symbols"/>
              <a:buChar char="•"/>
            </a:pPr>
            <a:r>
              <a:rPr b="1" baseline="0" i="0" lang="en-US" sz="1800" u="none" cap="none" strike="noStrike">
                <a:solidFill>
                  <a:srgbClr val="000000"/>
                </a:solidFill>
                <a:latin typeface="Arial"/>
                <a:ea typeface="Arial"/>
                <a:cs typeface="Arial"/>
                <a:sym typeface="Arial"/>
              </a:rPr>
              <a:t>Federal</a:t>
            </a:r>
            <a:r>
              <a:rPr b="0" baseline="0" i="0" lang="en-US" sz="1800" u="none" cap="none" strike="noStrike">
                <a:solidFill>
                  <a:srgbClr val="000000"/>
                </a:solidFill>
                <a:latin typeface="Arial"/>
                <a:ea typeface="Arial"/>
                <a:cs typeface="Arial"/>
                <a:sym typeface="Arial"/>
              </a:rPr>
              <a:t>: </a:t>
            </a:r>
          </a:p>
          <a:p>
            <a:pPr indent="-241300" lvl="2" marL="914400" marR="0" rtl="0" algn="l">
              <a:spcBef>
                <a:spcPts val="360"/>
              </a:spcBef>
              <a:spcAft>
                <a:spcPts val="0"/>
              </a:spcAft>
              <a:buClr>
                <a:srgbClr val="AF242B"/>
              </a:buClr>
              <a:buSzPct val="75000"/>
              <a:buFont typeface="Noto Sans Symbols"/>
              <a:buChar char="•"/>
            </a:pPr>
            <a:r>
              <a:rPr b="0" baseline="0" i="0" lang="en-US" sz="1800" u="none" cap="none" strike="noStrike">
                <a:solidFill>
                  <a:srgbClr val="000000"/>
                </a:solidFill>
                <a:latin typeface="Arial"/>
                <a:ea typeface="Arial"/>
                <a:cs typeface="Arial"/>
                <a:sym typeface="Arial"/>
              </a:rPr>
              <a:t>IPAC or Standard (Non-IPAC)</a:t>
            </a:r>
          </a:p>
          <a:p>
            <a:pPr indent="-225425" lvl="1" marL="568325" marR="0" rtl="0" algn="l">
              <a:spcBef>
                <a:spcPts val="360"/>
              </a:spcBef>
              <a:spcAft>
                <a:spcPts val="0"/>
              </a:spcAft>
              <a:buClr>
                <a:srgbClr val="AF242B"/>
              </a:buClr>
              <a:buSzPct val="75000"/>
              <a:buFont typeface="Noto Sans Symbols"/>
              <a:buChar char="•"/>
            </a:pPr>
            <a:r>
              <a:rPr b="1" baseline="0" i="0" lang="en-US" sz="1800" u="none" cap="none" strike="noStrike">
                <a:solidFill>
                  <a:srgbClr val="000000"/>
                </a:solidFill>
                <a:latin typeface="Arial"/>
                <a:ea typeface="Arial"/>
                <a:cs typeface="Arial"/>
                <a:sym typeface="Arial"/>
              </a:rPr>
              <a:t>Non-Federal:</a:t>
            </a:r>
            <a:r>
              <a:rPr b="0" baseline="0" i="0" lang="en-US" sz="1800" u="none" cap="none" strike="noStrike">
                <a:solidFill>
                  <a:srgbClr val="000000"/>
                </a:solidFill>
                <a:latin typeface="Arial"/>
                <a:ea typeface="Arial"/>
                <a:cs typeface="Arial"/>
                <a:sym typeface="Arial"/>
              </a:rPr>
              <a:t> </a:t>
            </a:r>
          </a:p>
          <a:p>
            <a:pPr indent="-241300" lvl="2" marL="914400" marR="0" rtl="0" algn="l">
              <a:spcBef>
                <a:spcPts val="360"/>
              </a:spcBef>
              <a:spcAft>
                <a:spcPts val="0"/>
              </a:spcAft>
              <a:buClr>
                <a:srgbClr val="AF242B"/>
              </a:buClr>
              <a:buSzPct val="75000"/>
              <a:buFont typeface="Noto Sans Symbols"/>
              <a:buChar char="•"/>
            </a:pPr>
            <a:r>
              <a:rPr b="0" baseline="0" i="0" lang="en-US" sz="1800" u="none" cap="none" strike="noStrike">
                <a:solidFill>
                  <a:srgbClr val="000000"/>
                </a:solidFill>
                <a:latin typeface="Arial"/>
                <a:ea typeface="Arial"/>
                <a:cs typeface="Arial"/>
                <a:sym typeface="Arial"/>
              </a:rPr>
              <a:t>Standard (Non-IPAC)</a:t>
            </a:r>
          </a:p>
          <a:p>
            <a:pPr indent="-155575" lvl="2" marL="914400" marR="0" rtl="0" algn="l">
              <a:spcBef>
                <a:spcPts val="360"/>
              </a:spcBef>
              <a:spcAft>
                <a:spcPts val="0"/>
              </a:spcAft>
              <a:buClr>
                <a:srgbClr val="AF242B"/>
              </a:buClr>
              <a:buFont typeface="Noto Sans Symbols"/>
              <a:buNone/>
            </a:pPr>
            <a:r>
              <a:t/>
            </a:r>
            <a:endParaRPr b="1" baseline="0" i="0" sz="1800" u="none" cap="none" strike="noStrike">
              <a:solidFill>
                <a:srgbClr val="000000"/>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1" baseline="0" i="0" lang="en-US" sz="2000" u="sng" cap="none" strike="noStrike">
                <a:solidFill>
                  <a:srgbClr val="000000"/>
                </a:solidFill>
                <a:latin typeface="Arial"/>
                <a:ea typeface="Arial"/>
                <a:cs typeface="Arial"/>
                <a:sym typeface="Arial"/>
              </a:rPr>
              <a:t>Internal</a:t>
            </a:r>
            <a:r>
              <a:rPr b="1" baseline="0" i="0" lang="en-US" sz="2000" u="none" cap="none" strike="noStrike">
                <a:solidFill>
                  <a:srgbClr val="000000"/>
                </a:solidFill>
                <a:latin typeface="Arial"/>
                <a:ea typeface="Arial"/>
                <a:cs typeface="Arial"/>
                <a:sym typeface="Arial"/>
              </a:rPr>
              <a:t> Agreements:</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rgbClr val="000000"/>
                </a:solidFill>
                <a:latin typeface="Arial"/>
                <a:ea typeface="Arial"/>
                <a:cs typeface="Arial"/>
                <a:sym typeface="Arial"/>
              </a:rPr>
              <a:t>Interfund/Intrafund</a:t>
            </a:r>
          </a:p>
        </p:txBody>
      </p:sp>
      <p:sp>
        <p:nvSpPr>
          <p:cNvPr id="374" name="Shape 374"/>
          <p:cNvSpPr txBox="1"/>
          <p:nvPr/>
        </p:nvSpPr>
        <p:spPr>
          <a:xfrm>
            <a:off x="363414"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75" name="Shape 37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8" name="Shape 2898"/>
        <p:cNvGrpSpPr/>
        <p:nvPr/>
      </p:nvGrpSpPr>
      <p:grpSpPr>
        <a:xfrm>
          <a:off x="0" y="0"/>
          <a:ext cx="0" cy="0"/>
          <a:chOff x="0" y="0"/>
          <a:chExt cx="0" cy="0"/>
        </a:xfrm>
      </p:grpSpPr>
      <p:sp>
        <p:nvSpPr>
          <p:cNvPr id="2899" name="Shape 2899"/>
          <p:cNvSpPr txBox="1"/>
          <p:nvPr>
            <p:ph type="title"/>
          </p:nvPr>
        </p:nvSpPr>
        <p:spPr>
          <a:xfrm>
            <a:off x="533047" y="392732"/>
            <a:ext cx="8409418"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Standard Non-IPAC Billing – Automated Credit Application</a:t>
            </a:r>
          </a:p>
        </p:txBody>
      </p:sp>
      <p:sp>
        <p:nvSpPr>
          <p:cNvPr id="2900" name="Shape 2900"/>
          <p:cNvSpPr txBox="1"/>
          <p:nvPr>
            <p:ph idx="1" type="body"/>
          </p:nvPr>
        </p:nvSpPr>
        <p:spPr>
          <a:xfrm>
            <a:off x="533047" y="1313275"/>
            <a:ext cx="8447323"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2000" u="sng" cap="none" strike="noStrike">
                <a:solidFill>
                  <a:schemeClr val="dk1"/>
                </a:solidFill>
                <a:latin typeface="Arial"/>
                <a:ea typeface="Arial"/>
                <a:cs typeface="Arial"/>
                <a:sym typeface="Arial"/>
              </a:rPr>
              <a:t>Automated Credit Application</a:t>
            </a:r>
            <a:r>
              <a:rPr b="1" baseline="0" i="0" lang="en-US" sz="2000" u="none" cap="none" strike="noStrike">
                <a:solidFill>
                  <a:schemeClr val="dk1"/>
                </a:solidFill>
                <a:latin typeface="Arial"/>
                <a:ea typeface="Arial"/>
                <a:cs typeface="Arial"/>
                <a:sym typeface="Arial"/>
              </a:rPr>
              <a:t> </a:t>
            </a:r>
            <a:r>
              <a:rPr b="0" baseline="0" i="0" lang="en-US" sz="2000" u="none" cap="none" strike="noStrike">
                <a:solidFill>
                  <a:schemeClr val="dk1"/>
                </a:solidFill>
                <a:latin typeface="Arial"/>
                <a:ea typeface="Arial"/>
                <a:cs typeface="Arial"/>
                <a:sym typeface="Arial"/>
              </a:rPr>
              <a:t>batch process:</a:t>
            </a:r>
          </a:p>
          <a:p>
            <a:pPr indent="-346075" lvl="1" marL="688975" marR="0" rtl="0" algn="l">
              <a:spcBef>
                <a:spcPts val="400"/>
              </a:spcBef>
              <a:spcAft>
                <a:spcPts val="0"/>
              </a:spcAft>
              <a:buClr>
                <a:srgbClr val="AF242B"/>
              </a:buClr>
              <a:buSzPct val="75000"/>
              <a:buFont typeface="Arial"/>
              <a:buAutoNum type="arabicPeriod"/>
            </a:pPr>
            <a:r>
              <a:rPr b="0" baseline="0" i="0" lang="en-US" sz="2000" u="none" cap="none" strike="noStrike">
                <a:solidFill>
                  <a:schemeClr val="dk1"/>
                </a:solidFill>
                <a:latin typeface="Arial"/>
                <a:ea typeface="Arial"/>
                <a:cs typeface="Arial"/>
                <a:sym typeface="Arial"/>
              </a:rPr>
              <a:t>Looks within a </a:t>
            </a:r>
            <a:r>
              <a:rPr b="0" baseline="0" i="0" lang="en-US" sz="2000" u="sng" cap="none" strike="noStrike">
                <a:solidFill>
                  <a:schemeClr val="dk1"/>
                </a:solidFill>
                <a:latin typeface="Arial"/>
                <a:ea typeface="Arial"/>
                <a:cs typeface="Arial"/>
                <a:sym typeface="Arial"/>
              </a:rPr>
              <a:t>billing document</a:t>
            </a:r>
            <a:r>
              <a:rPr b="0" baseline="0" i="0" lang="en-US" sz="2000" u="none" cap="none" strike="noStrike">
                <a:solidFill>
                  <a:schemeClr val="dk1"/>
                </a:solidFill>
                <a:latin typeface="Arial"/>
                <a:ea typeface="Arial"/>
                <a:cs typeface="Arial"/>
                <a:sym typeface="Arial"/>
              </a:rPr>
              <a:t>, </a:t>
            </a:r>
            <a:r>
              <a:rPr b="0" baseline="0" i="0" lang="en-US" sz="2000" u="sng" cap="none" strike="noStrike">
                <a:solidFill>
                  <a:schemeClr val="dk1"/>
                </a:solidFill>
                <a:latin typeface="Arial"/>
                <a:ea typeface="Arial"/>
                <a:cs typeface="Arial"/>
                <a:sym typeface="Arial"/>
              </a:rPr>
              <a:t>agreement</a:t>
            </a:r>
            <a:r>
              <a:rPr b="0" baseline="0" i="0" lang="en-US" sz="2000" u="none" cap="none" strike="noStrike">
                <a:solidFill>
                  <a:schemeClr val="dk1"/>
                </a:solidFill>
                <a:latin typeface="Arial"/>
                <a:ea typeface="Arial"/>
                <a:cs typeface="Arial"/>
                <a:sym typeface="Arial"/>
              </a:rPr>
              <a:t>, </a:t>
            </a:r>
            <a:r>
              <a:rPr b="0" baseline="0" i="0" lang="en-US" sz="2000" u="sng" cap="none" strike="noStrike">
                <a:solidFill>
                  <a:schemeClr val="dk1"/>
                </a:solidFill>
                <a:latin typeface="Arial"/>
                <a:ea typeface="Arial"/>
                <a:cs typeface="Arial"/>
                <a:sym typeface="Arial"/>
              </a:rPr>
              <a:t>statement</a:t>
            </a:r>
            <a:r>
              <a:rPr b="0" baseline="0" i="0" lang="en-US" sz="2000" u="none" cap="none" strike="noStrike">
                <a:solidFill>
                  <a:schemeClr val="dk1"/>
                </a:solidFill>
                <a:latin typeface="Arial"/>
                <a:ea typeface="Arial"/>
                <a:cs typeface="Arial"/>
                <a:sym typeface="Arial"/>
              </a:rPr>
              <a:t>, or </a:t>
            </a:r>
            <a:r>
              <a:rPr b="0" baseline="0" i="0" lang="en-US" sz="2000" u="sng" cap="none" strike="noStrike">
                <a:solidFill>
                  <a:schemeClr val="dk1"/>
                </a:solidFill>
                <a:latin typeface="Arial"/>
                <a:ea typeface="Arial"/>
                <a:cs typeface="Arial"/>
                <a:sym typeface="Arial"/>
              </a:rPr>
              <a:t>vendor</a:t>
            </a:r>
          </a:p>
          <a:p>
            <a:pPr indent="-346075" lvl="1" marL="688975" marR="0" rtl="0" algn="l">
              <a:spcBef>
                <a:spcPts val="400"/>
              </a:spcBef>
              <a:spcAft>
                <a:spcPts val="0"/>
              </a:spcAft>
              <a:buClr>
                <a:srgbClr val="AF242B"/>
              </a:buClr>
              <a:buSzPct val="75000"/>
              <a:buFont typeface="Arial"/>
              <a:buAutoNum type="arabicPeriod"/>
            </a:pPr>
            <a:r>
              <a:rPr b="0" baseline="0" i="0" lang="en-US" sz="2000" u="sng" cap="none" strike="noStrike">
                <a:solidFill>
                  <a:schemeClr val="dk1"/>
                </a:solidFill>
                <a:latin typeface="Arial"/>
                <a:ea typeface="Arial"/>
                <a:cs typeface="Arial"/>
                <a:sym typeface="Arial"/>
              </a:rPr>
              <a:t>Identifies credits that have not yet been refunded</a:t>
            </a:r>
            <a:r>
              <a:rPr b="0" baseline="0" i="0" lang="en-US" sz="2000" u="none" cap="none" strike="noStrike">
                <a:solidFill>
                  <a:schemeClr val="dk1"/>
                </a:solidFill>
                <a:latin typeface="Arial"/>
                <a:ea typeface="Arial"/>
                <a:cs typeface="Arial"/>
                <a:sym typeface="Arial"/>
              </a:rPr>
              <a:t> to the customer and takes appropriate action</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Batch Parameters specify which entity the job will search through</a:t>
            </a:r>
          </a:p>
          <a:p>
            <a:pPr indent="-23177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Via the ARCRDAPP batch job, credits can be:</a:t>
            </a:r>
          </a:p>
          <a:p>
            <a:pPr indent="-346075" lvl="1" marL="688975" marR="0" rtl="0" algn="l">
              <a:spcBef>
                <a:spcPts val="400"/>
              </a:spcBef>
              <a:spcAft>
                <a:spcPts val="0"/>
              </a:spcAft>
              <a:buClr>
                <a:srgbClr val="AF242B"/>
              </a:buClr>
              <a:buSzPct val="75000"/>
              <a:buFont typeface="Arial"/>
              <a:buAutoNum type="arabicPeriod"/>
            </a:pPr>
            <a:r>
              <a:rPr b="1" baseline="0" i="0" lang="en-US" sz="2000" u="sng" cap="none" strike="noStrike">
                <a:solidFill>
                  <a:schemeClr val="dk1"/>
                </a:solidFill>
                <a:latin typeface="Arial"/>
                <a:ea typeface="Arial"/>
                <a:cs typeface="Arial"/>
                <a:sym typeface="Arial"/>
              </a:rPr>
              <a:t>Applied against another bill</a:t>
            </a:r>
          </a:p>
          <a:p>
            <a:pPr indent="-346075" lvl="1" marL="688975" marR="0" rtl="0" algn="l">
              <a:spcBef>
                <a:spcPts val="400"/>
              </a:spcBef>
              <a:spcAft>
                <a:spcPts val="0"/>
              </a:spcAft>
              <a:buClr>
                <a:srgbClr val="AF242B"/>
              </a:buClr>
              <a:buSzPct val="75000"/>
              <a:buFont typeface="Arial"/>
              <a:buAutoNum type="arabicPeriod"/>
            </a:pPr>
            <a:r>
              <a:rPr b="1" baseline="0" i="0" lang="en-US" sz="2000" u="sng" cap="none" strike="noStrike">
                <a:solidFill>
                  <a:schemeClr val="dk1"/>
                </a:solidFill>
                <a:latin typeface="Arial"/>
                <a:ea typeface="Arial"/>
                <a:cs typeface="Arial"/>
                <a:sym typeface="Arial"/>
              </a:rPr>
              <a:t>Refunded to the customer</a:t>
            </a:r>
            <a:r>
              <a:rPr b="0" baseline="0" i="0" lang="en-US" sz="2000" u="none" cap="none" strike="noStrike">
                <a:solidFill>
                  <a:schemeClr val="dk1"/>
                </a:solidFill>
                <a:latin typeface="Arial"/>
                <a:ea typeface="Arial"/>
                <a:cs typeface="Arial"/>
                <a:sym typeface="Arial"/>
              </a:rPr>
              <a:t> (only performed for IPAC bills)</a:t>
            </a:r>
          </a:p>
          <a:p>
            <a:pPr indent="-346075" lvl="1" marL="6889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Various batch job instances are set up by business line and bill type as different instances create different document types</a:t>
            </a:r>
          </a:p>
        </p:txBody>
      </p:sp>
      <p:sp>
        <p:nvSpPr>
          <p:cNvPr id="2901" name="Shape 2901"/>
          <p:cNvSpPr txBox="1"/>
          <p:nvPr>
            <p:ph idx="11" type="ftr"/>
          </p:nvPr>
        </p:nvSpPr>
        <p:spPr>
          <a:xfrm>
            <a:off x="386861"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902" name="Shape 2902"/>
          <p:cNvSpPr txBox="1"/>
          <p:nvPr>
            <p:ph idx="12" type="sldNum"/>
          </p:nvPr>
        </p:nvSpPr>
        <p:spPr>
          <a:xfrm>
            <a:off x="0" y="6553200"/>
            <a:ext cx="533047" cy="29368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7" name="Shape 2907"/>
        <p:cNvGrpSpPr/>
        <p:nvPr/>
      </p:nvGrpSpPr>
      <p:grpSpPr>
        <a:xfrm>
          <a:off x="0" y="0"/>
          <a:ext cx="0" cy="0"/>
          <a:chOff x="0" y="0"/>
          <a:chExt cx="0" cy="0"/>
        </a:xfrm>
      </p:grpSpPr>
      <p:sp>
        <p:nvSpPr>
          <p:cNvPr id="2908" name="Shape 2908"/>
          <p:cNvSpPr/>
          <p:nvPr/>
        </p:nvSpPr>
        <p:spPr>
          <a:xfrm>
            <a:off x="7885215" y="5866410"/>
            <a:ext cx="1163780" cy="991589"/>
          </a:xfrm>
          <a:prstGeom prst="rect">
            <a:avLst/>
          </a:prstGeom>
          <a:solidFill>
            <a:schemeClr val="lt1"/>
          </a:solid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2909" name="Shape 2909"/>
          <p:cNvSpPr txBox="1"/>
          <p:nvPr>
            <p:ph idx="11" type="ftr"/>
          </p:nvPr>
        </p:nvSpPr>
        <p:spPr>
          <a:xfrm>
            <a:off x="398585"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910" name="Shape 2910"/>
          <p:cNvSpPr txBox="1"/>
          <p:nvPr>
            <p:ph idx="12" type="sldNum"/>
          </p:nvPr>
        </p:nvSpPr>
        <p:spPr>
          <a:xfrm>
            <a:off x="0" y="6611814"/>
            <a:ext cx="445475" cy="23507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911" name="Shape 2911"/>
          <p:cNvSpPr txBox="1"/>
          <p:nvPr>
            <p:ph idx="1" type="body"/>
          </p:nvPr>
        </p:nvSpPr>
        <p:spPr>
          <a:xfrm>
            <a:off x="404260" y="957341"/>
            <a:ext cx="8739739" cy="384566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For </a:t>
            </a:r>
            <a:r>
              <a:rPr b="0" baseline="0" i="0" lang="en-US" sz="1800" u="sng" cap="none" strike="noStrike">
                <a:solidFill>
                  <a:schemeClr val="dk1"/>
                </a:solidFill>
                <a:latin typeface="Arial"/>
                <a:ea typeface="Arial"/>
                <a:cs typeface="Arial"/>
                <a:sym typeface="Arial"/>
              </a:rPr>
              <a:t>non-IPAC receivables</a:t>
            </a:r>
            <a:r>
              <a:rPr b="0" baseline="0" i="0" lang="en-US" sz="1800" u="none" cap="none" strike="noStrike">
                <a:solidFill>
                  <a:schemeClr val="dk1"/>
                </a:solidFill>
                <a:latin typeface="Arial"/>
                <a:ea typeface="Arial"/>
                <a:cs typeface="Arial"/>
                <a:sym typeface="Arial"/>
              </a:rPr>
              <a:t>, the Automated Credit Application batch job:</a:t>
            </a:r>
          </a:p>
          <a:p>
            <a:pPr indent="-346075" lvl="1" marL="688975" marR="0" rtl="0" algn="l">
              <a:spcBef>
                <a:spcPts val="12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Identifies within the Agreement an </a:t>
            </a:r>
            <a:r>
              <a:rPr b="0" baseline="0" i="0" lang="en-US" sz="1800" u="sng" cap="none" strike="noStrike">
                <a:solidFill>
                  <a:schemeClr val="dk1"/>
                </a:solidFill>
                <a:latin typeface="Arial"/>
                <a:ea typeface="Arial"/>
                <a:cs typeface="Arial"/>
                <a:sym typeface="Arial"/>
              </a:rPr>
              <a:t>outstanding Billing Document</a:t>
            </a:r>
            <a:r>
              <a:rPr b="0" baseline="0" i="0" lang="en-US" sz="1800" u="none" cap="none" strike="noStrike">
                <a:solidFill>
                  <a:schemeClr val="dk1"/>
                </a:solidFill>
                <a:latin typeface="Arial"/>
                <a:ea typeface="Arial"/>
                <a:cs typeface="Arial"/>
                <a:sym typeface="Arial"/>
              </a:rPr>
              <a:t> to </a:t>
            </a:r>
            <a:r>
              <a:rPr b="1" baseline="0" i="0" lang="en-US" sz="1800" u="sng" cap="none" strike="noStrike">
                <a:solidFill>
                  <a:schemeClr val="dk1"/>
                </a:solidFill>
                <a:latin typeface="Arial"/>
                <a:ea typeface="Arial"/>
                <a:cs typeface="Arial"/>
                <a:sym typeface="Arial"/>
              </a:rPr>
              <a:t>apply the credit to</a:t>
            </a:r>
          </a:p>
          <a:p>
            <a:pPr indent="-346075" lvl="1" marL="688975" marR="0" rtl="0" algn="l">
              <a:spcBef>
                <a:spcPts val="12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Generates a </a:t>
            </a:r>
            <a:r>
              <a:rPr b="1" baseline="0" i="0" lang="en-US" sz="1800" u="sng" cap="none" strike="noStrike">
                <a:solidFill>
                  <a:schemeClr val="dk1"/>
                </a:solidFill>
                <a:latin typeface="Arial"/>
                <a:ea typeface="Arial"/>
                <a:cs typeface="Arial"/>
                <a:sym typeface="Arial"/>
              </a:rPr>
              <a:t>Cash Receipt</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with the following lines:</a:t>
            </a:r>
          </a:p>
          <a:p>
            <a:pPr indent="-466725" lvl="2" marL="113982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Credit Reduction line</a:t>
            </a:r>
            <a:r>
              <a:rPr b="0" baseline="0" i="0" lang="en-US" sz="1800" u="none" cap="none" strike="noStrike">
                <a:solidFill>
                  <a:schemeClr val="dk1"/>
                </a:solidFill>
                <a:latin typeface="Arial"/>
                <a:ea typeface="Arial"/>
                <a:cs typeface="Arial"/>
                <a:sym typeface="Arial"/>
              </a:rPr>
              <a:t> referencing the </a:t>
            </a:r>
            <a:r>
              <a:rPr b="0" baseline="0" i="0" lang="en-US" sz="1800" u="sng" cap="none" strike="noStrike">
                <a:solidFill>
                  <a:schemeClr val="dk1"/>
                </a:solidFill>
                <a:latin typeface="Arial"/>
                <a:ea typeface="Arial"/>
                <a:cs typeface="Arial"/>
                <a:sym typeface="Arial"/>
              </a:rPr>
              <a:t>outstanding BD credit line</a:t>
            </a:r>
          </a:p>
          <a:p>
            <a:pPr indent="-466725" lvl="2" marL="113982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Credit Application line(s)</a:t>
            </a:r>
            <a:r>
              <a:rPr b="0" baseline="0" i="0" lang="en-US" sz="1800" u="none" cap="none" strike="noStrike">
                <a:solidFill>
                  <a:schemeClr val="dk1"/>
                </a:solidFill>
                <a:latin typeface="Arial"/>
                <a:ea typeface="Arial"/>
                <a:cs typeface="Arial"/>
                <a:sym typeface="Arial"/>
              </a:rPr>
              <a:t> applying the credit to the outstanding BD within the Statement or Agreement</a:t>
            </a:r>
          </a:p>
          <a:p>
            <a:pPr indent="-457200" lvl="0" marL="4572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If  there is no outstanding Billing Document or an excess exists, </a:t>
            </a:r>
            <a:r>
              <a:rPr b="0" baseline="0" i="0" lang="en-US" sz="1800" u="sng" cap="none" strike="noStrike">
                <a:solidFill>
                  <a:schemeClr val="dk1"/>
                </a:solidFill>
                <a:latin typeface="Arial"/>
                <a:ea typeface="Arial"/>
                <a:cs typeface="Arial"/>
                <a:sym typeface="Arial"/>
              </a:rPr>
              <a:t>the original credit will remain outstanding</a:t>
            </a:r>
          </a:p>
          <a:p>
            <a:pPr indent="-254000" lvl="2" marL="1035050"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2912" name="Shape 2912"/>
          <p:cNvSpPr txBox="1"/>
          <p:nvPr>
            <p:ph type="title"/>
          </p:nvPr>
        </p:nvSpPr>
        <p:spPr>
          <a:xfrm>
            <a:off x="455612" y="393780"/>
            <a:ext cx="8094662"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Standard Non-IPAC Billing – Automated Credit Application</a:t>
            </a:r>
          </a:p>
        </p:txBody>
      </p:sp>
    </p:spTree>
  </p:cSld>
  <p:clrMapOvr>
    <a:masterClrMapping/>
  </p:clrMapOvr>
  <p:transition spd="slow">
    <p:cut/>
  </p:transition>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6" name="Shape 2916"/>
        <p:cNvGrpSpPr/>
        <p:nvPr/>
      </p:nvGrpSpPr>
      <p:grpSpPr>
        <a:xfrm>
          <a:off x="0" y="0"/>
          <a:ext cx="0" cy="0"/>
          <a:chOff x="0" y="0"/>
          <a:chExt cx="0" cy="0"/>
        </a:xfrm>
      </p:grpSpPr>
      <p:sp>
        <p:nvSpPr>
          <p:cNvPr id="2917" name="Shape 2917"/>
          <p:cNvSpPr/>
          <p:nvPr/>
        </p:nvSpPr>
        <p:spPr>
          <a:xfrm>
            <a:off x="8080743" y="5932967"/>
            <a:ext cx="956930" cy="925033"/>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918" name="Shape 2918"/>
          <p:cNvSpPr txBox="1"/>
          <p:nvPr>
            <p:ph type="title"/>
          </p:nvPr>
        </p:nvSpPr>
        <p:spPr>
          <a:xfrm>
            <a:off x="455612" y="331787"/>
            <a:ext cx="848728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Credit Application – Batch Job Configuration</a:t>
            </a:r>
          </a:p>
        </p:txBody>
      </p:sp>
      <p:sp>
        <p:nvSpPr>
          <p:cNvPr id="2919" name="Shape 291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2920" name="Shape 2920"/>
          <p:cNvGraphicFramePr/>
          <p:nvPr/>
        </p:nvGraphicFramePr>
        <p:xfrm>
          <a:off x="471635" y="1128587"/>
          <a:ext cx="3000000" cy="3000000"/>
        </p:xfrm>
        <a:graphic>
          <a:graphicData uri="http://schemas.openxmlformats.org/drawingml/2006/table">
            <a:tbl>
              <a:tblPr bandRow="1" firstRow="1">
                <a:noFill/>
                <a:tableStyleId>{BAD9B41B-7A53-441E-AD94-5AEB25B03E63}</a:tableStyleId>
              </a:tblPr>
              <a:tblGrid>
                <a:gridCol w="1417675"/>
                <a:gridCol w="1940350"/>
                <a:gridCol w="1514050"/>
                <a:gridCol w="1887725"/>
                <a:gridCol w="1625475"/>
              </a:tblGrid>
              <a:tr h="236550">
                <a:tc gridSpan="5">
                  <a:txBody>
                    <a:bodyPr>
                      <a:noAutofit/>
                    </a:bodyPr>
                    <a:lstStyle/>
                    <a:p>
                      <a:pPr indent="0" lvl="0" marL="0" marR="0" rtl="0" algn="ctr">
                        <a:spcBef>
                          <a:spcPts val="0"/>
                        </a:spcBef>
                        <a:buSzPct val="25000"/>
                        <a:buNone/>
                      </a:pPr>
                      <a:r>
                        <a:rPr baseline="0" lang="en-US" sz="1600" u="none" cap="none" strike="noStrike"/>
                        <a:t>Credit Application Configuration</a:t>
                      </a:r>
                    </a:p>
                  </a:txBody>
                  <a:tcPr marT="0" marB="0" marR="0" marL="0" anchor="ctr"/>
                </a:tc>
                <a:tc hMerge="1"/>
                <a:tc hMerge="1"/>
                <a:tc hMerge="1"/>
                <a:tc hMerge="1"/>
              </a:tr>
              <a:tr h="341000">
                <a:tc>
                  <a:txBody>
                    <a:bodyPr>
                      <a:noAutofit/>
                    </a:bodyPr>
                    <a:lstStyle/>
                    <a:p>
                      <a:pPr indent="0" lvl="0" marL="0" marR="0" rtl="0" algn="l">
                        <a:spcBef>
                          <a:spcPts val="0"/>
                        </a:spcBef>
                        <a:spcAft>
                          <a:spcPts val="0"/>
                        </a:spcAft>
                        <a:buSzPct val="25000"/>
                        <a:buNone/>
                      </a:pPr>
                      <a:r>
                        <a:rPr b="1" baseline="0" lang="en-US" sz="1200" u="none" cap="none" strike="noStrike">
                          <a:solidFill>
                            <a:schemeClr val="lt1"/>
                          </a:solidFill>
                        </a:rPr>
                        <a:t>Batch Job ID</a:t>
                      </a:r>
                    </a:p>
                  </a:txBody>
                  <a:tcPr marT="0" marB="0" marR="57700" marL="57700" anchor="b">
                    <a:solidFill>
                      <a:schemeClr val="accent2"/>
                    </a:solidFill>
                  </a:tcPr>
                </a:tc>
                <a:tc>
                  <a:txBody>
                    <a:bodyPr>
                      <a:noAutofit/>
                    </a:bodyPr>
                    <a:lstStyle/>
                    <a:p>
                      <a:pPr indent="-2539" lvl="0" marL="91440" marR="0" rtl="0" algn="l">
                        <a:spcBef>
                          <a:spcPts val="0"/>
                        </a:spcBef>
                        <a:spcAft>
                          <a:spcPts val="0"/>
                        </a:spcAft>
                        <a:buSzPct val="25000"/>
                        <a:buNone/>
                      </a:pPr>
                      <a:r>
                        <a:rPr b="0" baseline="0" lang="en-US" sz="1100" u="none" cap="none" strike="noStrike"/>
                        <a:t>Job ID code assigned to the specific batch job instance.</a:t>
                      </a:r>
                    </a:p>
                  </a:txBody>
                  <a:tcPr marT="0" marB="0" marR="0" marL="0" anchor="b"/>
                </a:tc>
                <a:tc>
                  <a:txBody>
                    <a:bodyPr>
                      <a:noAutofit/>
                    </a:bodyPr>
                    <a:lstStyle/>
                    <a:p>
                      <a:pPr indent="0" lvl="0" marL="0" marR="0" rtl="0" algn="l">
                        <a:spcBef>
                          <a:spcPts val="0"/>
                        </a:spcBef>
                        <a:spcAft>
                          <a:spcPts val="0"/>
                        </a:spcAft>
                        <a:buSzPct val="25000"/>
                        <a:buNone/>
                      </a:pPr>
                      <a:r>
                        <a:rPr b="0" baseline="0" lang="en-US" sz="1100" u="none" cap="none" strike="noStrike"/>
                        <a:t>OLNIARCRDAPP</a:t>
                      </a:r>
                    </a:p>
                  </a:txBody>
                  <a:tcPr marT="0" marB="0" marR="57700" marL="57700" anchor="b"/>
                </a:tc>
                <a:tc>
                  <a:txBody>
                    <a:bodyPr>
                      <a:noAutofit/>
                    </a:bodyPr>
                    <a:lstStyle/>
                    <a:p>
                      <a:pPr indent="0" lvl="0" marL="0" marR="0" rtl="0" algn="l">
                        <a:spcBef>
                          <a:spcPts val="0"/>
                        </a:spcBef>
                        <a:spcAft>
                          <a:spcPts val="0"/>
                        </a:spcAft>
                        <a:buSzPct val="25000"/>
                        <a:buNone/>
                      </a:pPr>
                      <a:r>
                        <a:rPr b="0" baseline="0" lang="en-US" sz="1100" u="none" cap="none" strike="noStrike"/>
                        <a:t>ESNIPACARCRDAPP</a:t>
                      </a:r>
                    </a:p>
                  </a:txBody>
                  <a:tcPr marT="0" marB="0" marR="57700" marL="57700" anchor="b"/>
                </a:tc>
                <a:tc>
                  <a:txBody>
                    <a:bodyPr>
                      <a:noAutofit/>
                    </a:bodyPr>
                    <a:lstStyle/>
                    <a:p>
                      <a:pPr indent="0" lvl="0" marL="0" marR="0" rtl="0" algn="l">
                        <a:spcBef>
                          <a:spcPts val="0"/>
                        </a:spcBef>
                        <a:spcAft>
                          <a:spcPts val="0"/>
                        </a:spcAft>
                        <a:buSzPct val="25000"/>
                        <a:buNone/>
                      </a:pPr>
                      <a:r>
                        <a:rPr b="0" baseline="0" lang="en-US" sz="1100" u="none" cap="none" strike="noStrike"/>
                        <a:t>AASNIARCRDAPP</a:t>
                      </a:r>
                    </a:p>
                  </a:txBody>
                  <a:tcPr marT="0" marB="0" marR="57700" marL="57700" anchor="b"/>
                </a:tc>
              </a:tr>
              <a:tr h="345000">
                <a:tc>
                  <a:txBody>
                    <a:bodyPr>
                      <a:noAutofit/>
                    </a:bodyPr>
                    <a:lstStyle/>
                    <a:p>
                      <a:pPr indent="0" lvl="0" marL="0" marR="0" rtl="0" algn="l">
                        <a:spcBef>
                          <a:spcPts val="0"/>
                        </a:spcBef>
                        <a:spcAft>
                          <a:spcPts val="0"/>
                        </a:spcAft>
                        <a:buSzPct val="25000"/>
                        <a:buNone/>
                      </a:pPr>
                      <a:r>
                        <a:rPr b="1" baseline="0" lang="en-US" sz="1200" u="none" cap="none" strike="noStrike">
                          <a:solidFill>
                            <a:schemeClr val="lt1"/>
                          </a:solidFill>
                        </a:rPr>
                        <a:t>Business Line</a:t>
                      </a:r>
                    </a:p>
                  </a:txBody>
                  <a:tcPr marT="0" marB="0" marR="57700" marL="57700" anchor="b">
                    <a:solidFill>
                      <a:schemeClr val="accent2"/>
                    </a:solidFill>
                  </a:tcPr>
                </a:tc>
                <a:tc>
                  <a:txBody>
                    <a:bodyPr>
                      <a:noAutofit/>
                    </a:bodyPr>
                    <a:lstStyle/>
                    <a:p>
                      <a:pPr indent="-2539" lvl="0" marL="91440" marR="0" rtl="0" algn="l">
                        <a:spcBef>
                          <a:spcPts val="0"/>
                        </a:spcBef>
                        <a:spcAft>
                          <a:spcPts val="0"/>
                        </a:spcAft>
                        <a:buSzPct val="25000"/>
                        <a:buNone/>
                      </a:pPr>
                      <a:r>
                        <a:rPr b="0" baseline="0" lang="en-US" sz="1100" u="none" cap="none" strike="noStrike"/>
                        <a:t>GSA Business Line</a:t>
                      </a:r>
                    </a:p>
                  </a:txBody>
                  <a:tcPr marT="0" marB="0" marR="0" marL="0" anchor="b"/>
                </a:tc>
                <a:tc>
                  <a:txBody>
                    <a:bodyPr>
                      <a:noAutofit/>
                    </a:bodyPr>
                    <a:lstStyle/>
                    <a:p>
                      <a:pPr indent="0" lvl="0" marL="0" marR="0" rtl="0" algn="l">
                        <a:spcBef>
                          <a:spcPts val="0"/>
                        </a:spcBef>
                        <a:spcAft>
                          <a:spcPts val="0"/>
                        </a:spcAft>
                        <a:buSzPct val="25000"/>
                        <a:buNone/>
                      </a:pPr>
                      <a:r>
                        <a:rPr b="0" baseline="0" lang="en-US" sz="1100" u="none" cap="none" strike="noStrike"/>
                        <a:t>Outlease Non-IPAC </a:t>
                      </a:r>
                    </a:p>
                  </a:txBody>
                  <a:tcPr marT="0" marB="0" marR="57700" marL="57700" anchor="b"/>
                </a:tc>
                <a:tc>
                  <a:txBody>
                    <a:bodyPr>
                      <a:noAutofit/>
                    </a:bodyPr>
                    <a:lstStyle/>
                    <a:p>
                      <a:pPr indent="0" lvl="0" marL="0" marR="0" rtl="0" algn="l">
                        <a:spcBef>
                          <a:spcPts val="0"/>
                        </a:spcBef>
                        <a:spcAft>
                          <a:spcPts val="0"/>
                        </a:spcAft>
                        <a:buSzPct val="25000"/>
                        <a:buNone/>
                      </a:pPr>
                      <a:r>
                        <a:rPr b="0" baseline="0" lang="en-US" sz="1100" u="none" cap="none" strike="noStrike"/>
                        <a:t>External Services Non-IPAC</a:t>
                      </a:r>
                    </a:p>
                  </a:txBody>
                  <a:tcPr marT="0" marB="0" marR="57700" marL="57700" anchor="b"/>
                </a:tc>
                <a:tc>
                  <a:txBody>
                    <a:bodyPr>
                      <a:noAutofit/>
                    </a:bodyPr>
                    <a:lstStyle/>
                    <a:p>
                      <a:pPr indent="0" lvl="0" marL="0" marR="0" rtl="0" algn="l">
                        <a:spcBef>
                          <a:spcPts val="0"/>
                        </a:spcBef>
                        <a:spcAft>
                          <a:spcPts val="0"/>
                        </a:spcAft>
                        <a:buSzPct val="25000"/>
                        <a:buNone/>
                      </a:pPr>
                      <a:r>
                        <a:rPr b="0" baseline="0" lang="en-US" sz="1100" u="none" cap="none" strike="noStrike"/>
                        <a:t>AAS Non-IPAC</a:t>
                      </a:r>
                    </a:p>
                  </a:txBody>
                  <a:tcPr marT="0" marB="0" marR="57700" marL="57700" anchor="b"/>
                </a:tc>
              </a:tr>
              <a:tr h="265950">
                <a:tc gridSpan="5">
                  <a:txBody>
                    <a:bodyPr>
                      <a:noAutofit/>
                    </a:bodyPr>
                    <a:lstStyle/>
                    <a:p>
                      <a:pPr indent="-2539" lvl="0" marL="91440" marR="0" rtl="0" algn="l">
                        <a:spcBef>
                          <a:spcPts val="0"/>
                        </a:spcBef>
                        <a:spcAft>
                          <a:spcPts val="0"/>
                        </a:spcAft>
                        <a:buSzPct val="25000"/>
                        <a:buNone/>
                      </a:pPr>
                      <a:r>
                        <a:rPr b="1" baseline="0" lang="en-US" sz="1200" u="none" cap="none" strike="noStrike">
                          <a:solidFill>
                            <a:schemeClr val="lt1"/>
                          </a:solidFill>
                        </a:rPr>
                        <a:t>Simple Parameters:</a:t>
                      </a:r>
                    </a:p>
                  </a:txBody>
                  <a:tcPr marT="0" marB="0" marR="57700" marL="57700" anchor="b">
                    <a:solidFill>
                      <a:schemeClr val="accent2"/>
                    </a:solidFill>
                  </a:tcPr>
                </a:tc>
                <a:tc hMerge="1"/>
                <a:tc hMerge="1"/>
                <a:tc hMerge="1"/>
                <a:tc hMerge="1"/>
              </a:tr>
              <a:tr h="413975">
                <a:tc>
                  <a:txBody>
                    <a:bodyPr>
                      <a:noAutofit/>
                    </a:bodyPr>
                    <a:lstStyle/>
                    <a:p>
                      <a:pPr indent="0" lvl="0" marL="0" marR="0" rtl="0" algn="l">
                        <a:spcBef>
                          <a:spcPts val="0"/>
                        </a:spcBef>
                        <a:spcAft>
                          <a:spcPts val="0"/>
                        </a:spcAft>
                        <a:buSzPct val="25000"/>
                        <a:buNone/>
                      </a:pPr>
                      <a:r>
                        <a:rPr b="1" baseline="0" lang="en-US" sz="1200" u="none" cap="none" strike="noStrike">
                          <a:solidFill>
                            <a:schemeClr val="lt1"/>
                          </a:solidFill>
                        </a:rPr>
                        <a:t>Apply Credit within</a:t>
                      </a:r>
                    </a:p>
                  </a:txBody>
                  <a:tcPr marT="0" marB="0" marR="57700" marL="57700" anchor="b">
                    <a:solidFill>
                      <a:schemeClr val="accent2"/>
                    </a:solidFill>
                  </a:tcPr>
                </a:tc>
                <a:tc>
                  <a:txBody>
                    <a:bodyPr>
                      <a:noAutofit/>
                    </a:bodyPr>
                    <a:lstStyle/>
                    <a:p>
                      <a:pPr indent="-2539" lvl="0" marL="91440" marR="0" rtl="0" algn="l">
                        <a:spcBef>
                          <a:spcPts val="0"/>
                        </a:spcBef>
                        <a:spcAft>
                          <a:spcPts val="0"/>
                        </a:spcAft>
                        <a:buSzPct val="25000"/>
                        <a:buNone/>
                      </a:pPr>
                      <a:r>
                        <a:rPr baseline="0" lang="en-US" sz="1100" u="none" cap="none" strike="noStrike"/>
                        <a:t>Range of transactions the credit can be applied too</a:t>
                      </a:r>
                    </a:p>
                  </a:txBody>
                  <a:tcPr marT="0" marB="0" marR="0" marL="0" anchor="b"/>
                </a:tc>
                <a:tc>
                  <a:txBody>
                    <a:bodyPr>
                      <a:noAutofit/>
                    </a:bodyPr>
                    <a:lstStyle/>
                    <a:p>
                      <a:pPr indent="0" lvl="0" marL="0" marR="0" rtl="0" algn="l">
                        <a:spcBef>
                          <a:spcPts val="0"/>
                        </a:spcBef>
                        <a:spcAft>
                          <a:spcPts val="0"/>
                        </a:spcAft>
                        <a:buSzPct val="25000"/>
                        <a:buNone/>
                      </a:pPr>
                      <a:r>
                        <a:rPr baseline="0" lang="en-US" sz="1100" u="none" cap="none" strike="noStrike"/>
                        <a:t>A (Agreement)</a:t>
                      </a:r>
                    </a:p>
                  </a:txBody>
                  <a:tcPr marT="0" marB="0" marR="57700" marL="57700" anchor="b"/>
                </a:tc>
                <a:tc>
                  <a:txBody>
                    <a:bodyPr>
                      <a:noAutofit/>
                    </a:bodyPr>
                    <a:lstStyle/>
                    <a:p>
                      <a:pPr indent="0" lvl="0" marL="0" marR="0" rtl="0" algn="l">
                        <a:spcBef>
                          <a:spcPts val="0"/>
                        </a:spcBef>
                        <a:spcAft>
                          <a:spcPts val="0"/>
                        </a:spcAft>
                        <a:buSzPct val="25000"/>
                        <a:buNone/>
                      </a:pPr>
                      <a:r>
                        <a:rPr baseline="0" lang="en-US" sz="1100" u="none" cap="none" strike="noStrike"/>
                        <a:t>A (Agreement)</a:t>
                      </a:r>
                    </a:p>
                  </a:txBody>
                  <a:tcPr marT="0" marB="0" marR="57700" marL="57700" anchor="b"/>
                </a:tc>
                <a:tc>
                  <a:txBody>
                    <a:bodyPr>
                      <a:noAutofit/>
                    </a:bodyPr>
                    <a:lstStyle/>
                    <a:p>
                      <a:pPr indent="0" lvl="0" marL="0" marR="0" rtl="0" algn="l">
                        <a:spcBef>
                          <a:spcPts val="0"/>
                        </a:spcBef>
                        <a:spcAft>
                          <a:spcPts val="0"/>
                        </a:spcAft>
                        <a:buSzPct val="25000"/>
                        <a:buNone/>
                      </a:pPr>
                      <a:r>
                        <a:rPr baseline="0" lang="en-US" sz="1100" u="none" cap="none" strike="noStrike"/>
                        <a:t>S (Statement)</a:t>
                      </a:r>
                    </a:p>
                  </a:txBody>
                  <a:tcPr marT="0" marB="0" marR="57700" marL="57700" anchor="b"/>
                </a:tc>
              </a:tr>
              <a:tr h="363475">
                <a:tc>
                  <a:txBody>
                    <a:bodyPr>
                      <a:noAutofit/>
                    </a:bodyPr>
                    <a:lstStyle/>
                    <a:p>
                      <a:pPr indent="0" lvl="0" marL="0" marR="0" rtl="0" algn="l">
                        <a:spcBef>
                          <a:spcPts val="0"/>
                        </a:spcBef>
                        <a:spcAft>
                          <a:spcPts val="0"/>
                        </a:spcAft>
                        <a:buSzPct val="25000"/>
                        <a:buNone/>
                      </a:pPr>
                      <a:r>
                        <a:rPr b="1" baseline="0" lang="en-US" sz="1200" u="none" cap="none" strike="noStrike">
                          <a:solidFill>
                            <a:schemeClr val="lt1"/>
                          </a:solidFill>
                        </a:rPr>
                        <a:t>Bill Type</a:t>
                      </a:r>
                    </a:p>
                  </a:txBody>
                  <a:tcPr marT="0" marB="0" marR="57700" marL="57700" anchor="b">
                    <a:solidFill>
                      <a:schemeClr val="accent2"/>
                    </a:solidFill>
                  </a:tcPr>
                </a:tc>
                <a:tc>
                  <a:txBody>
                    <a:bodyPr>
                      <a:noAutofit/>
                    </a:bodyPr>
                    <a:lstStyle/>
                    <a:p>
                      <a:pPr indent="-2539" lvl="0" marL="91440" marR="0" rtl="0" algn="l">
                        <a:spcBef>
                          <a:spcPts val="0"/>
                        </a:spcBef>
                        <a:spcAft>
                          <a:spcPts val="0"/>
                        </a:spcAft>
                        <a:buSzPct val="25000"/>
                        <a:buNone/>
                      </a:pPr>
                      <a:r>
                        <a:rPr baseline="0" lang="en-US" sz="1100" u="none" cap="none" strike="noStrike"/>
                        <a:t>Selection criteria for BD credit lines</a:t>
                      </a:r>
                    </a:p>
                  </a:txBody>
                  <a:tcPr marT="0" marB="0" marR="0" marL="0" anchor="b"/>
                </a:tc>
                <a:tc>
                  <a:txBody>
                    <a:bodyPr>
                      <a:noAutofit/>
                    </a:bodyPr>
                    <a:lstStyle/>
                    <a:p>
                      <a:pPr indent="0" lvl="0" marL="0" marR="0" rtl="0" algn="l">
                        <a:spcBef>
                          <a:spcPts val="0"/>
                        </a:spcBef>
                        <a:spcAft>
                          <a:spcPts val="0"/>
                        </a:spcAft>
                        <a:buSzPct val="25000"/>
                        <a:buNone/>
                      </a:pPr>
                      <a:r>
                        <a:rPr baseline="0" lang="en-US" sz="1100" u="none" cap="none" strike="noStrike"/>
                        <a:t>STANDARD</a:t>
                      </a:r>
                    </a:p>
                  </a:txBody>
                  <a:tcPr marT="0" marB="0" marR="57700" marL="57700" anchor="b"/>
                </a:tc>
                <a:tc>
                  <a:txBody>
                    <a:bodyPr>
                      <a:noAutofit/>
                    </a:bodyPr>
                    <a:lstStyle/>
                    <a:p>
                      <a:pPr indent="0" lvl="0" marL="0" marR="0" rtl="0" algn="l">
                        <a:spcBef>
                          <a:spcPts val="0"/>
                        </a:spcBef>
                        <a:spcAft>
                          <a:spcPts val="0"/>
                        </a:spcAft>
                        <a:buSzPct val="25000"/>
                        <a:buNone/>
                      </a:pPr>
                      <a:r>
                        <a:rPr baseline="0" lang="en-US" sz="1100" u="none" cap="none" strike="noStrike"/>
                        <a:t>STANDARD</a:t>
                      </a:r>
                    </a:p>
                  </a:txBody>
                  <a:tcPr marT="0" marB="0" marR="57700" marL="57700" anchor="b"/>
                </a:tc>
                <a:tc>
                  <a:txBody>
                    <a:bodyPr>
                      <a:noAutofit/>
                    </a:bodyPr>
                    <a:lstStyle/>
                    <a:p>
                      <a:pPr indent="0" lvl="0" marL="0" marR="0" rtl="0" algn="l">
                        <a:spcBef>
                          <a:spcPts val="0"/>
                        </a:spcBef>
                        <a:spcAft>
                          <a:spcPts val="0"/>
                        </a:spcAft>
                        <a:buSzPct val="25000"/>
                        <a:buNone/>
                      </a:pPr>
                      <a:r>
                        <a:rPr baseline="0" lang="en-US" sz="1100" u="none" cap="none" strike="noStrike"/>
                        <a:t>STANDARD</a:t>
                      </a:r>
                    </a:p>
                  </a:txBody>
                  <a:tcPr marT="0" marB="0" marR="57700" marL="57700" anchor="b"/>
                </a:tc>
              </a:tr>
              <a:tr h="620975">
                <a:tc>
                  <a:txBody>
                    <a:bodyPr>
                      <a:noAutofit/>
                    </a:bodyPr>
                    <a:lstStyle/>
                    <a:p>
                      <a:pPr indent="0" lvl="0" marL="0" marR="0" rtl="0" algn="l">
                        <a:spcBef>
                          <a:spcPts val="0"/>
                        </a:spcBef>
                        <a:spcAft>
                          <a:spcPts val="0"/>
                        </a:spcAft>
                        <a:buSzPct val="25000"/>
                        <a:buNone/>
                      </a:pPr>
                      <a:r>
                        <a:rPr b="1" baseline="0" lang="en-US" sz="1200" u="none" cap="none" strike="noStrike">
                          <a:solidFill>
                            <a:schemeClr val="lt1"/>
                          </a:solidFill>
                        </a:rPr>
                        <a:t>Cash Receipt Document Type</a:t>
                      </a:r>
                    </a:p>
                  </a:txBody>
                  <a:tcPr marT="0" marB="0" marR="57700" marL="57700" anchor="b">
                    <a:solidFill>
                      <a:schemeClr val="accent2"/>
                    </a:solidFill>
                  </a:tcPr>
                </a:tc>
                <a:tc>
                  <a:txBody>
                    <a:bodyPr>
                      <a:noAutofit/>
                    </a:bodyPr>
                    <a:lstStyle/>
                    <a:p>
                      <a:pPr indent="-2539" lvl="0" marL="91440" marR="0" rtl="0" algn="l">
                        <a:spcBef>
                          <a:spcPts val="0"/>
                        </a:spcBef>
                        <a:spcAft>
                          <a:spcPts val="0"/>
                        </a:spcAft>
                        <a:buSzPct val="25000"/>
                        <a:buNone/>
                      </a:pPr>
                      <a:r>
                        <a:rPr baseline="0" lang="en-US" sz="1100" u="none" cap="none" strike="noStrike"/>
                        <a:t>CR document type created by job</a:t>
                      </a:r>
                    </a:p>
                  </a:txBody>
                  <a:tcPr marT="0" marB="0" marR="0" marL="0" anchor="b"/>
                </a:tc>
                <a:tc>
                  <a:txBody>
                    <a:bodyPr>
                      <a:noAutofit/>
                    </a:bodyPr>
                    <a:lstStyle/>
                    <a:p>
                      <a:pPr indent="0" lvl="0" marL="0" marR="0" rtl="0" algn="l">
                        <a:spcBef>
                          <a:spcPts val="0"/>
                        </a:spcBef>
                        <a:spcAft>
                          <a:spcPts val="0"/>
                        </a:spcAft>
                        <a:buSzPct val="25000"/>
                        <a:buNone/>
                      </a:pPr>
                      <a:r>
                        <a:rPr baseline="0" lang="en-US" sz="1100" u="none" cap="none" strike="noStrike"/>
                        <a:t>CW7</a:t>
                      </a:r>
                    </a:p>
                  </a:txBody>
                  <a:tcPr marT="0" marB="0" marR="57700" marL="57700" anchor="b"/>
                </a:tc>
                <a:tc>
                  <a:txBody>
                    <a:bodyPr>
                      <a:noAutofit/>
                    </a:bodyPr>
                    <a:lstStyle/>
                    <a:p>
                      <a:pPr indent="0" lvl="0" marL="0" marR="0" rtl="0" algn="l">
                        <a:spcBef>
                          <a:spcPts val="0"/>
                        </a:spcBef>
                        <a:spcAft>
                          <a:spcPts val="0"/>
                        </a:spcAft>
                        <a:buSzPct val="25000"/>
                        <a:buNone/>
                      </a:pPr>
                      <a:r>
                        <a:rPr baseline="0" lang="en-US" sz="1100" u="none" cap="none" strike="noStrike"/>
                        <a:t>CW6</a:t>
                      </a:r>
                    </a:p>
                  </a:txBody>
                  <a:tcPr marT="0" marB="0" marR="57700" marL="57700" anchor="b"/>
                </a:tc>
                <a:tc>
                  <a:txBody>
                    <a:bodyPr>
                      <a:noAutofit/>
                    </a:bodyPr>
                    <a:lstStyle/>
                    <a:p>
                      <a:pPr indent="0" lvl="0" marL="0" marR="0" rtl="0" algn="l">
                        <a:spcBef>
                          <a:spcPts val="0"/>
                        </a:spcBef>
                        <a:spcAft>
                          <a:spcPts val="0"/>
                        </a:spcAft>
                        <a:buSzPct val="25000"/>
                        <a:buNone/>
                      </a:pPr>
                      <a:r>
                        <a:rPr baseline="0" lang="en-US" sz="1100" u="none" cap="none" strike="noStrike"/>
                        <a:t>CW6</a:t>
                      </a:r>
                    </a:p>
                  </a:txBody>
                  <a:tcPr marT="0" marB="0" marR="57700" marL="57700" anchor="b"/>
                </a:tc>
              </a:tr>
              <a:tr h="325275">
                <a:tc>
                  <a:txBody>
                    <a:bodyPr>
                      <a:noAutofit/>
                    </a:bodyPr>
                    <a:lstStyle/>
                    <a:p>
                      <a:pPr indent="0" lvl="0" marL="0" marR="0" rtl="0" algn="l">
                        <a:spcBef>
                          <a:spcPts val="0"/>
                        </a:spcBef>
                        <a:spcAft>
                          <a:spcPts val="0"/>
                        </a:spcAft>
                        <a:buSzPct val="25000"/>
                        <a:buNone/>
                      </a:pPr>
                      <a:r>
                        <a:rPr b="1" baseline="0" lang="en-US" sz="1200" u="none" cap="none" strike="noStrike">
                          <a:solidFill>
                            <a:schemeClr val="lt1"/>
                          </a:solidFill>
                        </a:rPr>
                        <a:t>DocAction</a:t>
                      </a:r>
                    </a:p>
                  </a:txBody>
                  <a:tcPr marT="0" marB="0" marR="57700" marL="57700" anchor="b">
                    <a:solidFill>
                      <a:schemeClr val="accent2"/>
                    </a:solidFill>
                  </a:tcPr>
                </a:tc>
                <a:tc>
                  <a:txBody>
                    <a:bodyPr>
                      <a:noAutofit/>
                    </a:bodyPr>
                    <a:lstStyle/>
                    <a:p>
                      <a:pPr indent="-2539" lvl="0" marL="91440" marR="0" rtl="0" algn="l">
                        <a:spcBef>
                          <a:spcPts val="0"/>
                        </a:spcBef>
                        <a:spcAft>
                          <a:spcPts val="0"/>
                        </a:spcAft>
                        <a:buSzPct val="25000"/>
                        <a:buNone/>
                      </a:pPr>
                      <a:r>
                        <a:rPr baseline="0" lang="en-US" sz="1100" u="none" cap="none" strike="noStrike"/>
                        <a:t>Dictates the state of generated SV documents</a:t>
                      </a:r>
                    </a:p>
                  </a:txBody>
                  <a:tcPr marT="0" marB="0" marR="0" marL="0" anchor="b"/>
                </a:tc>
                <a:tc>
                  <a:txBody>
                    <a:bodyPr>
                      <a:noAutofit/>
                    </a:bodyPr>
                    <a:lstStyle/>
                    <a:p>
                      <a:pPr indent="0" lvl="0" marL="0" marR="0" rtl="0" algn="l">
                        <a:spcBef>
                          <a:spcPts val="0"/>
                        </a:spcBef>
                        <a:spcAft>
                          <a:spcPts val="0"/>
                        </a:spcAft>
                        <a:buSzPct val="25000"/>
                        <a:buNone/>
                      </a:pPr>
                      <a:r>
                        <a:rPr baseline="0" lang="en-US" sz="1100" u="none" cap="none" strike="noStrike"/>
                        <a:t>PROCESS</a:t>
                      </a:r>
                    </a:p>
                  </a:txBody>
                  <a:tcPr marT="0" marB="0" marR="57700" marL="57700" anchor="b"/>
                </a:tc>
                <a:tc>
                  <a:txBody>
                    <a:bodyPr>
                      <a:noAutofit/>
                    </a:bodyPr>
                    <a:lstStyle/>
                    <a:p>
                      <a:pPr indent="0" lvl="0" marL="0" marR="0" rtl="0" algn="l">
                        <a:spcBef>
                          <a:spcPts val="0"/>
                        </a:spcBef>
                        <a:spcAft>
                          <a:spcPts val="0"/>
                        </a:spcAft>
                        <a:buSzPct val="25000"/>
                        <a:buNone/>
                      </a:pPr>
                      <a:r>
                        <a:rPr baseline="0" lang="en-US" sz="1100" u="none" cap="none" strike="noStrike"/>
                        <a:t>PROCESS</a:t>
                      </a:r>
                    </a:p>
                  </a:txBody>
                  <a:tcPr marT="0" marB="0" marR="57700" marL="57700" anchor="b"/>
                </a:tc>
                <a:tc>
                  <a:txBody>
                    <a:bodyPr>
                      <a:noAutofit/>
                    </a:bodyPr>
                    <a:lstStyle/>
                    <a:p>
                      <a:pPr indent="0" lvl="0" marL="0" marR="0" rtl="0" algn="l">
                        <a:spcBef>
                          <a:spcPts val="0"/>
                        </a:spcBef>
                        <a:spcAft>
                          <a:spcPts val="0"/>
                        </a:spcAft>
                        <a:buSzPct val="25000"/>
                        <a:buNone/>
                      </a:pPr>
                      <a:r>
                        <a:rPr baseline="0" lang="en-US" sz="1100" u="none" cap="none" strike="noStrike"/>
                        <a:t>PROCESS</a:t>
                      </a:r>
                    </a:p>
                  </a:txBody>
                  <a:tcPr marT="0" marB="0" marR="57700" marL="57700" anchor="b"/>
                </a:tc>
              </a:tr>
              <a:tr h="353100">
                <a:tc>
                  <a:txBody>
                    <a:bodyPr>
                      <a:noAutofit/>
                    </a:bodyPr>
                    <a:lstStyle/>
                    <a:p>
                      <a:pPr indent="0" lvl="0" marL="0" marR="0" rtl="0" algn="l">
                        <a:spcBef>
                          <a:spcPts val="0"/>
                        </a:spcBef>
                        <a:spcAft>
                          <a:spcPts val="0"/>
                        </a:spcAft>
                        <a:buSzPct val="25000"/>
                        <a:buNone/>
                      </a:pPr>
                      <a:r>
                        <a:rPr b="1" baseline="0" lang="en-US" sz="1200" u="none" cap="none" strike="noStrike">
                          <a:solidFill>
                            <a:schemeClr val="lt1"/>
                          </a:solidFill>
                        </a:rPr>
                        <a:t>Effective Date</a:t>
                      </a:r>
                    </a:p>
                  </a:txBody>
                  <a:tcPr marT="0" marB="0" marR="57700" marL="57700" anchor="b">
                    <a:solidFill>
                      <a:schemeClr val="accent2"/>
                    </a:solidFill>
                  </a:tcPr>
                </a:tc>
                <a:tc>
                  <a:txBody>
                    <a:bodyPr>
                      <a:noAutofit/>
                    </a:bodyPr>
                    <a:lstStyle/>
                    <a:p>
                      <a:pPr indent="-2539" lvl="0" marL="91440" marR="0" rtl="0" algn="l">
                        <a:spcBef>
                          <a:spcPts val="0"/>
                        </a:spcBef>
                        <a:spcAft>
                          <a:spcPts val="0"/>
                        </a:spcAft>
                        <a:buSzPct val="25000"/>
                        <a:buNone/>
                      </a:pPr>
                      <a:r>
                        <a:rPr baseline="0" lang="en-US" sz="1100" u="none" cap="none" strike="noStrike"/>
                        <a:t>Processing date</a:t>
                      </a:r>
                    </a:p>
                  </a:txBody>
                  <a:tcPr marT="0" marB="0" marR="0" marL="0" anchor="b"/>
                </a:tc>
                <a:tc>
                  <a:txBody>
                    <a:bodyPr>
                      <a:noAutofit/>
                    </a:bodyPr>
                    <a:lstStyle/>
                    <a:p>
                      <a:pPr indent="0" lvl="0" marL="0" marR="0" rtl="0" algn="l">
                        <a:spcBef>
                          <a:spcPts val="0"/>
                        </a:spcBef>
                        <a:spcAft>
                          <a:spcPts val="0"/>
                        </a:spcAft>
                        <a:buSzPct val="25000"/>
                        <a:buNone/>
                      </a:pPr>
                      <a:r>
                        <a:rPr baseline="0" lang="en-US" sz="1100" u="none" cap="none" strike="noStrike"/>
                        <a:t>&lt;current system date&gt;</a:t>
                      </a:r>
                    </a:p>
                  </a:txBody>
                  <a:tcPr marT="0" marB="0" marR="57700" marL="57700" anchor="b"/>
                </a:tc>
                <a:tc>
                  <a:txBody>
                    <a:bodyPr>
                      <a:noAutofit/>
                    </a:bodyPr>
                    <a:lstStyle/>
                    <a:p>
                      <a:pPr indent="0" lvl="0" marL="0" marR="0" rtl="0" algn="l">
                        <a:spcBef>
                          <a:spcPts val="0"/>
                        </a:spcBef>
                        <a:spcAft>
                          <a:spcPts val="0"/>
                        </a:spcAft>
                        <a:buSzPct val="25000"/>
                        <a:buNone/>
                      </a:pPr>
                      <a:r>
                        <a:rPr baseline="0" lang="en-US" sz="1100" u="none" cap="none" strike="noStrike"/>
                        <a:t>&lt;current system date&gt;</a:t>
                      </a:r>
                    </a:p>
                  </a:txBody>
                  <a:tcPr marT="0" marB="0" marR="57700" marL="57700" anchor="b"/>
                </a:tc>
                <a:tc>
                  <a:txBody>
                    <a:bodyPr>
                      <a:noAutofit/>
                    </a:bodyPr>
                    <a:lstStyle/>
                    <a:p>
                      <a:pPr indent="0" lvl="0" marL="0" marR="0" rtl="0" algn="l">
                        <a:spcBef>
                          <a:spcPts val="0"/>
                        </a:spcBef>
                        <a:spcAft>
                          <a:spcPts val="0"/>
                        </a:spcAft>
                        <a:buSzPct val="25000"/>
                        <a:buNone/>
                      </a:pPr>
                      <a:r>
                        <a:rPr baseline="0" lang="en-US" sz="1100" u="none" cap="none" strike="noStrike"/>
                        <a:t>&lt;current system date&gt;</a:t>
                      </a:r>
                    </a:p>
                  </a:txBody>
                  <a:tcPr marT="0" marB="0" marR="57700" marL="57700" anchor="b"/>
                </a:tc>
              </a:tr>
              <a:tr h="487900">
                <a:tc>
                  <a:txBody>
                    <a:bodyPr>
                      <a:noAutofit/>
                    </a:bodyPr>
                    <a:lstStyle/>
                    <a:p>
                      <a:pPr indent="0" lvl="0" marL="0" marR="0" rtl="0" algn="l">
                        <a:spcBef>
                          <a:spcPts val="0"/>
                        </a:spcBef>
                        <a:spcAft>
                          <a:spcPts val="0"/>
                        </a:spcAft>
                        <a:buSzPct val="25000"/>
                        <a:buNone/>
                      </a:pPr>
                      <a:r>
                        <a:rPr b="1" baseline="0" lang="en-US" sz="1200" u="none" cap="none" strike="noStrike">
                          <a:solidFill>
                            <a:schemeClr val="lt1"/>
                          </a:solidFill>
                        </a:rPr>
                        <a:t>Generate Refund </a:t>
                      </a:r>
                    </a:p>
                  </a:txBody>
                  <a:tcPr marT="0" marB="0" marR="57700" marL="57700" anchor="b">
                    <a:solidFill>
                      <a:schemeClr val="accent2"/>
                    </a:solidFill>
                  </a:tcPr>
                </a:tc>
                <a:tc>
                  <a:txBody>
                    <a:bodyPr>
                      <a:noAutofit/>
                    </a:bodyPr>
                    <a:lstStyle/>
                    <a:p>
                      <a:pPr indent="-2539" lvl="0" marL="91440" marR="0" rtl="0" algn="l">
                        <a:spcBef>
                          <a:spcPts val="0"/>
                        </a:spcBef>
                        <a:spcAft>
                          <a:spcPts val="0"/>
                        </a:spcAft>
                        <a:buSzPct val="25000"/>
                        <a:buNone/>
                      </a:pPr>
                      <a:r>
                        <a:rPr baseline="0" lang="en-US" sz="1100" u="none" cap="none" strike="noStrike"/>
                        <a:t>Indicates whether the batch job should refund any credits not applied to open bills</a:t>
                      </a:r>
                    </a:p>
                  </a:txBody>
                  <a:tcPr marT="0" marB="0" marR="0" marL="0" anchor="b"/>
                </a:tc>
                <a:tc>
                  <a:txBody>
                    <a:bodyPr>
                      <a:noAutofit/>
                    </a:bodyPr>
                    <a:lstStyle/>
                    <a:p>
                      <a:pPr indent="0" lvl="0" marL="0" marR="0" rtl="0" algn="l">
                        <a:spcBef>
                          <a:spcPts val="0"/>
                        </a:spcBef>
                        <a:spcAft>
                          <a:spcPts val="0"/>
                        </a:spcAft>
                        <a:buSzPct val="25000"/>
                        <a:buNone/>
                      </a:pPr>
                      <a:r>
                        <a:rPr baseline="0" lang="en-US" sz="1100" u="none" cap="none" strike="noStrike"/>
                        <a:t>F (False)</a:t>
                      </a:r>
                    </a:p>
                  </a:txBody>
                  <a:tcPr marT="0" marB="0" marR="57700" marL="57700" anchor="b"/>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100" u="none" cap="none" strike="noStrike"/>
                        <a:t>F (False)</a:t>
                      </a:r>
                    </a:p>
                  </a:txBody>
                  <a:tcPr marT="0" marB="0" marR="57700" marL="57700" anchor="b"/>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100" u="none" cap="none" strike="noStrike"/>
                        <a:t>F  (False)</a:t>
                      </a:r>
                    </a:p>
                  </a:txBody>
                  <a:tcPr marT="0" marB="0" marR="57700" marL="57700" anchor="b"/>
                </a:tc>
              </a:tr>
              <a:tr h="620975">
                <a:tc>
                  <a:txBody>
                    <a:bodyPr>
                      <a:noAutofit/>
                    </a:bodyPr>
                    <a:lstStyle/>
                    <a:p>
                      <a:pPr indent="0" lvl="0" marL="0" marR="0" rtl="0" algn="l">
                        <a:spcBef>
                          <a:spcPts val="0"/>
                        </a:spcBef>
                        <a:spcAft>
                          <a:spcPts val="0"/>
                        </a:spcAft>
                        <a:buSzPct val="25000"/>
                        <a:buNone/>
                      </a:pPr>
                      <a:r>
                        <a:rPr b="1" baseline="0" lang="en-US" sz="1200" u="none" cap="none" strike="noStrike">
                          <a:solidFill>
                            <a:schemeClr val="lt1"/>
                          </a:solidFill>
                        </a:rPr>
                        <a:t>Payment Document Type</a:t>
                      </a:r>
                    </a:p>
                  </a:txBody>
                  <a:tcPr marT="0" marB="0" marR="57700" marL="57700" anchor="b">
                    <a:solidFill>
                      <a:schemeClr val="accent2"/>
                    </a:solidFill>
                  </a:tcPr>
                </a:tc>
                <a:tc>
                  <a:txBody>
                    <a:bodyPr>
                      <a:noAutofit/>
                    </a:bodyPr>
                    <a:lstStyle/>
                    <a:p>
                      <a:pPr indent="-2539" lvl="0" marL="91440" marR="0" rtl="0" algn="l">
                        <a:spcBef>
                          <a:spcPts val="0"/>
                        </a:spcBef>
                        <a:spcAft>
                          <a:spcPts val="0"/>
                        </a:spcAft>
                        <a:buSzPct val="25000"/>
                        <a:buNone/>
                      </a:pPr>
                      <a:r>
                        <a:rPr baseline="0" lang="en-US" sz="1100" u="none" cap="none" strike="noStrike"/>
                        <a:t>IP document types created by job</a:t>
                      </a:r>
                    </a:p>
                  </a:txBody>
                  <a:tcPr marT="0" marB="0" marR="0" marL="0" anchor="b"/>
                </a:tc>
                <a:tc>
                  <a:txBody>
                    <a:bodyPr>
                      <a:noAutofit/>
                    </a:bodyPr>
                    <a:lstStyle/>
                    <a:p>
                      <a:pPr indent="0" lvl="0" marL="0" marR="0" rtl="0" algn="l">
                        <a:spcBef>
                          <a:spcPts val="0"/>
                        </a:spcBef>
                        <a:spcAft>
                          <a:spcPts val="0"/>
                        </a:spcAft>
                        <a:buSzPct val="25000"/>
                        <a:buNone/>
                      </a:pPr>
                      <a:r>
                        <a:rPr baseline="0" lang="en-US" sz="1100" u="none" cap="none" strike="noStrike"/>
                        <a:t>MR7</a:t>
                      </a:r>
                    </a:p>
                  </a:txBody>
                  <a:tcPr marT="0" marB="0" marR="57700" marL="57700" anchor="b"/>
                </a:tc>
                <a:tc>
                  <a:txBody>
                    <a:bodyPr>
                      <a:noAutofit/>
                    </a:bodyPr>
                    <a:lstStyle/>
                    <a:p>
                      <a:pPr indent="0" lvl="0" marL="0" marR="0" rtl="0" algn="l">
                        <a:spcBef>
                          <a:spcPts val="0"/>
                        </a:spcBef>
                        <a:spcAft>
                          <a:spcPts val="0"/>
                        </a:spcAft>
                        <a:buSzPct val="25000"/>
                        <a:buNone/>
                      </a:pPr>
                      <a:r>
                        <a:rPr baseline="0" lang="en-US" sz="1100" u="none" cap="none" strike="noStrike"/>
                        <a:t>MR6</a:t>
                      </a:r>
                    </a:p>
                  </a:txBody>
                  <a:tcPr marT="0" marB="0" marR="57700" marL="57700" anchor="b"/>
                </a:tc>
                <a:tc>
                  <a:txBody>
                    <a:bodyPr>
                      <a:noAutofit/>
                    </a:bodyPr>
                    <a:lstStyle/>
                    <a:p>
                      <a:pPr indent="0" lvl="0" marL="0" marR="0" rtl="0" algn="l">
                        <a:spcBef>
                          <a:spcPts val="0"/>
                        </a:spcBef>
                        <a:spcAft>
                          <a:spcPts val="0"/>
                        </a:spcAft>
                        <a:buSzPct val="25000"/>
                        <a:buNone/>
                      </a:pPr>
                      <a:r>
                        <a:rPr baseline="0" lang="en-US" sz="1100" u="none" cap="none" strike="noStrike"/>
                        <a:t>MR6</a:t>
                      </a:r>
                    </a:p>
                  </a:txBody>
                  <a:tcPr marT="0" marB="0" marR="57700" marL="57700" anchor="b"/>
                </a:tc>
              </a:tr>
              <a:tr h="760125">
                <a:tc>
                  <a:txBody>
                    <a:bodyPr>
                      <a:noAutofit/>
                    </a:bodyPr>
                    <a:lstStyle/>
                    <a:p>
                      <a:pPr indent="0" lvl="0" marL="0" marR="0" rtl="0" algn="l">
                        <a:spcBef>
                          <a:spcPts val="0"/>
                        </a:spcBef>
                        <a:spcAft>
                          <a:spcPts val="0"/>
                        </a:spcAft>
                        <a:buSzPct val="25000"/>
                        <a:buNone/>
                      </a:pPr>
                      <a:r>
                        <a:rPr b="1" baseline="0" lang="en-US" sz="1200" u="none" cap="none" strike="noStrike">
                          <a:solidFill>
                            <a:schemeClr val="lt1"/>
                          </a:solidFill>
                        </a:rPr>
                        <a:t>Receivable Type</a:t>
                      </a:r>
                    </a:p>
                  </a:txBody>
                  <a:tcPr marT="0" marB="0" marR="57700" marL="57700" anchor="b">
                    <a:solidFill>
                      <a:schemeClr val="accent2"/>
                    </a:solidFill>
                  </a:tcPr>
                </a:tc>
                <a:tc>
                  <a:txBody>
                    <a:bodyPr>
                      <a:noAutofit/>
                    </a:bodyPr>
                    <a:lstStyle/>
                    <a:p>
                      <a:pPr indent="-2539" lvl="0" marL="91440" marR="0" rtl="0" algn="l">
                        <a:spcBef>
                          <a:spcPts val="0"/>
                        </a:spcBef>
                        <a:spcAft>
                          <a:spcPts val="0"/>
                        </a:spcAft>
                        <a:buSzPct val="25000"/>
                        <a:buNone/>
                      </a:pPr>
                      <a:r>
                        <a:rPr baseline="0" lang="en-US" sz="1100" u="none" cap="none" strike="noStrike"/>
                        <a:t>Used as selection criteria for the BD credit lines</a:t>
                      </a:r>
                    </a:p>
                  </a:txBody>
                  <a:tcPr marT="0" marB="0" marR="0" marL="0" anchor="b"/>
                </a:tc>
                <a:tc>
                  <a:txBody>
                    <a:bodyPr>
                      <a:noAutofit/>
                    </a:bodyPr>
                    <a:lstStyle/>
                    <a:p>
                      <a:pPr indent="0" lvl="0" marL="0" marR="0" rtl="0" algn="l">
                        <a:spcBef>
                          <a:spcPts val="0"/>
                        </a:spcBef>
                        <a:spcAft>
                          <a:spcPts val="0"/>
                        </a:spcAft>
                        <a:buSzPct val="25000"/>
                        <a:buNone/>
                      </a:pPr>
                      <a:r>
                        <a:rPr baseline="0" lang="en-US" sz="1100" u="none" cap="none" strike="noStrike"/>
                        <a:t>OUTLS</a:t>
                      </a:r>
                    </a:p>
                  </a:txBody>
                  <a:tcPr marT="0" marB="0" marR="57700" marL="57700" anchor="b"/>
                </a:tc>
                <a:tc>
                  <a:txBody>
                    <a:bodyPr>
                      <a:noAutofit/>
                    </a:bodyPr>
                    <a:lstStyle/>
                    <a:p>
                      <a:pPr indent="0" lvl="0" marL="0" marR="0" rtl="0" algn="l">
                        <a:spcBef>
                          <a:spcPts val="0"/>
                        </a:spcBef>
                        <a:spcAft>
                          <a:spcPts val="0"/>
                        </a:spcAft>
                        <a:buSzPct val="25000"/>
                        <a:buNone/>
                      </a:pPr>
                      <a:r>
                        <a:rPr baseline="0" lang="en-US" sz="1100" u="none" cap="none" strike="noStrike"/>
                        <a:t>EXTSERVNI</a:t>
                      </a:r>
                    </a:p>
                  </a:txBody>
                  <a:tcPr marT="0" marB="0" marR="57700" marL="57700" anchor="b"/>
                </a:tc>
                <a:tc>
                  <a:txBody>
                    <a:bodyPr>
                      <a:noAutofit/>
                    </a:bodyPr>
                    <a:lstStyle/>
                    <a:p>
                      <a:pPr indent="0" lvl="0" marL="0" marR="0" rtl="0" algn="l">
                        <a:spcBef>
                          <a:spcPts val="0"/>
                        </a:spcBef>
                        <a:spcAft>
                          <a:spcPts val="0"/>
                        </a:spcAft>
                        <a:buSzPct val="25000"/>
                        <a:buNone/>
                      </a:pPr>
                      <a:r>
                        <a:rPr baseline="0" lang="en-US" sz="1100" u="none" cap="none" strike="noStrike"/>
                        <a:t>FSNI</a:t>
                      </a:r>
                      <a:br>
                        <a:rPr baseline="0" lang="en-US" sz="1100" u="none" cap="none" strike="noStrike"/>
                      </a:br>
                      <a:r>
                        <a:rPr baseline="0" lang="en-US" sz="1100" u="none" cap="none" strike="noStrike"/>
                        <a:t>RITNI</a:t>
                      </a:r>
                      <a:br>
                        <a:rPr baseline="0" lang="en-US" sz="1100" u="none" cap="none" strike="noStrike"/>
                      </a:br>
                      <a:r>
                        <a:rPr baseline="0" lang="en-US" sz="1100" u="none" cap="none" strike="noStrike"/>
                        <a:t>IWACNI</a:t>
                      </a:r>
                      <a:br>
                        <a:rPr baseline="0" lang="en-US" sz="1100" u="none" cap="none" strike="noStrike"/>
                      </a:br>
                      <a:r>
                        <a:rPr baseline="0" lang="en-US" sz="1100" u="none" cap="none" strike="noStrike"/>
                        <a:t>ESNI</a:t>
                      </a:r>
                      <a:br>
                        <a:rPr baseline="0" lang="en-US" sz="1100" u="none" cap="none" strike="noStrike"/>
                      </a:br>
                      <a:r>
                        <a:rPr baseline="0" lang="en-US" sz="1100" u="none" cap="none" strike="noStrike"/>
                        <a:t>HSPD12NI</a:t>
                      </a:r>
                      <a:br>
                        <a:rPr baseline="0" lang="en-US" sz="1100" u="none" cap="none" strike="noStrike"/>
                      </a:br>
                      <a:r>
                        <a:rPr baseline="0" lang="en-US" sz="1100" u="none" cap="none" strike="noStrike"/>
                        <a:t>NITNI</a:t>
                      </a:r>
                    </a:p>
                  </a:txBody>
                  <a:tcPr marT="0" marB="0" marR="57700" marL="57700" anchor="b"/>
                </a:tc>
              </a:tr>
            </a:tbl>
          </a:graphicData>
        </a:graphic>
      </p:graphicFrame>
      <p:sp>
        <p:nvSpPr>
          <p:cNvPr id="2921" name="Shape 292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6" name="Shape 2926"/>
        <p:cNvGrpSpPr/>
        <p:nvPr/>
      </p:nvGrpSpPr>
      <p:grpSpPr>
        <a:xfrm>
          <a:off x="0" y="0"/>
          <a:ext cx="0" cy="0"/>
          <a:chOff x="0" y="0"/>
          <a:chExt cx="0" cy="0"/>
        </a:xfrm>
      </p:grpSpPr>
      <p:sp>
        <p:nvSpPr>
          <p:cNvPr id="2927" name="Shape 2927"/>
          <p:cNvSpPr txBox="1"/>
          <p:nvPr>
            <p:ph type="title"/>
          </p:nvPr>
        </p:nvSpPr>
        <p:spPr>
          <a:xfrm>
            <a:off x="455612" y="331787"/>
            <a:ext cx="848728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Before Credit Application</a:t>
            </a:r>
          </a:p>
        </p:txBody>
      </p:sp>
      <p:sp>
        <p:nvSpPr>
          <p:cNvPr id="2928" name="Shape 292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929" name="Shape 292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2930" name="Shape 2930"/>
          <p:cNvPicPr preferRelativeResize="0"/>
          <p:nvPr/>
        </p:nvPicPr>
        <p:blipFill rotWithShape="1">
          <a:blip r:embed="rId3">
            <a:alphaModFix/>
          </a:blip>
          <a:srcRect b="0" l="0" r="0" t="0"/>
          <a:stretch/>
        </p:blipFill>
        <p:spPr>
          <a:xfrm>
            <a:off x="976182" y="1270495"/>
            <a:ext cx="7774786" cy="3979283"/>
          </a:xfrm>
          <a:prstGeom prst="rect">
            <a:avLst/>
          </a:prstGeom>
          <a:noFill/>
          <a:ln cap="flat" cmpd="sng" w="19050">
            <a:solidFill>
              <a:schemeClr val="dk1"/>
            </a:solidFill>
            <a:prstDash val="solid"/>
            <a:miter/>
            <a:headEnd len="med" w="med" type="none"/>
            <a:tailEnd len="med" w="med" type="none"/>
          </a:ln>
        </p:spPr>
      </p:pic>
      <p:sp>
        <p:nvSpPr>
          <p:cNvPr id="2931" name="Shape 2931"/>
          <p:cNvSpPr txBox="1"/>
          <p:nvPr/>
        </p:nvSpPr>
        <p:spPr>
          <a:xfrm>
            <a:off x="786062" y="5358062"/>
            <a:ext cx="6047874" cy="97856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500" u="none" cap="none" strike="noStrike">
                <a:solidFill>
                  <a:schemeClr val="dk1"/>
                </a:solidFill>
                <a:latin typeface="Arial"/>
                <a:ea typeface="Arial"/>
                <a:cs typeface="Arial"/>
                <a:sym typeface="Arial"/>
              </a:rPr>
              <a:t>Total Spending processed against Agreement for $750</a:t>
            </a:r>
          </a:p>
          <a:p>
            <a:pPr indent="-231775" lvl="0" marL="231775" marR="0" rtl="0" algn="l">
              <a:spcBef>
                <a:spcPts val="300"/>
              </a:spcBef>
              <a:spcAft>
                <a:spcPts val="0"/>
              </a:spcAft>
              <a:buClr>
                <a:srgbClr val="AF242B"/>
              </a:buClr>
              <a:buSzPct val="75000"/>
              <a:buFont typeface="Noto Sans Symbols"/>
              <a:buChar char="•"/>
            </a:pPr>
            <a:r>
              <a:rPr b="0" baseline="0" i="0" lang="en-US" sz="1500" u="none" cap="none" strike="noStrike">
                <a:solidFill>
                  <a:schemeClr val="dk1"/>
                </a:solidFill>
                <a:latin typeface="Arial"/>
                <a:ea typeface="Arial"/>
                <a:cs typeface="Arial"/>
                <a:sym typeface="Arial"/>
              </a:rPr>
              <a:t>Credit BD processed against Agreement for $250</a:t>
            </a:r>
          </a:p>
          <a:p>
            <a:pPr indent="-231775" lvl="0" marL="231775" marR="0" rtl="0" algn="l">
              <a:spcBef>
                <a:spcPts val="300"/>
              </a:spcBef>
              <a:spcAft>
                <a:spcPts val="0"/>
              </a:spcAft>
              <a:buClr>
                <a:srgbClr val="AF242B"/>
              </a:buClr>
              <a:buSzPct val="75000"/>
              <a:buFont typeface="Noto Sans Symbols"/>
              <a:buChar char="•"/>
            </a:pPr>
            <a:r>
              <a:rPr b="0" baseline="0" i="0" lang="en-US" sz="1500" u="none" cap="none" strike="noStrike">
                <a:solidFill>
                  <a:schemeClr val="dk1"/>
                </a:solidFill>
                <a:latin typeface="Arial"/>
                <a:ea typeface="Arial"/>
                <a:cs typeface="Arial"/>
                <a:sym typeface="Arial"/>
              </a:rPr>
              <a:t>The next step is to run the Credit Application batch job</a:t>
            </a: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6" name="Shape 2936"/>
        <p:cNvGrpSpPr/>
        <p:nvPr/>
      </p:nvGrpSpPr>
      <p:grpSpPr>
        <a:xfrm>
          <a:off x="0" y="0"/>
          <a:ext cx="0" cy="0"/>
          <a:chOff x="0" y="0"/>
          <a:chExt cx="0" cy="0"/>
        </a:xfrm>
      </p:grpSpPr>
      <p:sp>
        <p:nvSpPr>
          <p:cNvPr id="2937" name="Shape 2937"/>
          <p:cNvSpPr txBox="1"/>
          <p:nvPr>
            <p:ph type="title"/>
          </p:nvPr>
        </p:nvSpPr>
        <p:spPr>
          <a:xfrm>
            <a:off x="455612" y="331787"/>
            <a:ext cx="8456567"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After Credit Application</a:t>
            </a:r>
          </a:p>
        </p:txBody>
      </p:sp>
      <p:sp>
        <p:nvSpPr>
          <p:cNvPr id="2938" name="Shape 293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939" name="Shape 293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2940" name="Shape 2940"/>
          <p:cNvPicPr preferRelativeResize="0"/>
          <p:nvPr/>
        </p:nvPicPr>
        <p:blipFill rotWithShape="1">
          <a:blip r:embed="rId3">
            <a:alphaModFix/>
          </a:blip>
          <a:srcRect b="0" l="0" r="0" t="0"/>
          <a:stretch/>
        </p:blipFill>
        <p:spPr>
          <a:xfrm>
            <a:off x="689810" y="1103312"/>
            <a:ext cx="7700208" cy="4110370"/>
          </a:xfrm>
          <a:prstGeom prst="rect">
            <a:avLst/>
          </a:prstGeom>
          <a:noFill/>
          <a:ln cap="flat" cmpd="sng" w="28575">
            <a:solidFill>
              <a:schemeClr val="dk1"/>
            </a:solidFill>
            <a:prstDash val="solid"/>
            <a:round/>
            <a:headEnd len="med" w="med" type="none"/>
            <a:tailEnd len="med" w="med" type="none"/>
          </a:ln>
        </p:spPr>
      </p:pic>
      <p:sp>
        <p:nvSpPr>
          <p:cNvPr id="2941" name="Shape 2941"/>
          <p:cNvSpPr txBox="1"/>
          <p:nvPr/>
        </p:nvSpPr>
        <p:spPr>
          <a:xfrm>
            <a:off x="786062" y="5358062"/>
            <a:ext cx="6047874" cy="97856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500" u="none" cap="none" strike="noStrike">
                <a:solidFill>
                  <a:schemeClr val="dk1"/>
                </a:solidFill>
                <a:latin typeface="Arial"/>
                <a:ea typeface="Arial"/>
                <a:cs typeface="Arial"/>
                <a:sym typeface="Arial"/>
              </a:rPr>
              <a:t>Total Unliquidated Receivable Amount is reduced by the Credit Amount</a:t>
            </a:r>
          </a:p>
          <a:p>
            <a:pPr indent="-231775" lvl="0" marL="231775" marR="0" rtl="0" algn="l">
              <a:spcBef>
                <a:spcPts val="300"/>
              </a:spcBef>
              <a:spcAft>
                <a:spcPts val="0"/>
              </a:spcAft>
              <a:buClr>
                <a:srgbClr val="AF242B"/>
              </a:buClr>
              <a:buSzPct val="75000"/>
              <a:buFont typeface="Noto Sans Symbols"/>
              <a:buChar char="•"/>
            </a:pPr>
            <a:r>
              <a:rPr b="0" baseline="0" i="0" lang="en-US" sz="1500" u="none" cap="none" strike="noStrike">
                <a:solidFill>
                  <a:schemeClr val="dk1"/>
                </a:solidFill>
                <a:latin typeface="Arial"/>
                <a:ea typeface="Arial"/>
                <a:cs typeface="Arial"/>
                <a:sym typeface="Arial"/>
              </a:rPr>
              <a:t>Total Unliquidated Credit Amount is reduced by the Credit Amount</a:t>
            </a: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6" name="Shape 2946"/>
        <p:cNvGrpSpPr/>
        <p:nvPr/>
      </p:nvGrpSpPr>
      <p:grpSpPr>
        <a:xfrm>
          <a:off x="0" y="0"/>
          <a:ext cx="0" cy="0"/>
          <a:chOff x="0" y="0"/>
          <a:chExt cx="0" cy="0"/>
        </a:xfrm>
      </p:grpSpPr>
      <p:sp>
        <p:nvSpPr>
          <p:cNvPr id="2947" name="Shape 2947"/>
          <p:cNvSpPr txBox="1"/>
          <p:nvPr>
            <p:ph type="title"/>
          </p:nvPr>
        </p:nvSpPr>
        <p:spPr>
          <a:xfrm>
            <a:off x="455612" y="331787"/>
            <a:ext cx="8523287"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Standard Non-IPAC Billing – Bill Generation</a:t>
            </a:r>
          </a:p>
        </p:txBody>
      </p:sp>
      <p:sp>
        <p:nvSpPr>
          <p:cNvPr id="2948" name="Shape 2948"/>
          <p:cNvSpPr txBox="1"/>
          <p:nvPr>
            <p:ph idx="1" type="body"/>
          </p:nvPr>
        </p:nvSpPr>
        <p:spPr>
          <a:xfrm>
            <a:off x="423512" y="1264288"/>
            <a:ext cx="8720488" cy="4929187"/>
          </a:xfrm>
          <a:prstGeom prst="rect">
            <a:avLst/>
          </a:prstGeom>
          <a:noFill/>
          <a:ln>
            <a:noFill/>
          </a:ln>
        </p:spPr>
        <p:txBody>
          <a:bodyPr anchorCtr="0" anchor="t" bIns="45700" lIns="91425" rIns="91425" tIns="45700">
            <a:noAutofit/>
          </a:bodyPr>
          <a:lstStyle/>
          <a:p>
            <a:pPr indent="-231775" lvl="2"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 </a:t>
            </a:r>
            <a:r>
              <a:rPr b="1" baseline="0" i="0" lang="en-US" sz="2000" u="none" cap="none" strike="noStrike">
                <a:solidFill>
                  <a:schemeClr val="dk1"/>
                </a:solidFill>
                <a:latin typeface="Arial"/>
                <a:ea typeface="Arial"/>
                <a:cs typeface="Arial"/>
                <a:sym typeface="Arial"/>
              </a:rPr>
              <a:t>Bill Generation Process </a:t>
            </a:r>
            <a:r>
              <a:rPr b="0" baseline="0" i="0" lang="en-US" sz="2000" u="none" cap="none" strike="noStrike">
                <a:solidFill>
                  <a:schemeClr val="dk1"/>
                </a:solidFill>
                <a:latin typeface="Arial"/>
                <a:ea typeface="Arial"/>
                <a:cs typeface="Arial"/>
                <a:sym typeface="Arial"/>
              </a:rPr>
              <a:t>(</a:t>
            </a:r>
            <a:r>
              <a:rPr b="0" baseline="0" i="1" lang="en-US" sz="2000" u="none" cap="none" strike="noStrike">
                <a:solidFill>
                  <a:schemeClr val="dk1"/>
                </a:solidFill>
                <a:latin typeface="Arial"/>
                <a:ea typeface="Arial"/>
                <a:cs typeface="Arial"/>
                <a:sym typeface="Arial"/>
              </a:rPr>
              <a:t>ARBILLGEN</a:t>
            </a:r>
            <a:r>
              <a:rPr b="0" baseline="0" i="0" lang="en-US" sz="2000" u="none" cap="none" strike="noStrike">
                <a:solidFill>
                  <a:schemeClr val="dk1"/>
                </a:solidFill>
                <a:latin typeface="Arial"/>
                <a:ea typeface="Arial"/>
                <a:cs typeface="Arial"/>
                <a:sym typeface="Arial"/>
              </a:rPr>
              <a:t>) will:</a:t>
            </a:r>
          </a:p>
          <a:p>
            <a:pPr indent="-225425" lvl="1" marL="568325" marR="0" rtl="0" algn="l">
              <a:spcBef>
                <a:spcPts val="1200"/>
              </a:spcBef>
              <a:spcAft>
                <a:spcPts val="0"/>
              </a:spcAft>
              <a:buClr>
                <a:srgbClr val="AF242B"/>
              </a:buClr>
              <a:buSzPct val="75000"/>
              <a:buFont typeface="Noto Sans Symbols"/>
              <a:buChar char="•"/>
            </a:pPr>
            <a:r>
              <a:rPr b="0" baseline="0" i="0" lang="en-US" sz="2000" u="sng" cap="none" strike="noStrike">
                <a:solidFill>
                  <a:schemeClr val="dk1"/>
                </a:solidFill>
                <a:latin typeface="Arial"/>
                <a:ea typeface="Arial"/>
                <a:cs typeface="Arial"/>
                <a:sym typeface="Arial"/>
              </a:rPr>
              <a:t>Update Billing Documents</a:t>
            </a:r>
            <a:r>
              <a:rPr b="0" baseline="0" i="0" lang="en-US" sz="2000" u="none" cap="none" strike="noStrike">
                <a:solidFill>
                  <a:schemeClr val="dk1"/>
                </a:solidFill>
                <a:latin typeface="Arial"/>
                <a:ea typeface="Arial"/>
                <a:cs typeface="Arial"/>
                <a:sym typeface="Arial"/>
              </a:rPr>
              <a:t>, indicating the transaction has been “billed” or sent to the customer</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Select and </a:t>
            </a:r>
            <a:r>
              <a:rPr b="0" baseline="0" i="0" lang="en-US" sz="2000" u="sng" cap="none" strike="noStrike">
                <a:solidFill>
                  <a:schemeClr val="dk1"/>
                </a:solidFill>
                <a:latin typeface="Arial"/>
                <a:ea typeface="Arial"/>
                <a:cs typeface="Arial"/>
                <a:sym typeface="Arial"/>
              </a:rPr>
              <a:t>prepare statements for printing</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Auto-execute the </a:t>
            </a:r>
            <a:r>
              <a:rPr b="0" baseline="0" i="0" lang="en-US" sz="1800" u="sng" cap="none" strike="noStrike">
                <a:solidFill>
                  <a:schemeClr val="dk1"/>
                </a:solidFill>
                <a:latin typeface="Arial"/>
                <a:ea typeface="Arial"/>
                <a:cs typeface="Arial"/>
                <a:sym typeface="Arial"/>
              </a:rPr>
              <a:t>Bill Generation report</a:t>
            </a:r>
            <a:r>
              <a:rPr b="0" baseline="0" i="0" lang="en-US" sz="1800" u="none" cap="none" strike="noStrike">
                <a:solidFill>
                  <a:schemeClr val="dk1"/>
                </a:solidFill>
                <a:latin typeface="Arial"/>
                <a:ea typeface="Arial"/>
                <a:cs typeface="Arial"/>
                <a:sym typeface="Arial"/>
              </a:rPr>
              <a:t>:</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Produces the individual PDFs and a consolidated file containing all the PDFs in the Batch run (grouped by Statement types IPAC or Non-IPAC)</a:t>
            </a:r>
          </a:p>
          <a:p>
            <a:pPr indent="-241300" lvl="2" marL="914400"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Once generated, the statement/PDF can be </a:t>
            </a:r>
            <a:r>
              <a:rPr b="0" baseline="0" i="0" lang="en-US" sz="2000" u="sng" cap="none" strike="noStrike">
                <a:solidFill>
                  <a:schemeClr val="dk1"/>
                </a:solidFill>
                <a:latin typeface="Arial"/>
                <a:ea typeface="Arial"/>
                <a:cs typeface="Arial"/>
                <a:sym typeface="Arial"/>
              </a:rPr>
              <a:t>transmitted/viewed in VCSS</a:t>
            </a:r>
            <a:r>
              <a:rPr b="0" baseline="0" i="0" lang="en-US" sz="2000" u="none" cap="none" strike="noStrike">
                <a:solidFill>
                  <a:schemeClr val="dk1"/>
                </a:solidFill>
                <a:latin typeface="Arial"/>
                <a:ea typeface="Arial"/>
                <a:cs typeface="Arial"/>
                <a:sym typeface="Arial"/>
              </a:rPr>
              <a:t> (Vendor/Customer Self Service)</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If the customer is set up to view statements/PDFs in VCSS, the </a:t>
            </a:r>
            <a:r>
              <a:rPr b="0" baseline="0" i="0" lang="en-US" sz="1800" u="sng" cap="none" strike="noStrike">
                <a:solidFill>
                  <a:schemeClr val="dk1"/>
                </a:solidFill>
                <a:latin typeface="Arial"/>
                <a:ea typeface="Arial"/>
                <a:cs typeface="Arial"/>
                <a:sym typeface="Arial"/>
              </a:rPr>
              <a:t>statement/PDF is transmitted automatically</a:t>
            </a:r>
          </a:p>
          <a:p>
            <a:pPr indent="-155575" lvl="2" marL="914400" marR="0" rtl="0" algn="l">
              <a:spcBef>
                <a:spcPts val="9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2949" name="Shape 2949"/>
          <p:cNvSpPr txBox="1"/>
          <p:nvPr>
            <p:ph idx="12" type="sldNum"/>
          </p:nvPr>
        </p:nvSpPr>
        <p:spPr>
          <a:xfrm>
            <a:off x="0" y="6562414"/>
            <a:ext cx="577515" cy="28447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950" name="Shape 295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5" name="Shape 2955"/>
        <p:cNvGrpSpPr/>
        <p:nvPr/>
      </p:nvGrpSpPr>
      <p:grpSpPr>
        <a:xfrm>
          <a:off x="0" y="0"/>
          <a:ext cx="0" cy="0"/>
          <a:chOff x="0" y="0"/>
          <a:chExt cx="0" cy="0"/>
        </a:xfrm>
      </p:grpSpPr>
      <p:sp>
        <p:nvSpPr>
          <p:cNvPr id="2956" name="Shape 2956"/>
          <p:cNvSpPr txBox="1"/>
          <p:nvPr>
            <p:ph type="title"/>
          </p:nvPr>
        </p:nvSpPr>
        <p:spPr>
          <a:xfrm>
            <a:off x="455612" y="331787"/>
            <a:ext cx="81946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Standard Non-IPAC Billing – Bill Generation</a:t>
            </a:r>
          </a:p>
        </p:txBody>
      </p:sp>
      <p:sp>
        <p:nvSpPr>
          <p:cNvPr id="2957" name="Shape 2957"/>
          <p:cNvSpPr txBox="1"/>
          <p:nvPr>
            <p:ph idx="1" type="body"/>
          </p:nvPr>
        </p:nvSpPr>
        <p:spPr>
          <a:xfrm>
            <a:off x="346509" y="1181100"/>
            <a:ext cx="8797491" cy="506412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ARBILLGEN – </a:t>
            </a:r>
            <a:r>
              <a:rPr b="1" baseline="0" i="0" lang="en-US" sz="1800" u="sng" cap="none" strike="noStrike">
                <a:solidFill>
                  <a:schemeClr val="dk1"/>
                </a:solidFill>
                <a:latin typeface="Arial"/>
                <a:ea typeface="Arial"/>
                <a:cs typeface="Arial"/>
                <a:sym typeface="Arial"/>
              </a:rPr>
              <a:t>Non-IPAC Billing Document Updates</a:t>
            </a:r>
            <a:r>
              <a:rPr b="1" baseline="0" i="0" lang="en-US" sz="1800" u="none" cap="none" strike="noStrike">
                <a:solidFill>
                  <a:schemeClr val="dk1"/>
                </a:solidFill>
                <a:latin typeface="Arial"/>
                <a:ea typeface="Arial"/>
                <a:cs typeface="Arial"/>
                <a:sym typeface="Arial"/>
              </a:rPr>
              <a:t>: </a:t>
            </a:r>
          </a:p>
          <a:p>
            <a:pPr indent="-225425" lvl="1" marL="5683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Billing Status </a:t>
            </a:r>
            <a:r>
              <a:rPr b="0" baseline="0" i="0" lang="en-US" sz="1600" u="none" cap="none" strike="noStrike">
                <a:solidFill>
                  <a:schemeClr val="dk1"/>
                </a:solidFill>
                <a:latin typeface="Arial"/>
                <a:ea typeface="Arial"/>
                <a:cs typeface="Arial"/>
                <a:sym typeface="Arial"/>
              </a:rPr>
              <a:t>- Accounting Line level indicator indicates which GL postings should occur </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Set to </a:t>
            </a:r>
            <a:r>
              <a:rPr b="1" baseline="0" i="0" lang="en-US" sz="1600" u="none" cap="none" strike="noStrike">
                <a:solidFill>
                  <a:schemeClr val="dk1"/>
                </a:solidFill>
                <a:latin typeface="Arial"/>
                <a:ea typeface="Arial"/>
                <a:cs typeface="Arial"/>
                <a:sym typeface="Arial"/>
              </a:rPr>
              <a:t>'Billed</a:t>
            </a:r>
            <a:r>
              <a:rPr b="0" baseline="0" i="0" lang="en-US" sz="1600" u="none" cap="none" strike="noStrike">
                <a:solidFill>
                  <a:schemeClr val="dk1"/>
                </a:solidFill>
                <a:latin typeface="Arial"/>
                <a:ea typeface="Arial"/>
                <a:cs typeface="Arial"/>
                <a:sym typeface="Arial"/>
              </a:rPr>
              <a:t>' by ARBILLGEN</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Triggers update from Unbilled (131000.07) to Billed (131000.08)</a:t>
            </a:r>
          </a:p>
          <a:p>
            <a:pPr indent="-225425" lvl="1" marL="5683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 Generated Flag </a:t>
            </a:r>
            <a:r>
              <a:rPr b="0" baseline="0" i="0" lang="en-US" sz="1600" u="none" cap="none" strike="noStrike">
                <a:solidFill>
                  <a:schemeClr val="dk1"/>
                </a:solidFill>
                <a:latin typeface="Arial"/>
                <a:ea typeface="Arial"/>
                <a:cs typeface="Arial"/>
                <a:sym typeface="Arial"/>
              </a:rPr>
              <a:t>- Billing Document Header flag that when true indicates the PDF bill has been generated and that the BD information has been transmitted to VCSS</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Set to </a:t>
            </a:r>
            <a:r>
              <a:rPr b="1" baseline="0" i="0" lang="en-US" sz="1600" u="none" cap="none" strike="noStrike">
                <a:solidFill>
                  <a:schemeClr val="dk1"/>
                </a:solidFill>
                <a:latin typeface="Arial"/>
                <a:ea typeface="Arial"/>
                <a:cs typeface="Arial"/>
                <a:sym typeface="Arial"/>
              </a:rPr>
              <a:t>T</a:t>
            </a:r>
            <a:r>
              <a:rPr b="0" baseline="0" i="0" lang="en-US" sz="1600" u="none" cap="none" strike="noStrike">
                <a:solidFill>
                  <a:schemeClr val="dk1"/>
                </a:solidFill>
                <a:latin typeface="Arial"/>
                <a:ea typeface="Arial"/>
                <a:cs typeface="Arial"/>
                <a:sym typeface="Arial"/>
              </a:rPr>
              <a:t> by ARBILLGEN</a:t>
            </a:r>
          </a:p>
          <a:p>
            <a:pPr indent="-225425" lvl="1" marL="5683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 Print Date</a:t>
            </a:r>
            <a:r>
              <a:rPr b="0" baseline="0" i="0" lang="en-US" sz="1600" u="none" cap="none" strike="noStrike">
                <a:solidFill>
                  <a:schemeClr val="dk1"/>
                </a:solidFill>
                <a:latin typeface="Arial"/>
                <a:ea typeface="Arial"/>
                <a:cs typeface="Arial"/>
                <a:sym typeface="Arial"/>
              </a:rPr>
              <a:t>, </a:t>
            </a:r>
            <a:r>
              <a:rPr b="1" baseline="0" i="0" lang="en-US" sz="1600" u="none" cap="none" strike="noStrike">
                <a:solidFill>
                  <a:schemeClr val="dk1"/>
                </a:solidFill>
                <a:latin typeface="Arial"/>
                <a:ea typeface="Arial"/>
                <a:cs typeface="Arial"/>
                <a:sym typeface="Arial"/>
              </a:rPr>
              <a:t>Last Bill Date </a:t>
            </a:r>
            <a:r>
              <a:rPr b="0" baseline="0" i="0" lang="en-US" sz="1600" u="none" cap="none" strike="noStrike">
                <a:solidFill>
                  <a:schemeClr val="dk1"/>
                </a:solidFill>
                <a:latin typeface="Arial"/>
                <a:ea typeface="Arial"/>
                <a:cs typeface="Arial"/>
                <a:sym typeface="Arial"/>
              </a:rPr>
              <a:t>- Accounting Line fields</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Set equal to 'Print Date' parameter by ARBILLGEN</a:t>
            </a:r>
          </a:p>
          <a:p>
            <a:pPr indent="-225425" lvl="1" marL="5683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Collection Due Date – </a:t>
            </a:r>
            <a:r>
              <a:rPr b="0" baseline="0" i="0" lang="en-US" sz="1600" u="none" cap="none" strike="noStrike">
                <a:solidFill>
                  <a:schemeClr val="dk1"/>
                </a:solidFill>
                <a:latin typeface="Arial"/>
                <a:ea typeface="Arial"/>
                <a:cs typeface="Arial"/>
                <a:sym typeface="Arial"/>
              </a:rPr>
              <a:t>Accounting Line field</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Set 45 days from Bill Print Date for Federal customers, 30 days for non-Federal</a:t>
            </a:r>
          </a:p>
          <a:p>
            <a:pPr indent="-231775" lvl="3" marL="12604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Outlease: Set to date ARBILLGEN run: </a:t>
            </a:r>
            <a:r>
              <a:rPr b="0" baseline="0" i="0" lang="en-US" sz="1600" u="sng" cap="none" strike="noStrike">
                <a:solidFill>
                  <a:schemeClr val="dk1"/>
                </a:solidFill>
                <a:latin typeface="Arial"/>
                <a:ea typeface="Arial"/>
                <a:cs typeface="Arial"/>
                <a:sym typeface="Arial"/>
              </a:rPr>
              <a:t>Collection Due Date = Bill Print Date </a:t>
            </a:r>
          </a:p>
          <a:p>
            <a:pPr indent="-225425" lvl="1" marL="5683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Last Bill Amount </a:t>
            </a:r>
            <a:r>
              <a:rPr b="0" baseline="0" i="0" lang="en-US" sz="1600" u="none" cap="none" strike="noStrike">
                <a:solidFill>
                  <a:schemeClr val="dk1"/>
                </a:solidFill>
                <a:latin typeface="Arial"/>
                <a:ea typeface="Arial"/>
                <a:cs typeface="Arial"/>
                <a:sym typeface="Arial"/>
              </a:rPr>
              <a:t>- Accounting Line field</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Set equal to outstanding line amount</a:t>
            </a:r>
          </a:p>
          <a:p>
            <a:pPr indent="-136525" lvl="0" marL="23177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2958" name="Shape 295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959" name="Shape 295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4" name="Shape 2964"/>
        <p:cNvGrpSpPr/>
        <p:nvPr/>
      </p:nvGrpSpPr>
      <p:grpSpPr>
        <a:xfrm>
          <a:off x="0" y="0"/>
          <a:ext cx="0" cy="0"/>
          <a:chOff x="0" y="0"/>
          <a:chExt cx="0" cy="0"/>
        </a:xfrm>
      </p:grpSpPr>
      <p:sp>
        <p:nvSpPr>
          <p:cNvPr id="2965" name="Shape 2965"/>
          <p:cNvSpPr txBox="1"/>
          <p:nvPr>
            <p:ph type="title"/>
          </p:nvPr>
        </p:nvSpPr>
        <p:spPr>
          <a:xfrm>
            <a:off x="455612" y="331787"/>
            <a:ext cx="848728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Before Billed Non-IPAC BD- Activity Log </a:t>
            </a:r>
          </a:p>
        </p:txBody>
      </p:sp>
      <p:sp>
        <p:nvSpPr>
          <p:cNvPr id="2966" name="Shape 296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967" name="Shape 296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968" name="Shape 2968"/>
          <p:cNvSpPr txBox="1"/>
          <p:nvPr/>
        </p:nvSpPr>
        <p:spPr>
          <a:xfrm>
            <a:off x="596349" y="3451705"/>
            <a:ext cx="6746148" cy="85358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Activity Log shows the BD generated by PCPROJBILL (MDN)</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BD processed referencing Agreement</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next step would be to run ARBILLGEN</a:t>
            </a: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pic>
        <p:nvPicPr>
          <p:cNvPr id="2969" name="Shape 2969"/>
          <p:cNvPicPr preferRelativeResize="0"/>
          <p:nvPr/>
        </p:nvPicPr>
        <p:blipFill rotWithShape="1">
          <a:blip r:embed="rId3">
            <a:alphaModFix/>
          </a:blip>
          <a:srcRect b="0" l="0" r="0" t="0"/>
          <a:stretch/>
        </p:blipFill>
        <p:spPr>
          <a:xfrm>
            <a:off x="537297" y="1361741"/>
            <a:ext cx="8116433" cy="1705212"/>
          </a:xfrm>
          <a:prstGeom prst="rect">
            <a:avLst/>
          </a:prstGeom>
          <a:noFill/>
          <a:ln cap="flat" cmpd="sng" w="9525">
            <a:solidFill>
              <a:schemeClr val="dk1"/>
            </a:solidFill>
            <a:prstDash val="solid"/>
            <a:round/>
            <a:headEnd len="med" w="med" type="none"/>
            <a:tailEnd len="med" w="med" type="none"/>
          </a:ln>
        </p:spPr>
      </p:pic>
      <p:sp>
        <p:nvSpPr>
          <p:cNvPr id="2970" name="Shape 2970"/>
          <p:cNvSpPr/>
          <p:nvPr/>
        </p:nvSpPr>
        <p:spPr>
          <a:xfrm>
            <a:off x="596349" y="2600076"/>
            <a:ext cx="7999011" cy="265953"/>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5" name="Shape 2975"/>
        <p:cNvGrpSpPr/>
        <p:nvPr/>
      </p:nvGrpSpPr>
      <p:grpSpPr>
        <a:xfrm>
          <a:off x="0" y="0"/>
          <a:ext cx="0" cy="0"/>
          <a:chOff x="0" y="0"/>
          <a:chExt cx="0" cy="0"/>
        </a:xfrm>
      </p:grpSpPr>
      <p:sp>
        <p:nvSpPr>
          <p:cNvPr id="2976" name="Shape 2976"/>
          <p:cNvSpPr txBox="1"/>
          <p:nvPr>
            <p:ph type="title"/>
          </p:nvPr>
        </p:nvSpPr>
        <p:spPr>
          <a:xfrm>
            <a:off x="455612" y="331787"/>
            <a:ext cx="8456567"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After Billed Non-IPAC BD- Activity Log </a:t>
            </a:r>
          </a:p>
        </p:txBody>
      </p:sp>
      <p:sp>
        <p:nvSpPr>
          <p:cNvPr id="2977" name="Shape 297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978" name="Shape 297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2979" name="Shape 2979"/>
          <p:cNvPicPr preferRelativeResize="0"/>
          <p:nvPr/>
        </p:nvPicPr>
        <p:blipFill rotWithShape="1">
          <a:blip r:embed="rId3">
            <a:alphaModFix/>
          </a:blip>
          <a:srcRect b="0" l="0" r="0" t="0"/>
          <a:stretch/>
        </p:blipFill>
        <p:spPr>
          <a:xfrm>
            <a:off x="481377" y="1438458"/>
            <a:ext cx="8430802" cy="2057687"/>
          </a:xfrm>
          <a:prstGeom prst="rect">
            <a:avLst/>
          </a:prstGeom>
          <a:noFill/>
          <a:ln cap="flat" cmpd="sng" w="9525">
            <a:solidFill>
              <a:schemeClr val="dk1"/>
            </a:solidFill>
            <a:prstDash val="solid"/>
            <a:round/>
            <a:headEnd len="med" w="med" type="none"/>
            <a:tailEnd len="med" w="med" type="none"/>
          </a:ln>
        </p:spPr>
      </p:pic>
      <p:sp>
        <p:nvSpPr>
          <p:cNvPr id="2980" name="Shape 2980"/>
          <p:cNvSpPr/>
          <p:nvPr/>
        </p:nvSpPr>
        <p:spPr>
          <a:xfrm>
            <a:off x="552450" y="2857500"/>
            <a:ext cx="8267699" cy="358664"/>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2981" name="Shape 2981"/>
          <p:cNvSpPr txBox="1"/>
          <p:nvPr/>
        </p:nvSpPr>
        <p:spPr>
          <a:xfrm>
            <a:off x="552450" y="3612462"/>
            <a:ext cx="5767250" cy="85358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ARBILLGEN completed</a:t>
            </a:r>
          </a:p>
          <a:p>
            <a:pPr indent="-231775" lvl="0" marL="231775" marR="0" rtl="0" algn="l">
              <a:spcBef>
                <a:spcPts val="10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Activity Log on the Agreement Query is updated with the correction to the BD</a:t>
            </a:r>
          </a:p>
          <a:p>
            <a:pPr indent="-231775" lvl="0" marL="231775" marR="0" rtl="0" algn="l">
              <a:spcBef>
                <a:spcPts val="10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On the BD, the following corrections occurred: </a:t>
            </a:r>
          </a:p>
          <a:p>
            <a:pPr indent="-225425" lvl="1" marL="568325" marR="0" rtl="0" algn="l">
              <a:spcBef>
                <a:spcPts val="10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Billing status was updated to a ‘Billed’</a:t>
            </a:r>
          </a:p>
          <a:p>
            <a:pPr indent="-225425" lvl="1" marL="568325" marR="0" rtl="0" algn="l">
              <a:spcBef>
                <a:spcPts val="10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Bill Generated Flag was set to ‘T’</a:t>
            </a:r>
          </a:p>
          <a:p>
            <a:pPr indent="-225425" lvl="1" marL="568325" marR="0" rtl="0" algn="l">
              <a:spcBef>
                <a:spcPts val="10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Bill Print Date and Last Bill Date is set to the ‘Print Date’ parameter from ARBILLGEN</a:t>
            </a:r>
          </a:p>
          <a:p>
            <a:pPr indent="-225425" lvl="1" marL="568325" marR="0" rtl="0" algn="l">
              <a:spcBef>
                <a:spcPts val="10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Last Bill Amount is set to equal the outstanding line amount</a:t>
            </a: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6" name="Shape 2986"/>
        <p:cNvGrpSpPr/>
        <p:nvPr/>
      </p:nvGrpSpPr>
      <p:grpSpPr>
        <a:xfrm>
          <a:off x="0" y="0"/>
          <a:ext cx="0" cy="0"/>
          <a:chOff x="0" y="0"/>
          <a:chExt cx="0" cy="0"/>
        </a:xfrm>
      </p:grpSpPr>
      <p:sp>
        <p:nvSpPr>
          <p:cNvPr id="2987" name="Shape 2987"/>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2988" name="Shape 2988"/>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IPAC Billing</a:t>
            </a:r>
          </a:p>
        </p:txBody>
      </p:sp>
      <p:sp>
        <p:nvSpPr>
          <p:cNvPr id="2989" name="Shape 2989"/>
          <p:cNvSpPr txBox="1"/>
          <p:nvPr>
            <p:ph idx="11" type="ftr"/>
          </p:nvPr>
        </p:nvSpPr>
        <p:spPr>
          <a:xfrm>
            <a:off x="398585"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990" name="Shape 2990"/>
          <p:cNvSpPr txBox="1"/>
          <p:nvPr>
            <p:ph idx="12" type="sldNum"/>
          </p:nvPr>
        </p:nvSpPr>
        <p:spPr>
          <a:xfrm>
            <a:off x="0" y="6572493"/>
            <a:ext cx="599830" cy="28550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0" name="Shape 380"/>
        <p:cNvGrpSpPr/>
        <p:nvPr/>
      </p:nvGrpSpPr>
      <p:grpSpPr>
        <a:xfrm>
          <a:off x="0" y="0"/>
          <a:ext cx="0" cy="0"/>
          <a:chOff x="0" y="0"/>
          <a:chExt cx="0" cy="0"/>
        </a:xfrm>
      </p:grpSpPr>
      <p:sp>
        <p:nvSpPr>
          <p:cNvPr id="381" name="Shape 381"/>
          <p:cNvSpPr txBox="1"/>
          <p:nvPr>
            <p:ph type="title"/>
          </p:nvPr>
        </p:nvSpPr>
        <p:spPr>
          <a:xfrm>
            <a:off x="457200" y="129256"/>
            <a:ext cx="8284350" cy="681909"/>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Billing Methods</a:t>
            </a:r>
          </a:p>
        </p:txBody>
      </p:sp>
      <p:sp>
        <p:nvSpPr>
          <p:cNvPr id="382" name="Shape 382"/>
          <p:cNvSpPr txBox="1"/>
          <p:nvPr>
            <p:ph idx="1" type="body"/>
          </p:nvPr>
        </p:nvSpPr>
        <p:spPr>
          <a:xfrm>
            <a:off x="381837" y="1133566"/>
            <a:ext cx="8762163" cy="4774834"/>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Pegasys provides multiple methods of billing out a Receivable:</a:t>
            </a:r>
          </a:p>
          <a:p>
            <a:pPr indent="-225425" lvl="1" marL="568325" marR="0" rtl="0" algn="l">
              <a:spcBef>
                <a:spcPts val="12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Standard (Non-IPAC):</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Standard (Non-IPAC) – transaction between GSA and customers in which the </a:t>
            </a:r>
            <a:r>
              <a:rPr b="0" baseline="0" i="0" lang="en-US" sz="1800" u="sng" cap="none" strike="noStrike">
                <a:solidFill>
                  <a:schemeClr val="dk1"/>
                </a:solidFill>
                <a:latin typeface="Arial"/>
                <a:ea typeface="Arial"/>
                <a:cs typeface="Arial"/>
                <a:sym typeface="Arial"/>
              </a:rPr>
              <a:t>customer actively remits payment to GSA</a:t>
            </a:r>
          </a:p>
          <a:p>
            <a:pPr indent="-231775" lvl="3" marL="1260475" marR="0" rtl="0" algn="l">
              <a:spcBef>
                <a:spcPts val="120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NOTE: </a:t>
            </a:r>
            <a:r>
              <a:rPr b="0" baseline="0" i="0" lang="en-US" sz="1400" u="none" cap="none" strike="noStrike">
                <a:solidFill>
                  <a:schemeClr val="dk1"/>
                </a:solidFill>
                <a:latin typeface="Arial"/>
                <a:ea typeface="Arial"/>
                <a:cs typeface="Arial"/>
                <a:sym typeface="Arial"/>
              </a:rPr>
              <a:t>In some cases, Federal customers may remit payments via IPAC for non-IPAC bills</a:t>
            </a:r>
          </a:p>
          <a:p>
            <a:pPr indent="-225425" lvl="1" marL="568325" marR="0" rtl="0" algn="l">
              <a:spcBef>
                <a:spcPts val="12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Intra-Governmental Payment and Collection (IPAC): </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Transaction between GSA and customer agencies in which Billing and Collection is performed via </a:t>
            </a:r>
            <a:r>
              <a:rPr b="0" baseline="0" i="0" lang="en-US" sz="1800" u="sng" cap="none" strike="noStrike">
                <a:solidFill>
                  <a:schemeClr val="dk1"/>
                </a:solidFill>
                <a:latin typeface="Arial"/>
                <a:ea typeface="Arial"/>
                <a:cs typeface="Arial"/>
                <a:sym typeface="Arial"/>
              </a:rPr>
              <a:t>Treasury’s IPAC system</a:t>
            </a:r>
          </a:p>
          <a:p>
            <a:pPr indent="-225425" lvl="1" marL="568325" marR="0" rtl="0" algn="l">
              <a:spcBef>
                <a:spcPts val="12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Interfund/Intrafund:</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Transaction between organizations within GSA</a:t>
            </a:r>
          </a:p>
          <a:p>
            <a:pPr indent="-231775" lvl="3" marL="1260475" marR="0" rtl="0" algn="l">
              <a:spcBef>
                <a:spcPts val="120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Intra</a:t>
            </a:r>
            <a:r>
              <a:rPr b="0" baseline="0" i="0" lang="en-US" sz="1600" u="none" cap="none" strike="noStrike">
                <a:solidFill>
                  <a:schemeClr val="dk1"/>
                </a:solidFill>
                <a:latin typeface="Arial"/>
                <a:ea typeface="Arial"/>
                <a:cs typeface="Arial"/>
                <a:sym typeface="Arial"/>
              </a:rPr>
              <a:t>fund – billing </a:t>
            </a:r>
            <a:r>
              <a:rPr b="0" baseline="0" i="0" lang="en-US" sz="1600" u="sng" cap="none" strike="noStrike">
                <a:solidFill>
                  <a:schemeClr val="dk1"/>
                </a:solidFill>
                <a:latin typeface="Arial"/>
                <a:ea typeface="Arial"/>
                <a:cs typeface="Arial"/>
                <a:sym typeface="Arial"/>
              </a:rPr>
              <a:t>within the </a:t>
            </a:r>
            <a:r>
              <a:rPr b="0" baseline="0" i="1" lang="en-US" sz="1600" u="sng" cap="none" strike="noStrike">
                <a:solidFill>
                  <a:schemeClr val="dk1"/>
                </a:solidFill>
                <a:latin typeface="Arial"/>
                <a:ea typeface="Arial"/>
                <a:cs typeface="Arial"/>
                <a:sym typeface="Arial"/>
              </a:rPr>
              <a:t>same</a:t>
            </a:r>
            <a:r>
              <a:rPr b="0" baseline="0" i="0" lang="en-US" sz="1600" u="sng" cap="none" strike="noStrike">
                <a:solidFill>
                  <a:schemeClr val="dk1"/>
                </a:solidFill>
                <a:latin typeface="Arial"/>
                <a:ea typeface="Arial"/>
                <a:cs typeface="Arial"/>
                <a:sym typeface="Arial"/>
              </a:rPr>
              <a:t> Treasury Account Symbol </a:t>
            </a:r>
            <a:r>
              <a:rPr b="0" baseline="0" i="0" lang="en-US" sz="1600" u="none" cap="none" strike="noStrike">
                <a:solidFill>
                  <a:schemeClr val="dk1"/>
                </a:solidFill>
                <a:latin typeface="Arial"/>
                <a:ea typeface="Arial"/>
                <a:cs typeface="Arial"/>
                <a:sym typeface="Arial"/>
              </a:rPr>
              <a:t>(TAS) (e.g. 455 Fund billing 285 Fund)</a:t>
            </a:r>
          </a:p>
          <a:p>
            <a:pPr indent="-231775" lvl="3" marL="1260475" marR="0" rtl="0" algn="l">
              <a:spcBef>
                <a:spcPts val="120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Inter</a:t>
            </a:r>
            <a:r>
              <a:rPr b="0" baseline="0" i="0" lang="en-US" sz="1600" u="none" cap="none" strike="noStrike">
                <a:solidFill>
                  <a:schemeClr val="dk1"/>
                </a:solidFill>
                <a:latin typeface="Arial"/>
                <a:ea typeface="Arial"/>
                <a:cs typeface="Arial"/>
                <a:sym typeface="Arial"/>
              </a:rPr>
              <a:t>fund – billing </a:t>
            </a:r>
            <a:r>
              <a:rPr b="0" baseline="0" i="0" lang="en-US" sz="1600" u="sng" cap="none" strike="noStrike">
                <a:solidFill>
                  <a:schemeClr val="dk1"/>
                </a:solidFill>
                <a:latin typeface="Arial"/>
                <a:ea typeface="Arial"/>
                <a:cs typeface="Arial"/>
                <a:sym typeface="Arial"/>
              </a:rPr>
              <a:t>within GSA, but </a:t>
            </a:r>
            <a:r>
              <a:rPr b="0" baseline="0" i="1" lang="en-US" sz="1600" u="sng" cap="none" strike="noStrike">
                <a:solidFill>
                  <a:schemeClr val="dk1"/>
                </a:solidFill>
                <a:latin typeface="Arial"/>
                <a:ea typeface="Arial"/>
                <a:cs typeface="Arial"/>
                <a:sym typeface="Arial"/>
              </a:rPr>
              <a:t>not</a:t>
            </a:r>
            <a:r>
              <a:rPr b="0" baseline="0" i="0" lang="en-US" sz="1600" u="sng" cap="none" strike="noStrike">
                <a:solidFill>
                  <a:schemeClr val="dk1"/>
                </a:solidFill>
                <a:latin typeface="Arial"/>
                <a:ea typeface="Arial"/>
                <a:cs typeface="Arial"/>
                <a:sym typeface="Arial"/>
              </a:rPr>
              <a:t> with the same TAS </a:t>
            </a:r>
            <a:r>
              <a:rPr b="0" baseline="0" i="0" lang="en-US" sz="1600" u="none" cap="none" strike="noStrike">
                <a:solidFill>
                  <a:schemeClr val="dk1"/>
                </a:solidFill>
                <a:latin typeface="Arial"/>
                <a:ea typeface="Arial"/>
                <a:cs typeface="Arial"/>
                <a:sym typeface="Arial"/>
              </a:rPr>
              <a:t>(e.g. 285/455 paying rent to 192X)</a:t>
            </a:r>
          </a:p>
          <a:p>
            <a:pPr indent="-139700" lvl="1" marL="568325" marR="0" rtl="0" algn="l">
              <a:spcBef>
                <a:spcPts val="6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11125" lvl="1" marL="568325" marR="0" rtl="0" algn="l">
              <a:spcBef>
                <a:spcPts val="480"/>
              </a:spcBef>
              <a:spcAft>
                <a:spcPts val="0"/>
              </a:spcAft>
              <a:buClr>
                <a:srgbClr val="AF242B"/>
              </a:buClr>
              <a:buFont typeface="Noto Sans Symbols"/>
              <a:buNone/>
            </a:pPr>
            <a:r>
              <a:t/>
            </a:r>
            <a:endParaRPr b="0" baseline="0" i="0" sz="2400" u="none" cap="none" strike="noStrike">
              <a:solidFill>
                <a:schemeClr val="dk1"/>
              </a:solidFill>
              <a:latin typeface="Arial"/>
              <a:ea typeface="Arial"/>
              <a:cs typeface="Arial"/>
              <a:sym typeface="Arial"/>
            </a:endParaRPr>
          </a:p>
          <a:p>
            <a:pPr indent="-231775"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383" name="Shape 38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384" name="Shape 384"/>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5" name="Shape 2995"/>
        <p:cNvGrpSpPr/>
        <p:nvPr/>
      </p:nvGrpSpPr>
      <p:grpSpPr>
        <a:xfrm>
          <a:off x="0" y="0"/>
          <a:ext cx="0" cy="0"/>
          <a:chOff x="0" y="0"/>
          <a:chExt cx="0" cy="0"/>
        </a:xfrm>
      </p:grpSpPr>
      <p:sp>
        <p:nvSpPr>
          <p:cNvPr id="2996" name="Shape 299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IPAC Billing</a:t>
            </a:r>
          </a:p>
        </p:txBody>
      </p:sp>
      <p:sp>
        <p:nvSpPr>
          <p:cNvPr id="2997" name="Shape 2997"/>
          <p:cNvSpPr txBox="1"/>
          <p:nvPr>
            <p:ph idx="1" type="body"/>
          </p:nvPr>
        </p:nvSpPr>
        <p:spPr>
          <a:xfrm>
            <a:off x="463406" y="1251878"/>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IPAC Unbilled Receivables go through the following batch processes to become a billed Receivable:</a:t>
            </a:r>
          </a:p>
          <a:p>
            <a:pPr indent="-346075" lvl="1" marL="688975" marR="0" rtl="0" algn="l">
              <a:spcBef>
                <a:spcPts val="2200"/>
              </a:spcBef>
              <a:spcAft>
                <a:spcPts val="0"/>
              </a:spcAft>
              <a:buClr>
                <a:srgbClr val="AF242B"/>
              </a:buClr>
              <a:buSzPct val="75000"/>
              <a:buFont typeface="Arial"/>
              <a:buAutoNum type="arabicPeriod"/>
            </a:pPr>
            <a:r>
              <a:rPr b="1" baseline="0" i="0" lang="en-US" sz="2000" u="sng" cap="none" strike="noStrike">
                <a:solidFill>
                  <a:schemeClr val="dk1"/>
                </a:solidFill>
                <a:latin typeface="Arial"/>
                <a:ea typeface="Arial"/>
                <a:cs typeface="Arial"/>
                <a:sym typeface="Arial"/>
              </a:rPr>
              <a:t>Automated Credit Application </a:t>
            </a:r>
            <a:r>
              <a:rPr b="0" baseline="0" i="0" lang="en-US" sz="2000" u="none" cap="none" strike="noStrike">
                <a:solidFill>
                  <a:schemeClr val="dk1"/>
                </a:solidFill>
                <a:latin typeface="Arial"/>
                <a:ea typeface="Arial"/>
                <a:cs typeface="Arial"/>
                <a:sym typeface="Arial"/>
              </a:rPr>
              <a:t>(ARCRDAPP)</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Generates customer refunds of IPAC credits</a:t>
            </a:r>
          </a:p>
          <a:p>
            <a:pPr indent="-146050" lvl="2" marL="914400"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346075" lvl="1" marL="688975" marR="0" rtl="0" algn="l">
              <a:spcBef>
                <a:spcPts val="400"/>
              </a:spcBef>
              <a:spcAft>
                <a:spcPts val="0"/>
              </a:spcAft>
              <a:buClr>
                <a:srgbClr val="AF242B"/>
              </a:buClr>
              <a:buSzPct val="75000"/>
              <a:buFont typeface="Arial"/>
              <a:buAutoNum type="arabicPeriod"/>
            </a:pPr>
            <a:r>
              <a:rPr b="1" baseline="0" i="0" lang="en-US" sz="2000" u="sng" cap="none" strike="noStrike">
                <a:solidFill>
                  <a:schemeClr val="dk1"/>
                </a:solidFill>
                <a:latin typeface="Arial"/>
                <a:ea typeface="Arial"/>
                <a:cs typeface="Arial"/>
                <a:sym typeface="Arial"/>
              </a:rPr>
              <a:t>IPAC Outbound </a:t>
            </a:r>
            <a:r>
              <a:rPr b="0" baseline="0" i="0" lang="en-US" sz="2000" u="none" cap="none" strike="noStrike">
                <a:solidFill>
                  <a:schemeClr val="dk1"/>
                </a:solidFill>
                <a:latin typeface="Arial"/>
                <a:ea typeface="Arial"/>
                <a:cs typeface="Arial"/>
                <a:sym typeface="Arial"/>
              </a:rPr>
              <a:t>(GSIPACOUT)</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Updates Billing Status from Unbilled to Billed</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Updates IPAC status and creates upload file for Treasury</a:t>
            </a:r>
          </a:p>
          <a:p>
            <a:pPr indent="-9525" lvl="2" marL="68262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346075" lvl="1" marL="688975" marR="0" rtl="0" algn="l">
              <a:spcBef>
                <a:spcPts val="400"/>
              </a:spcBef>
              <a:spcAft>
                <a:spcPts val="0"/>
              </a:spcAft>
              <a:buClr>
                <a:srgbClr val="AF242B"/>
              </a:buClr>
              <a:buSzPct val="75000"/>
              <a:buFont typeface="Arial"/>
              <a:buAutoNum type="arabicPeriod"/>
            </a:pPr>
            <a:r>
              <a:rPr b="1" baseline="0" i="0" lang="en-US" sz="2000" u="sng" cap="none" strike="noStrike">
                <a:solidFill>
                  <a:schemeClr val="dk1"/>
                </a:solidFill>
                <a:latin typeface="Arial"/>
                <a:ea typeface="Arial"/>
                <a:cs typeface="Arial"/>
                <a:sym typeface="Arial"/>
              </a:rPr>
              <a:t>AR Bill Generation </a:t>
            </a:r>
            <a:r>
              <a:rPr b="0" baseline="0" i="0" lang="en-US" sz="2000" u="none" cap="none" strike="noStrike">
                <a:solidFill>
                  <a:schemeClr val="dk1"/>
                </a:solidFill>
                <a:latin typeface="Arial"/>
                <a:ea typeface="Arial"/>
                <a:cs typeface="Arial"/>
                <a:sym typeface="Arial"/>
              </a:rPr>
              <a:t>(ARBILLGEN)</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Populates Billing and Collection dates</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Generation of PDF statement</a:t>
            </a:r>
          </a:p>
          <a:p>
            <a:pPr indent="-225425" lvl="1" marL="56832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25425" lvl="1" marL="56832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46050" lvl="2" marL="914400"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2998" name="Shape 2998"/>
          <p:cNvSpPr txBox="1"/>
          <p:nvPr>
            <p:ph idx="12" type="sldNum"/>
          </p:nvPr>
        </p:nvSpPr>
        <p:spPr>
          <a:xfrm>
            <a:off x="0" y="6561215"/>
            <a:ext cx="457199" cy="28567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999" name="Shape 2999"/>
          <p:cNvSpPr txBox="1"/>
          <p:nvPr>
            <p:ph idx="11" type="ftr"/>
          </p:nvPr>
        </p:nvSpPr>
        <p:spPr>
          <a:xfrm>
            <a:off x="281354"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4" name="Shape 3004"/>
        <p:cNvGrpSpPr/>
        <p:nvPr/>
      </p:nvGrpSpPr>
      <p:grpSpPr>
        <a:xfrm>
          <a:off x="0" y="0"/>
          <a:ext cx="0" cy="0"/>
          <a:chOff x="0" y="0"/>
          <a:chExt cx="0" cy="0"/>
        </a:xfrm>
      </p:grpSpPr>
      <p:sp>
        <p:nvSpPr>
          <p:cNvPr id="3005" name="Shape 3005"/>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IPAC Billing – Business Lines</a:t>
            </a:r>
          </a:p>
        </p:txBody>
      </p:sp>
      <p:sp>
        <p:nvSpPr>
          <p:cNvPr id="3006" name="Shape 3006"/>
          <p:cNvSpPr txBox="1"/>
          <p:nvPr>
            <p:ph idx="11" type="ftr"/>
          </p:nvPr>
        </p:nvSpPr>
        <p:spPr>
          <a:xfrm>
            <a:off x="375137"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007" name="Shape 3007"/>
          <p:cNvSpPr txBox="1"/>
          <p:nvPr>
            <p:ph idx="1" type="body"/>
          </p:nvPr>
        </p:nvSpPr>
        <p:spPr>
          <a:xfrm>
            <a:off x="647700" y="1165145"/>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 following </a:t>
            </a:r>
            <a:r>
              <a:rPr b="1" baseline="0" i="0" lang="en-US" sz="2000" u="none" cap="none" strike="noStrike">
                <a:solidFill>
                  <a:schemeClr val="dk1"/>
                </a:solidFill>
                <a:latin typeface="Arial"/>
                <a:ea typeface="Arial"/>
                <a:cs typeface="Arial"/>
                <a:sym typeface="Arial"/>
              </a:rPr>
              <a:t>business lines</a:t>
            </a:r>
            <a:r>
              <a:rPr b="0" baseline="0" i="0" lang="en-US" sz="2000" u="none" cap="none" strike="noStrike">
                <a:solidFill>
                  <a:schemeClr val="dk1"/>
                </a:solidFill>
                <a:latin typeface="Arial"/>
                <a:ea typeface="Arial"/>
                <a:cs typeface="Arial"/>
                <a:sym typeface="Arial"/>
              </a:rPr>
              <a:t>, which use PCAS Agreements,</a:t>
            </a:r>
            <a:r>
              <a:rPr b="1" baseline="0" i="0" lang="en-US" sz="2000" u="none" cap="none" strike="noStrike">
                <a:solidFill>
                  <a:schemeClr val="dk1"/>
                </a:solidFill>
                <a:latin typeface="Arial"/>
                <a:ea typeface="Arial"/>
                <a:cs typeface="Arial"/>
                <a:sym typeface="Arial"/>
              </a:rPr>
              <a:t> </a:t>
            </a:r>
            <a:r>
              <a:rPr b="0" baseline="0" i="0" lang="en-US" sz="2000" u="none" cap="none" strike="noStrike">
                <a:solidFill>
                  <a:schemeClr val="dk1"/>
                </a:solidFill>
                <a:latin typeface="Arial"/>
                <a:ea typeface="Arial"/>
                <a:cs typeface="Arial"/>
                <a:sym typeface="Arial"/>
              </a:rPr>
              <a:t>create IPAC Receivables:</a:t>
            </a: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3008" name="Shape 3008"/>
          <p:cNvSpPr txBox="1"/>
          <p:nvPr>
            <p:ph idx="12" type="sldNum"/>
          </p:nvPr>
        </p:nvSpPr>
        <p:spPr>
          <a:xfrm>
            <a:off x="0" y="6600092"/>
            <a:ext cx="492368" cy="24679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3009" name="Shape 3009"/>
          <p:cNvGraphicFramePr/>
          <p:nvPr/>
        </p:nvGraphicFramePr>
        <p:xfrm>
          <a:off x="2015702" y="2230200"/>
          <a:ext cx="3000000" cy="3000000"/>
        </p:xfrm>
        <a:graphic>
          <a:graphicData uri="http://schemas.openxmlformats.org/drawingml/2006/table">
            <a:tbl>
              <a:tblPr bandRow="1" firstRow="1">
                <a:noFill/>
                <a:tableStyleId>{97549167-7E4B-4448-AF02-45E6B6E81566}</a:tableStyleId>
              </a:tblPr>
              <a:tblGrid>
                <a:gridCol w="1163525"/>
                <a:gridCol w="4658275"/>
              </a:tblGrid>
              <a:tr h="385600">
                <a:tc gridSpan="2">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2000" u="none" cap="none" strike="noStrike"/>
                        <a:t>Region 6</a:t>
                      </a:r>
                    </a:p>
                  </a:txBody>
                  <a:tcPr marT="45725" marB="45725" marR="91450" marL="91450"/>
                </a:tc>
                <a:tc hMerge="1"/>
              </a:tr>
              <a:tr h="1588125">
                <a:tc>
                  <a:txBody>
                    <a:bodyPr>
                      <a:noAutofit/>
                    </a:bodyPr>
                    <a:lstStyle/>
                    <a:p>
                      <a:pPr indent="0" lvl="2" marL="0" marR="0" rtl="0" algn="l">
                        <a:lnSpc>
                          <a:spcPct val="100000"/>
                        </a:lnSpc>
                        <a:spcBef>
                          <a:spcPts val="0"/>
                        </a:spcBef>
                        <a:spcAft>
                          <a:spcPts val="300"/>
                        </a:spcAft>
                        <a:buClr>
                          <a:schemeClr val="dk1"/>
                        </a:buClr>
                        <a:buSzPct val="25000"/>
                        <a:buFont typeface="Arial"/>
                        <a:buNone/>
                      </a:pPr>
                      <a:r>
                        <a:rPr baseline="0" lang="en-US" sz="1800" u="none" cap="none" strike="noStrike"/>
                        <a:t>Manual</a:t>
                      </a:r>
                    </a:p>
                  </a:txBody>
                  <a:tcPr marT="45725" marB="45725" marR="91450" marL="91450"/>
                </a:tc>
                <a:tc>
                  <a:txBody>
                    <a:bodyPr>
                      <a:noAutofit/>
                    </a:bodyPr>
                    <a:lstStyle/>
                    <a:p>
                      <a:pPr indent="0" lvl="2" marL="0" marR="0" rtl="0" algn="l">
                        <a:lnSpc>
                          <a:spcPct val="100000"/>
                        </a:lnSpc>
                        <a:spcBef>
                          <a:spcPts val="0"/>
                        </a:spcBef>
                        <a:spcAft>
                          <a:spcPts val="0"/>
                        </a:spcAft>
                        <a:buClr>
                          <a:srgbClr val="000000"/>
                        </a:buClr>
                        <a:buSzPct val="25000"/>
                        <a:buFont typeface="Arial"/>
                        <a:buNone/>
                      </a:pPr>
                      <a:r>
                        <a:rPr b="0" baseline="0" i="0" lang="en-US" sz="1800" u="none" cap="none" strike="noStrike">
                          <a:solidFill>
                            <a:srgbClr val="000000"/>
                          </a:solidFill>
                          <a:latin typeface="Arial"/>
                          <a:ea typeface="Arial"/>
                          <a:cs typeface="Arial"/>
                          <a:sym typeface="Arial"/>
                        </a:rPr>
                        <a:t>Integrated Acquisition Environment</a:t>
                      </a:r>
                    </a:p>
                    <a:p>
                      <a:pPr indent="0" lvl="2" marL="0" marR="0" rtl="0" algn="l">
                        <a:lnSpc>
                          <a:spcPct val="100000"/>
                        </a:lnSpc>
                        <a:spcBef>
                          <a:spcPts val="600"/>
                        </a:spcBef>
                        <a:spcAft>
                          <a:spcPts val="0"/>
                        </a:spcAft>
                        <a:buClr>
                          <a:srgbClr val="000000"/>
                        </a:buClr>
                        <a:buSzPct val="25000"/>
                        <a:buFont typeface="Arial"/>
                        <a:buNone/>
                      </a:pPr>
                      <a:r>
                        <a:rPr b="0" baseline="0" i="0" lang="en-US" sz="1800" u="none" cap="none" strike="noStrike">
                          <a:solidFill>
                            <a:srgbClr val="000000"/>
                          </a:solidFill>
                          <a:latin typeface="Arial"/>
                          <a:ea typeface="Arial"/>
                          <a:cs typeface="Arial"/>
                          <a:sym typeface="Arial"/>
                        </a:rPr>
                        <a:t>Interagency Council</a:t>
                      </a:r>
                    </a:p>
                    <a:p>
                      <a:pPr indent="0" lvl="2" marL="0" marR="0" rtl="0" algn="l">
                        <a:lnSpc>
                          <a:spcPct val="100000"/>
                        </a:lnSpc>
                        <a:spcBef>
                          <a:spcPts val="600"/>
                        </a:spcBef>
                        <a:spcAft>
                          <a:spcPts val="0"/>
                        </a:spcAft>
                        <a:buClr>
                          <a:srgbClr val="000000"/>
                        </a:buClr>
                        <a:buSzPct val="25000"/>
                        <a:buFont typeface="Arial"/>
                        <a:buNone/>
                      </a:pPr>
                      <a:r>
                        <a:rPr b="0" baseline="0" i="0" lang="en-US" sz="1800" u="none" cap="none" strike="noStrike">
                          <a:solidFill>
                            <a:srgbClr val="000000"/>
                          </a:solidFill>
                          <a:latin typeface="Arial"/>
                          <a:ea typeface="Arial"/>
                          <a:cs typeface="Arial"/>
                          <a:sym typeface="Arial"/>
                        </a:rPr>
                        <a:t>External Services</a:t>
                      </a:r>
                    </a:p>
                    <a:p>
                      <a:pPr indent="0" lvl="2" marL="0" marR="0" rtl="0" algn="l">
                        <a:lnSpc>
                          <a:spcPct val="100000"/>
                        </a:lnSpc>
                        <a:spcBef>
                          <a:spcPts val="600"/>
                        </a:spcBef>
                        <a:spcAft>
                          <a:spcPts val="0"/>
                        </a:spcAft>
                        <a:buClr>
                          <a:srgbClr val="000000"/>
                        </a:buClr>
                        <a:buSzPct val="25000"/>
                        <a:buFont typeface="Arial"/>
                        <a:buNone/>
                      </a:pPr>
                      <a:r>
                        <a:rPr b="0" baseline="0" i="0" lang="en-US" sz="1800" u="none" cap="none" strike="noStrike">
                          <a:solidFill>
                            <a:srgbClr val="000000"/>
                          </a:solidFill>
                          <a:latin typeface="Arial"/>
                          <a:ea typeface="Arial"/>
                          <a:cs typeface="Arial"/>
                          <a:sym typeface="Arial"/>
                        </a:rPr>
                        <a:t>Federal Citizen Services</a:t>
                      </a:r>
                    </a:p>
                    <a:p>
                      <a:pPr indent="0" lvl="2" marL="0" marR="0" rtl="0" algn="l">
                        <a:lnSpc>
                          <a:spcPct val="100000"/>
                        </a:lnSpc>
                        <a:spcBef>
                          <a:spcPts val="600"/>
                        </a:spcBef>
                        <a:spcAft>
                          <a:spcPts val="0"/>
                        </a:spcAft>
                        <a:buClr>
                          <a:schemeClr val="dk1"/>
                        </a:buClr>
                        <a:buSzPct val="25000"/>
                        <a:buFont typeface="Arial"/>
                        <a:buNone/>
                      </a:pPr>
                      <a:r>
                        <a:rPr b="0" baseline="0" i="0" lang="en-US" sz="1800" u="none" cap="none" strike="noStrike">
                          <a:solidFill>
                            <a:schemeClr val="dk1"/>
                          </a:solidFill>
                          <a:latin typeface="Arial"/>
                          <a:ea typeface="Arial"/>
                          <a:cs typeface="Arial"/>
                          <a:sym typeface="Arial"/>
                        </a:rPr>
                        <a:t>Great Seal of US</a:t>
                      </a:r>
                    </a:p>
                    <a:p>
                      <a:pPr indent="0" lvl="2" marL="0" marR="0" rtl="0" algn="l">
                        <a:lnSpc>
                          <a:spcPct val="100000"/>
                        </a:lnSpc>
                        <a:spcBef>
                          <a:spcPts val="600"/>
                        </a:spcBef>
                        <a:spcAft>
                          <a:spcPts val="300"/>
                        </a:spcAft>
                        <a:buClr>
                          <a:srgbClr val="000000"/>
                        </a:buClr>
                        <a:buSzPct val="25000"/>
                        <a:buFont typeface="Arial"/>
                        <a:buNone/>
                      </a:pPr>
                      <a:r>
                        <a:rPr b="0" baseline="0" i="0" lang="en-US" sz="1800" u="none" cap="none" strike="noStrike">
                          <a:solidFill>
                            <a:srgbClr val="000000"/>
                          </a:solidFill>
                          <a:latin typeface="Arial"/>
                          <a:ea typeface="Arial"/>
                          <a:cs typeface="Arial"/>
                          <a:sym typeface="Arial"/>
                        </a:rPr>
                        <a:t>University For People</a:t>
                      </a:r>
                    </a:p>
                  </a:txBody>
                  <a:tcPr marT="45725" marB="45725" marR="91450" marL="91450"/>
                </a:tc>
              </a:tr>
            </a:tbl>
          </a:graphicData>
        </a:graphic>
      </p:graphicFrame>
    </p:spTree>
  </p:cSld>
  <p:clrMapOvr>
    <a:masterClrMapping/>
  </p:clrMapOvr>
  <p:transition spd="slow">
    <p:cut/>
  </p:transition>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4" name="Shape 3014"/>
        <p:cNvGrpSpPr/>
        <p:nvPr/>
      </p:nvGrpSpPr>
      <p:grpSpPr>
        <a:xfrm>
          <a:off x="0" y="0"/>
          <a:ext cx="0" cy="0"/>
          <a:chOff x="0" y="0"/>
          <a:chExt cx="0" cy="0"/>
        </a:xfrm>
      </p:grpSpPr>
      <p:sp>
        <p:nvSpPr>
          <p:cNvPr id="3015" name="Shape 3015"/>
          <p:cNvSpPr txBox="1"/>
          <p:nvPr>
            <p:ph type="title"/>
          </p:nvPr>
        </p:nvSpPr>
        <p:spPr>
          <a:xfrm>
            <a:off x="455612" y="331787"/>
            <a:ext cx="8297703"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IPAC Billing – Automated Credit Application</a:t>
            </a:r>
          </a:p>
        </p:txBody>
      </p:sp>
      <p:sp>
        <p:nvSpPr>
          <p:cNvPr id="3016" name="Shape 3016"/>
          <p:cNvSpPr txBox="1"/>
          <p:nvPr>
            <p:ph idx="1" type="body"/>
          </p:nvPr>
        </p:nvSpPr>
        <p:spPr>
          <a:xfrm>
            <a:off x="523716" y="1165145"/>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For IPAC receivables, the </a:t>
            </a:r>
            <a:r>
              <a:rPr b="1" baseline="0" i="0" lang="en-US" sz="2000" u="none" cap="none" strike="noStrike">
                <a:solidFill>
                  <a:schemeClr val="dk1"/>
                </a:solidFill>
                <a:latin typeface="Arial"/>
                <a:ea typeface="Arial"/>
                <a:cs typeface="Arial"/>
                <a:sym typeface="Arial"/>
              </a:rPr>
              <a:t>Automated Credit Application </a:t>
            </a:r>
            <a:r>
              <a:rPr b="0" baseline="0" i="0" lang="en-US" sz="2000" u="none" cap="none" strike="noStrike">
                <a:solidFill>
                  <a:schemeClr val="dk1"/>
                </a:solidFill>
                <a:latin typeface="Arial"/>
                <a:ea typeface="Arial"/>
                <a:cs typeface="Arial"/>
                <a:sym typeface="Arial"/>
              </a:rPr>
              <a:t>batch job </a:t>
            </a:r>
            <a:r>
              <a:rPr b="1" baseline="0" i="0" lang="en-US" sz="2000" u="sng" cap="none" strike="noStrike">
                <a:solidFill>
                  <a:schemeClr val="dk1"/>
                </a:solidFill>
                <a:latin typeface="Arial"/>
                <a:ea typeface="Arial"/>
                <a:cs typeface="Arial"/>
                <a:sym typeface="Arial"/>
              </a:rPr>
              <a:t>will automatically generate an IP refund </a:t>
            </a:r>
          </a:p>
          <a:p>
            <a:pPr indent="-234950" lvl="2" marL="577850" marR="0" rtl="0" algn="l">
              <a:spcBef>
                <a:spcPts val="10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 batch job will </a:t>
            </a:r>
            <a:r>
              <a:rPr b="0" baseline="0" i="0" lang="en-US" sz="2000" u="sng" cap="none" strike="noStrike">
                <a:solidFill>
                  <a:schemeClr val="dk1"/>
                </a:solidFill>
                <a:latin typeface="Arial"/>
                <a:ea typeface="Arial"/>
                <a:cs typeface="Arial"/>
                <a:sym typeface="Arial"/>
              </a:rPr>
              <a:t>Copy Forward the credit BD directly to an RE6 Itemized Payment</a:t>
            </a:r>
          </a:p>
          <a:p>
            <a:pPr indent="-136525" lvl="0" marL="231775" marR="0" rtl="0" algn="l">
              <a:spcBef>
                <a:spcPts val="1000"/>
              </a:spcBef>
              <a:spcAft>
                <a:spcPts val="0"/>
              </a:spcAft>
              <a:buClr>
                <a:srgbClr val="AF242B"/>
              </a:buClr>
              <a:buFont typeface="Noto Sans Symbols"/>
              <a:buNone/>
            </a:pPr>
            <a:r>
              <a:t/>
            </a:r>
            <a:endParaRPr b="1" baseline="0" i="0" sz="2000" u="sng" cap="none" strike="noStrike">
              <a:solidFill>
                <a:schemeClr val="dk1"/>
              </a:solidFill>
              <a:latin typeface="Arial"/>
              <a:ea typeface="Arial"/>
              <a:cs typeface="Arial"/>
              <a:sym typeface="Arial"/>
            </a:endParaRPr>
          </a:p>
          <a:p>
            <a:pPr indent="-231775" lvl="0" marL="231775" marR="0" rtl="0" algn="l">
              <a:spcBef>
                <a:spcPts val="10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IPAC instances of </a:t>
            </a:r>
            <a:r>
              <a:rPr b="1" baseline="0" i="0" lang="en-US" sz="2000" u="none" cap="none" strike="noStrike">
                <a:solidFill>
                  <a:schemeClr val="dk1"/>
                </a:solidFill>
                <a:latin typeface="Arial"/>
                <a:ea typeface="Arial"/>
                <a:cs typeface="Arial"/>
                <a:sym typeface="Arial"/>
              </a:rPr>
              <a:t>Automated Credit Application:</a:t>
            </a:r>
          </a:p>
          <a:p>
            <a:pPr indent="-136525" lvl="0" marL="231775" marR="0" rtl="0" algn="l">
              <a:spcBef>
                <a:spcPts val="1000"/>
              </a:spcBef>
              <a:spcAft>
                <a:spcPts val="0"/>
              </a:spcAft>
              <a:buClr>
                <a:srgbClr val="AF242B"/>
              </a:buClr>
              <a:buFont typeface="Noto Sans Symbols"/>
              <a:buNone/>
            </a:pPr>
            <a:r>
              <a:t/>
            </a:r>
            <a:endParaRPr b="1" baseline="0" i="0" sz="2000" u="sng" cap="none" strike="noStrike">
              <a:solidFill>
                <a:schemeClr val="dk1"/>
              </a:solidFill>
              <a:latin typeface="Arial"/>
              <a:ea typeface="Arial"/>
              <a:cs typeface="Arial"/>
              <a:sym typeface="Arial"/>
            </a:endParaRPr>
          </a:p>
          <a:p>
            <a:pPr indent="-231775" lvl="0" marL="23177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54000" lvl="2" marL="1035050"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3017" name="Shape 301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018" name="Shape 3018"/>
          <p:cNvSpPr txBox="1"/>
          <p:nvPr>
            <p:ph idx="12" type="sldNum"/>
          </p:nvPr>
        </p:nvSpPr>
        <p:spPr>
          <a:xfrm>
            <a:off x="0" y="6553201"/>
            <a:ext cx="523716" cy="29368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3019" name="Shape 3019"/>
          <p:cNvGraphicFramePr/>
          <p:nvPr/>
        </p:nvGraphicFramePr>
        <p:xfrm>
          <a:off x="800147" y="3577096"/>
          <a:ext cx="3000000" cy="3000000"/>
        </p:xfrm>
        <a:graphic>
          <a:graphicData uri="http://schemas.openxmlformats.org/drawingml/2006/table">
            <a:tbl>
              <a:tblPr bandRow="1" firstRow="1">
                <a:noFill/>
                <a:tableStyleId>{471AD2B9-DFC6-446B-8791-D16085110CBE}</a:tableStyleId>
              </a:tblPr>
              <a:tblGrid>
                <a:gridCol w="2129025"/>
                <a:gridCol w="4596875"/>
                <a:gridCol w="827550"/>
              </a:tblGrid>
              <a:tr h="443225">
                <a:tc>
                  <a:txBody>
                    <a:bodyPr>
                      <a:noAutofit/>
                    </a:bodyPr>
                    <a:lstStyle/>
                    <a:p>
                      <a:pPr indent="-2539" lvl="0" marL="91440" marR="0" rtl="0" algn="ctr">
                        <a:spcBef>
                          <a:spcPts val="0"/>
                        </a:spcBef>
                        <a:buSzPct val="25000"/>
                        <a:buNone/>
                      </a:pPr>
                      <a:r>
                        <a:rPr baseline="0" lang="en-US" sz="1600" u="none" cap="none" strike="noStrike"/>
                        <a:t>Job ID</a:t>
                      </a:r>
                    </a:p>
                  </a:txBody>
                  <a:tcPr marT="0" marB="0" marR="0" marL="0" anchor="ctr"/>
                </a:tc>
                <a:tc>
                  <a:txBody>
                    <a:bodyPr>
                      <a:noAutofit/>
                    </a:bodyPr>
                    <a:lstStyle/>
                    <a:p>
                      <a:pPr indent="-2539" lvl="0" marL="91440" marR="0" rtl="0" algn="ctr">
                        <a:spcBef>
                          <a:spcPts val="0"/>
                        </a:spcBef>
                        <a:buSzPct val="25000"/>
                        <a:buNone/>
                      </a:pPr>
                      <a:r>
                        <a:rPr baseline="0" lang="en-US" sz="1600" u="none" cap="none" strike="noStrike"/>
                        <a:t>Job Name</a:t>
                      </a:r>
                    </a:p>
                  </a:txBody>
                  <a:tcPr marT="0" marB="0" marR="0" marL="0" anchor="ctr"/>
                </a:tc>
                <a:tc>
                  <a:txBody>
                    <a:bodyPr>
                      <a:noAutofit/>
                    </a:bodyPr>
                    <a:lstStyle/>
                    <a:p>
                      <a:pPr indent="-2539" lvl="0" marL="91440" marR="0" rtl="0" algn="ctr">
                        <a:spcBef>
                          <a:spcPts val="0"/>
                        </a:spcBef>
                        <a:buSzPct val="25000"/>
                        <a:buNone/>
                      </a:pPr>
                      <a:r>
                        <a:rPr b="1" baseline="0" i="0" lang="en-US" sz="1600" u="none" cap="none" strike="noStrike">
                          <a:solidFill>
                            <a:schemeClr val="lt1"/>
                          </a:solidFill>
                          <a:latin typeface="Arial"/>
                          <a:ea typeface="Arial"/>
                          <a:cs typeface="Arial"/>
                          <a:sym typeface="Arial"/>
                        </a:rPr>
                        <a:t>IP</a:t>
                      </a:r>
                    </a:p>
                  </a:txBody>
                  <a:tcPr marT="0" marB="0" marR="0" marL="0" anchor="ctr"/>
                </a:tc>
              </a:tr>
              <a:tr h="443225">
                <a:tc>
                  <a:txBody>
                    <a:bodyPr>
                      <a:noAutofit/>
                    </a:bodyPr>
                    <a:lstStyle/>
                    <a:p>
                      <a:pPr indent="-2539" lvl="0" marL="91440" marR="0" rtl="0" algn="l">
                        <a:spcBef>
                          <a:spcPts val="0"/>
                        </a:spcBef>
                        <a:buSzPct val="25000"/>
                        <a:buNone/>
                      </a:pPr>
                      <a:r>
                        <a:rPr b="0" baseline="0" i="0" lang="en-US" sz="1600" u="none" cap="none" strike="noStrike">
                          <a:solidFill>
                            <a:srgbClr val="000000"/>
                          </a:solidFill>
                          <a:latin typeface="Arial"/>
                          <a:ea typeface="Arial"/>
                          <a:cs typeface="Arial"/>
                          <a:sym typeface="Arial"/>
                        </a:rPr>
                        <a:t>ESIPACARCRDAPP</a:t>
                      </a:r>
                    </a:p>
                  </a:txBody>
                  <a:tcPr marT="0" marB="0" marR="0" marL="0" anchor="ctr"/>
                </a:tc>
                <a:tc>
                  <a:txBody>
                    <a:bodyPr>
                      <a:noAutofit/>
                    </a:bodyPr>
                    <a:lstStyle/>
                    <a:p>
                      <a:pPr indent="-2539" lvl="0" marL="91440" marR="0" rtl="0" algn="l">
                        <a:spcBef>
                          <a:spcPts val="0"/>
                        </a:spcBef>
                        <a:buSzPct val="25000"/>
                        <a:buNone/>
                      </a:pPr>
                      <a:r>
                        <a:rPr b="0" baseline="0" i="0" lang="en-US" sz="1600" u="none" cap="none" strike="noStrike">
                          <a:solidFill>
                            <a:srgbClr val="000000"/>
                          </a:solidFill>
                          <a:latin typeface="Arial"/>
                          <a:ea typeface="Arial"/>
                          <a:cs typeface="Arial"/>
                          <a:sym typeface="Arial"/>
                        </a:rPr>
                        <a:t>External Service IPAC Automated Credit Application</a:t>
                      </a:r>
                    </a:p>
                  </a:txBody>
                  <a:tcPr marT="0" marB="0" marR="0" marL="0" anchor="ctr"/>
                </a:tc>
                <a:tc>
                  <a:txBody>
                    <a:bodyPr>
                      <a:noAutofit/>
                    </a:bodyPr>
                    <a:lstStyle/>
                    <a:p>
                      <a:pPr indent="-2539" lvl="0" marL="91440" marR="0" rtl="0" algn="ctr">
                        <a:spcBef>
                          <a:spcPts val="0"/>
                        </a:spcBef>
                        <a:buSzPct val="25000"/>
                        <a:buNone/>
                      </a:pPr>
                      <a:r>
                        <a:rPr b="0" baseline="0" i="0" lang="en-US" sz="1600" u="none" cap="none" strike="noStrike">
                          <a:solidFill>
                            <a:srgbClr val="000000"/>
                          </a:solidFill>
                          <a:latin typeface="Arial"/>
                          <a:ea typeface="Arial"/>
                          <a:cs typeface="Arial"/>
                          <a:sym typeface="Arial"/>
                        </a:rPr>
                        <a:t>RE6</a:t>
                      </a:r>
                    </a:p>
                  </a:txBody>
                  <a:tcPr marT="0" marB="0" marR="0" marL="0" anchor="ctr"/>
                </a:tc>
              </a:tr>
              <a:tr h="443225">
                <a:tc>
                  <a:txBody>
                    <a:bodyPr>
                      <a:noAutofit/>
                    </a:bodyPr>
                    <a:lstStyle/>
                    <a:p>
                      <a:pPr indent="-2539" lvl="0" marL="91440" marR="0" rtl="0" algn="l">
                        <a:spcBef>
                          <a:spcPts val="0"/>
                        </a:spcBef>
                        <a:buSzPct val="25000"/>
                        <a:buNone/>
                      </a:pPr>
                      <a:r>
                        <a:rPr b="0" baseline="0" i="0" lang="en-US" sz="1600" u="none" cap="none" strike="noStrike">
                          <a:solidFill>
                            <a:srgbClr val="000000"/>
                          </a:solidFill>
                          <a:latin typeface="Arial"/>
                          <a:ea typeface="Arial"/>
                          <a:cs typeface="Arial"/>
                          <a:sym typeface="Arial"/>
                        </a:rPr>
                        <a:t>MNLIPACARCRDAPP</a:t>
                      </a:r>
                    </a:p>
                  </a:txBody>
                  <a:tcPr marT="0" marB="0" marR="0" marL="0" anchor="ctr"/>
                </a:tc>
                <a:tc>
                  <a:txBody>
                    <a:bodyPr>
                      <a:noAutofit/>
                    </a:bodyPr>
                    <a:lstStyle/>
                    <a:p>
                      <a:pPr indent="-2539" lvl="0" marL="91440" marR="0" rtl="0" algn="l">
                        <a:lnSpc>
                          <a:spcPct val="100000"/>
                        </a:lnSpc>
                        <a:spcBef>
                          <a:spcPts val="0"/>
                        </a:spcBef>
                        <a:spcAft>
                          <a:spcPts val="0"/>
                        </a:spcAft>
                        <a:buClr>
                          <a:srgbClr val="000000"/>
                        </a:buClr>
                        <a:buSzPct val="25000"/>
                        <a:buFont typeface="Arial"/>
                        <a:buNone/>
                      </a:pPr>
                      <a:r>
                        <a:rPr b="0" baseline="0" i="0" lang="en-US" sz="1600" u="none" cap="none" strike="noStrike">
                          <a:solidFill>
                            <a:srgbClr val="000000"/>
                          </a:solidFill>
                          <a:latin typeface="Arial"/>
                          <a:ea typeface="Arial"/>
                          <a:cs typeface="Arial"/>
                          <a:sym typeface="Arial"/>
                        </a:rPr>
                        <a:t>Manual Business Process IPAC Automated Credit Application</a:t>
                      </a:r>
                    </a:p>
                  </a:txBody>
                  <a:tcPr marT="0" marB="0" marR="0" marL="0" anchor="ctr"/>
                </a:tc>
                <a:tc>
                  <a:txBody>
                    <a:bodyPr>
                      <a:noAutofit/>
                    </a:bodyPr>
                    <a:lstStyle/>
                    <a:p>
                      <a:pPr indent="-2539" lvl="0" marL="91440" marR="0" rtl="0" algn="ctr">
                        <a:spcBef>
                          <a:spcPts val="0"/>
                        </a:spcBef>
                        <a:buSzPct val="25000"/>
                        <a:buNone/>
                      </a:pPr>
                      <a:r>
                        <a:rPr b="0" baseline="0" i="0" lang="en-US" sz="1600" u="none" cap="none" strike="noStrike">
                          <a:solidFill>
                            <a:srgbClr val="000000"/>
                          </a:solidFill>
                          <a:latin typeface="Arial"/>
                          <a:ea typeface="Arial"/>
                          <a:cs typeface="Arial"/>
                          <a:sym typeface="Arial"/>
                        </a:rPr>
                        <a:t>RE6</a:t>
                      </a:r>
                    </a:p>
                  </a:txBody>
                  <a:tcPr marT="0" marB="0" marR="0" marL="0" anchor="ctr"/>
                </a:tc>
              </a:tr>
            </a:tbl>
          </a:graphicData>
        </a:graphic>
      </p:graphicFrame>
    </p:spTree>
  </p:cSld>
  <p:clrMapOvr>
    <a:masterClrMapping/>
  </p:clrMapOvr>
  <p:transition spd="slow">
    <p:cut/>
  </p:transition>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3" name="Shape 3023"/>
        <p:cNvGrpSpPr/>
        <p:nvPr/>
      </p:nvGrpSpPr>
      <p:grpSpPr>
        <a:xfrm>
          <a:off x="0" y="0"/>
          <a:ext cx="0" cy="0"/>
          <a:chOff x="0" y="0"/>
          <a:chExt cx="0" cy="0"/>
        </a:xfrm>
      </p:grpSpPr>
      <p:sp>
        <p:nvSpPr>
          <p:cNvPr id="3024" name="Shape 3024"/>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Itemized Payment Refund Document Types</a:t>
            </a:r>
          </a:p>
        </p:txBody>
      </p:sp>
      <p:sp>
        <p:nvSpPr>
          <p:cNvPr id="3025" name="Shape 302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026" name="Shape 302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3027" name="Shape 3027"/>
          <p:cNvGraphicFramePr/>
          <p:nvPr/>
        </p:nvGraphicFramePr>
        <p:xfrm>
          <a:off x="577516" y="2979033"/>
          <a:ext cx="3000000" cy="3000000"/>
        </p:xfrm>
        <a:graphic>
          <a:graphicData uri="http://schemas.openxmlformats.org/drawingml/2006/table">
            <a:tbl>
              <a:tblPr bandRow="1" firstRow="1">
                <a:noFill/>
                <a:tableStyleId>{97C487A1-31CA-4E41-A254-570DF27C6A55}</a:tableStyleId>
              </a:tblPr>
              <a:tblGrid>
                <a:gridCol w="567450"/>
                <a:gridCol w="327700"/>
                <a:gridCol w="1097275"/>
                <a:gridCol w="4292875"/>
                <a:gridCol w="2127175"/>
              </a:tblGrid>
              <a:tr h="273600">
                <a:tc gridSpan="2">
                  <a:txBody>
                    <a:bodyPr>
                      <a:noAutofit/>
                    </a:bodyPr>
                    <a:lstStyle/>
                    <a:p>
                      <a:pPr indent="0" lvl="0" marL="0" marR="0" rtl="0" algn="ctr">
                        <a:spcBef>
                          <a:spcPts val="0"/>
                        </a:spcBef>
                        <a:buSzPct val="25000"/>
                        <a:buNone/>
                      </a:pPr>
                      <a:r>
                        <a:rPr b="1" baseline="0" lang="en-US" sz="1400" u="none" cap="none" strike="noStrike">
                          <a:solidFill>
                            <a:schemeClr val="lt1"/>
                          </a:solidFill>
                          <a:latin typeface="Arial"/>
                          <a:ea typeface="Arial"/>
                          <a:cs typeface="Arial"/>
                          <a:sym typeface="Arial"/>
                        </a:rPr>
                        <a:t>Region</a:t>
                      </a:r>
                    </a:p>
                  </a:txBody>
                  <a:tcPr marT="45725" marB="45725" marR="91450" marL="91450" anchor="ctr"/>
                </a:tc>
                <a:tc hMerge="1"/>
                <a:tc>
                  <a:txBody>
                    <a:bodyPr>
                      <a:noAutofit/>
                    </a:bodyPr>
                    <a:lstStyle/>
                    <a:p>
                      <a:pPr indent="0" lvl="0" marL="0" marR="0" rtl="0" algn="ctr">
                        <a:spcBef>
                          <a:spcPts val="0"/>
                        </a:spcBef>
                        <a:buSzPct val="25000"/>
                        <a:buNone/>
                      </a:pPr>
                      <a:r>
                        <a:rPr baseline="0" lang="en-US" sz="1400" u="none" cap="none" strike="noStrike"/>
                        <a:t>Doc Type</a:t>
                      </a:r>
                    </a:p>
                  </a:txBody>
                  <a:tcPr marT="45725" marB="45725" marR="91450" marL="91450" anchor="ctr"/>
                </a:tc>
                <a:tc>
                  <a:txBody>
                    <a:bodyPr>
                      <a:noAutofit/>
                    </a:bodyPr>
                    <a:lstStyle/>
                    <a:p>
                      <a:pPr indent="0" lvl="1" marL="457200" marR="0" rtl="0" algn="l">
                        <a:spcBef>
                          <a:spcPts val="0"/>
                        </a:spcBef>
                        <a:buSzPct val="25000"/>
                        <a:buNone/>
                      </a:pPr>
                      <a:r>
                        <a:rPr baseline="0" lang="en-US" sz="1400" u="none" cap="none" strike="noStrike"/>
                        <a:t>Name</a:t>
                      </a:r>
                    </a:p>
                  </a:txBody>
                  <a:tcPr marT="0" marB="0" marR="0" marL="0" anchor="ctr"/>
                </a:tc>
                <a:tc>
                  <a:txBody>
                    <a:bodyPr>
                      <a:noAutofit/>
                    </a:bodyPr>
                    <a:lstStyle/>
                    <a:p>
                      <a:pPr indent="0" lvl="1" marL="457200" marR="0" rtl="0" algn="l">
                        <a:spcBef>
                          <a:spcPts val="0"/>
                        </a:spcBef>
                        <a:buSzPct val="25000"/>
                        <a:buNone/>
                      </a:pPr>
                      <a:r>
                        <a:rPr b="1" baseline="0" i="0" lang="en-US" sz="1400" u="none" cap="none" strike="noStrike">
                          <a:solidFill>
                            <a:schemeClr val="lt1"/>
                          </a:solidFill>
                          <a:latin typeface="Arial"/>
                          <a:ea typeface="Arial"/>
                          <a:cs typeface="Arial"/>
                          <a:sym typeface="Arial"/>
                        </a:rPr>
                        <a:t>Generated By</a:t>
                      </a:r>
                    </a:p>
                  </a:txBody>
                  <a:tcPr marT="0" marB="0" marR="0" marL="0" anchor="ctr"/>
                </a:tc>
              </a:tr>
              <a:tr h="273600">
                <a:tc gridSpan="3">
                  <a:txBody>
                    <a:bodyPr>
                      <a:noAutofit/>
                    </a:bodyPr>
                    <a:lstStyle/>
                    <a:p>
                      <a:pPr indent="0" lvl="0" marL="0" marR="0" rtl="0" algn="l">
                        <a:spcBef>
                          <a:spcPts val="0"/>
                        </a:spcBef>
                        <a:buSzPct val="25000"/>
                        <a:buNone/>
                      </a:pPr>
                      <a:r>
                        <a:rPr b="1" baseline="0" lang="en-US" sz="1600" u="none" cap="none" strike="noStrike">
                          <a:solidFill>
                            <a:schemeClr val="dk1"/>
                          </a:solidFill>
                          <a:latin typeface="Arial"/>
                          <a:ea typeface="Arial"/>
                          <a:cs typeface="Arial"/>
                          <a:sym typeface="Arial"/>
                        </a:rPr>
                        <a:t>Business Line</a:t>
                      </a:r>
                    </a:p>
                  </a:txBody>
                  <a:tcPr marT="45725" marB="45725" marR="91450" marL="91450" anchor="ctr"/>
                </a:tc>
                <a:tc hMerge="1"/>
                <a:tc hMerge="1"/>
                <a:tc>
                  <a:txBody>
                    <a:bodyPr>
                      <a:noAutofit/>
                    </a:bodyPr>
                    <a:lstStyle/>
                    <a:p>
                      <a:pPr indent="50800" lvl="0" marL="0" marR="0" rtl="0" algn="l">
                        <a:spcBef>
                          <a:spcPts val="0"/>
                        </a:spcBef>
                        <a:buSzPct val="25000"/>
                        <a:buNone/>
                      </a:pPr>
                      <a:r>
                        <a:rPr b="0" baseline="0" i="0" lang="en-US" sz="1600" u="none" cap="none" strike="noStrike">
                          <a:solidFill>
                            <a:srgbClr val="000000"/>
                          </a:solidFill>
                          <a:latin typeface="Arial"/>
                          <a:ea typeface="Arial"/>
                          <a:cs typeface="Arial"/>
                          <a:sym typeface="Arial"/>
                        </a:rPr>
                        <a:t>External Services and Manual Business Lines</a:t>
                      </a:r>
                    </a:p>
                  </a:txBody>
                  <a:tcPr marT="0" marB="0" marR="0" marL="0" anchor="ctr"/>
                </a:tc>
                <a:tc>
                  <a:txBody>
                    <a:bodyPr>
                      <a:noAutofit/>
                    </a:bodyPr>
                    <a:lstStyle/>
                    <a:p>
                      <a:pPr indent="0" lvl="1" marL="457200" marR="0" rtl="0" algn="l">
                        <a:spcBef>
                          <a:spcPts val="0"/>
                        </a:spcBef>
                        <a:buNone/>
                      </a:pPr>
                      <a:r>
                        <a:t/>
                      </a:r>
                      <a:endParaRPr b="0" baseline="0" i="0" sz="1600" u="none" cap="none" strike="noStrike">
                        <a:solidFill>
                          <a:srgbClr val="000000"/>
                        </a:solidFill>
                        <a:latin typeface="Arial"/>
                        <a:ea typeface="Arial"/>
                        <a:cs typeface="Arial"/>
                        <a:sym typeface="Arial"/>
                      </a:endParaRPr>
                    </a:p>
                  </a:txBody>
                  <a:tcPr marT="0" marB="0" marR="0" marL="0" anchor="ctr"/>
                </a:tc>
              </a:tr>
              <a:tr h="273600">
                <a:tc>
                  <a:txBody>
                    <a:bodyPr>
                      <a:noAutofit/>
                    </a:bodyPr>
                    <a:lstStyle/>
                    <a:p>
                      <a:pPr indent="0" lvl="0" marL="0" marR="0" rtl="0" algn="ctr">
                        <a:spcBef>
                          <a:spcPts val="0"/>
                        </a:spcBef>
                        <a:buSzPct val="25000"/>
                        <a:buNone/>
                      </a:pPr>
                      <a:r>
                        <a:rPr b="0" baseline="0" lang="en-US" sz="1400" u="none" cap="none" strike="noStrike">
                          <a:solidFill>
                            <a:schemeClr val="dk1"/>
                          </a:solidFill>
                          <a:latin typeface="Arial"/>
                          <a:ea typeface="Arial"/>
                          <a:cs typeface="Arial"/>
                          <a:sym typeface="Arial"/>
                        </a:rPr>
                        <a:t>6</a:t>
                      </a:r>
                    </a:p>
                  </a:txBody>
                  <a:tcPr marT="45725" marB="45725" marR="91450" marL="91450" anchor="ctr"/>
                </a:tc>
                <a:tc gridSpan="2">
                  <a:txBody>
                    <a:bodyPr>
                      <a:noAutofit/>
                    </a:bodyPr>
                    <a:lstStyle/>
                    <a:p>
                      <a:pPr indent="0" lvl="0" marL="0" marR="0" rtl="0" algn="ctr">
                        <a:spcBef>
                          <a:spcPts val="0"/>
                        </a:spcBef>
                        <a:buSzPct val="25000"/>
                        <a:buNone/>
                      </a:pPr>
                      <a:r>
                        <a:rPr b="0" baseline="0" lang="en-US" sz="1400" u="none" cap="none" strike="noStrike">
                          <a:solidFill>
                            <a:schemeClr val="dk1"/>
                          </a:solidFill>
                          <a:latin typeface="Arial"/>
                          <a:ea typeface="Arial"/>
                          <a:cs typeface="Arial"/>
                          <a:sym typeface="Arial"/>
                        </a:rPr>
                        <a:t>NI6</a:t>
                      </a:r>
                    </a:p>
                  </a:txBody>
                  <a:tcPr marT="45725" marB="45725" marR="91450" marL="91450" anchor="ctr"/>
                </a:tc>
                <a:tc hMerge="1"/>
                <a:tc>
                  <a:txBody>
                    <a:bodyPr>
                      <a:noAutofit/>
                    </a:bodyPr>
                    <a:lstStyle/>
                    <a:p>
                      <a:pPr indent="5080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R6 IP non-IPAC Advance Refund</a:t>
                      </a:r>
                    </a:p>
                  </a:txBody>
                  <a:tcPr marT="0" marB="0" marR="0" marL="0" anchor="ctr"/>
                </a:tc>
                <a:tc>
                  <a:txBody>
                    <a:bodyPr>
                      <a:noAutofit/>
                    </a:bodyPr>
                    <a:lstStyle/>
                    <a:p>
                      <a:pPr indent="5080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AC UFCO Reversal</a:t>
                      </a:r>
                    </a:p>
                  </a:txBody>
                  <a:tcPr marT="0" marB="0" marR="0" marL="0" anchor="ctr"/>
                </a:tc>
              </a:tr>
              <a:tr h="273600">
                <a:tc>
                  <a:txBody>
                    <a:bodyPr>
                      <a:noAutofit/>
                    </a:bodyPr>
                    <a:lstStyle/>
                    <a:p>
                      <a:pPr indent="0" lvl="0" marL="0" marR="0" rtl="0" algn="ctr">
                        <a:spcBef>
                          <a:spcPts val="0"/>
                        </a:spcBef>
                        <a:buSzPct val="25000"/>
                        <a:buNone/>
                      </a:pPr>
                      <a:r>
                        <a:rPr b="0" baseline="0" lang="en-US" sz="1400" u="none" cap="none" strike="noStrike">
                          <a:solidFill>
                            <a:schemeClr val="dk1"/>
                          </a:solidFill>
                          <a:latin typeface="Arial"/>
                          <a:ea typeface="Arial"/>
                          <a:cs typeface="Arial"/>
                          <a:sym typeface="Arial"/>
                        </a:rPr>
                        <a:t>6</a:t>
                      </a:r>
                    </a:p>
                  </a:txBody>
                  <a:tcPr marT="45725" marB="45725" marR="91450" marL="91450" anchor="ctr"/>
                </a:tc>
                <a:tc gridSpan="2">
                  <a:txBody>
                    <a:bodyPr>
                      <a:noAutofit/>
                    </a:bodyPr>
                    <a:lstStyle/>
                    <a:p>
                      <a:pPr indent="0" lvl="0" marL="0" marR="0" rtl="0" algn="ctr">
                        <a:spcBef>
                          <a:spcPts val="0"/>
                        </a:spcBef>
                        <a:buSzPct val="25000"/>
                        <a:buNone/>
                      </a:pPr>
                      <a:r>
                        <a:rPr b="0" baseline="0" lang="en-US" sz="1400" u="none" cap="none" strike="noStrike">
                          <a:solidFill>
                            <a:schemeClr val="dk1"/>
                          </a:solidFill>
                          <a:latin typeface="Arial"/>
                          <a:ea typeface="Arial"/>
                          <a:cs typeface="Arial"/>
                          <a:sym typeface="Arial"/>
                        </a:rPr>
                        <a:t>RE6</a:t>
                      </a:r>
                    </a:p>
                  </a:txBody>
                  <a:tcPr marT="45725" marB="45725" marR="91450" marL="91450" anchor="ctr"/>
                </a:tc>
                <a:tc hMerge="1"/>
                <a:tc>
                  <a:txBody>
                    <a:bodyPr>
                      <a:noAutofit/>
                    </a:bodyPr>
                    <a:lstStyle/>
                    <a:p>
                      <a:pPr indent="5080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R6 IP IPAC Refund</a:t>
                      </a:r>
                    </a:p>
                  </a:txBody>
                  <a:tcPr marT="0" marB="0" marR="0" marL="0" anchor="ctr"/>
                </a:tc>
                <a:tc>
                  <a:txBody>
                    <a:bodyPr>
                      <a:noAutofit/>
                    </a:bodyPr>
                    <a:lstStyle/>
                    <a:p>
                      <a:pPr indent="5080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Auto Credit Application</a:t>
                      </a:r>
                    </a:p>
                  </a:txBody>
                  <a:tcPr marT="0" marB="0" marR="0" marL="0" anchor="ctr"/>
                </a:tc>
              </a:tr>
              <a:tr h="273600">
                <a:tc>
                  <a:txBody>
                    <a:bodyPr>
                      <a:noAutofit/>
                    </a:bodyPr>
                    <a:lstStyle/>
                    <a:p>
                      <a:pPr indent="0" lvl="0" marL="0" marR="0" rtl="0" algn="ctr">
                        <a:spcBef>
                          <a:spcPts val="0"/>
                        </a:spcBef>
                        <a:buSzPct val="25000"/>
                        <a:buNone/>
                      </a:pPr>
                      <a:r>
                        <a:rPr b="0" baseline="0" lang="en-US" sz="1400" u="none" cap="none" strike="noStrike">
                          <a:solidFill>
                            <a:schemeClr val="dk1"/>
                          </a:solidFill>
                          <a:latin typeface="Arial"/>
                          <a:ea typeface="Arial"/>
                          <a:cs typeface="Arial"/>
                          <a:sym typeface="Arial"/>
                        </a:rPr>
                        <a:t>6</a:t>
                      </a:r>
                    </a:p>
                  </a:txBody>
                  <a:tcPr marT="45725" marB="45725" marR="91450" marL="91450" anchor="ctr"/>
                </a:tc>
                <a:tc gridSpan="2">
                  <a:txBody>
                    <a:bodyPr>
                      <a:noAutofit/>
                    </a:bodyPr>
                    <a:lstStyle/>
                    <a:p>
                      <a:pPr indent="0" lvl="0" marL="0" marR="0" rtl="0" algn="ctr">
                        <a:spcBef>
                          <a:spcPts val="0"/>
                        </a:spcBef>
                        <a:buSzPct val="25000"/>
                        <a:buNone/>
                      </a:pPr>
                      <a:r>
                        <a:rPr b="0" baseline="0" lang="en-US" sz="1400" u="none" cap="none" strike="noStrike">
                          <a:solidFill>
                            <a:schemeClr val="dk1"/>
                          </a:solidFill>
                          <a:latin typeface="Arial"/>
                          <a:ea typeface="Arial"/>
                          <a:cs typeface="Arial"/>
                          <a:sym typeface="Arial"/>
                        </a:rPr>
                        <a:t>MR6</a:t>
                      </a:r>
                    </a:p>
                  </a:txBody>
                  <a:tcPr marT="45725" marB="45725" marR="91450" marL="91450" anchor="ctr"/>
                </a:tc>
                <a:tc hMerge="1"/>
                <a:tc>
                  <a:txBody>
                    <a:bodyPr>
                      <a:noAutofit/>
                    </a:bodyPr>
                    <a:lstStyle/>
                    <a:p>
                      <a:pPr indent="5080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R6 Manual IP Non IPAC Refund</a:t>
                      </a:r>
                    </a:p>
                  </a:txBody>
                  <a:tcPr marT="0" marB="0" marR="0" marL="0" anchor="ctr"/>
                </a:tc>
                <a:tc>
                  <a:txBody>
                    <a:bodyPr>
                      <a:noAutofit/>
                    </a:bodyPr>
                    <a:lstStyle/>
                    <a:p>
                      <a:pPr indent="5080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Manual entry</a:t>
                      </a:r>
                    </a:p>
                  </a:txBody>
                  <a:tcPr marT="0" marB="0" marR="0" marL="0" anchor="ctr"/>
                </a:tc>
              </a:tr>
              <a:tr h="467475">
                <a:tc>
                  <a:txBody>
                    <a:bodyPr>
                      <a:noAutofit/>
                    </a:bodyPr>
                    <a:lstStyle/>
                    <a:p>
                      <a:pPr indent="0" lvl="0" marL="0" marR="0" rtl="0" algn="ctr">
                        <a:spcBef>
                          <a:spcPts val="0"/>
                        </a:spcBef>
                        <a:buSzPct val="25000"/>
                        <a:buNone/>
                      </a:pPr>
                      <a:r>
                        <a:rPr b="0" baseline="0" lang="en-US" sz="1400" u="none" cap="none" strike="noStrike">
                          <a:solidFill>
                            <a:schemeClr val="dk1"/>
                          </a:solidFill>
                          <a:latin typeface="Arial"/>
                          <a:ea typeface="Arial"/>
                          <a:cs typeface="Arial"/>
                          <a:sym typeface="Arial"/>
                        </a:rPr>
                        <a:t>6</a:t>
                      </a:r>
                    </a:p>
                  </a:txBody>
                  <a:tcPr marT="45725" marB="45725" marR="91450" marL="91450" anchor="ctr"/>
                </a:tc>
                <a:tc gridSpan="2">
                  <a:txBody>
                    <a:bodyPr>
                      <a:noAutofit/>
                    </a:bodyPr>
                    <a:lstStyle/>
                    <a:p>
                      <a:pPr indent="0" lvl="0" marL="0" marR="0" rtl="0" algn="ctr">
                        <a:spcBef>
                          <a:spcPts val="0"/>
                        </a:spcBef>
                        <a:buSzPct val="25000"/>
                        <a:buNone/>
                      </a:pPr>
                      <a:r>
                        <a:rPr b="0" baseline="0" lang="en-US" sz="1400" u="none" cap="none" strike="noStrike">
                          <a:solidFill>
                            <a:schemeClr val="dk1"/>
                          </a:solidFill>
                          <a:latin typeface="Arial"/>
                          <a:ea typeface="Arial"/>
                          <a:cs typeface="Arial"/>
                          <a:sym typeface="Arial"/>
                        </a:rPr>
                        <a:t>IM6</a:t>
                      </a:r>
                    </a:p>
                  </a:txBody>
                  <a:tcPr marT="45725" marB="45725" marR="91450" marL="91450" anchor="ctr"/>
                </a:tc>
                <a:tc hMerge="1"/>
                <a:tc>
                  <a:txBody>
                    <a:bodyPr>
                      <a:noAutofit/>
                    </a:bodyPr>
                    <a:lstStyle/>
                    <a:p>
                      <a:pPr indent="5080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R6 IP Manual IPAC Refund</a:t>
                      </a:r>
                    </a:p>
                  </a:txBody>
                  <a:tcPr marT="0" marB="0" marR="0" marL="0" anchor="ctr"/>
                </a:tc>
                <a:tc>
                  <a:txBody>
                    <a:bodyPr>
                      <a:noAutofit/>
                    </a:bodyPr>
                    <a:lstStyle/>
                    <a:p>
                      <a:pPr indent="5080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Manual entry, </a:t>
                      </a:r>
                    </a:p>
                    <a:p>
                      <a:pPr indent="5080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AC UFCO Reversal</a:t>
                      </a:r>
                    </a:p>
                  </a:txBody>
                  <a:tcPr marT="0" marB="0" marR="0" marL="0" anchor="ctr"/>
                </a:tc>
              </a:tr>
              <a:tr h="273600">
                <a:tc gridSpan="3">
                  <a:txBody>
                    <a:bodyPr>
                      <a:noAutofit/>
                    </a:bodyPr>
                    <a:lstStyle/>
                    <a:p>
                      <a:pPr indent="0" lvl="0" marL="0" marR="0" rtl="0" algn="l">
                        <a:spcBef>
                          <a:spcPts val="0"/>
                        </a:spcBef>
                        <a:buSzPct val="25000"/>
                        <a:buNone/>
                      </a:pPr>
                      <a:r>
                        <a:rPr b="1" baseline="0" lang="en-US" sz="1600" u="none" cap="none" strike="noStrike">
                          <a:solidFill>
                            <a:schemeClr val="dk1"/>
                          </a:solidFill>
                          <a:latin typeface="Arial"/>
                          <a:ea typeface="Arial"/>
                          <a:cs typeface="Arial"/>
                          <a:sym typeface="Arial"/>
                        </a:rPr>
                        <a:t>Business Line</a:t>
                      </a:r>
                    </a:p>
                  </a:txBody>
                  <a:tcPr marT="45725" marB="45725" marR="91450" marL="91450" anchor="ctr"/>
                </a:tc>
                <a:tc hMerge="1"/>
                <a:tc hMerge="1"/>
                <a:tc>
                  <a:txBody>
                    <a:bodyPr>
                      <a:noAutofit/>
                    </a:bodyPr>
                    <a:lstStyle/>
                    <a:p>
                      <a:pPr indent="50800" lvl="0" marL="0" marR="0" rtl="0" algn="l">
                        <a:spcBef>
                          <a:spcPts val="0"/>
                        </a:spcBef>
                        <a:buSzPct val="25000"/>
                        <a:buNone/>
                      </a:pPr>
                      <a:r>
                        <a:rPr b="0" baseline="0" i="0" lang="en-US" sz="1600" u="none" cap="none" strike="noStrike">
                          <a:solidFill>
                            <a:srgbClr val="000000"/>
                          </a:solidFill>
                          <a:latin typeface="Arial"/>
                          <a:ea typeface="Arial"/>
                          <a:cs typeface="Arial"/>
                          <a:sym typeface="Arial"/>
                        </a:rPr>
                        <a:t>Outlease</a:t>
                      </a:r>
                    </a:p>
                  </a:txBody>
                  <a:tcPr marT="0" marB="0" marR="0" marL="0" anchor="ctr"/>
                </a:tc>
                <a:tc>
                  <a:txBody>
                    <a:bodyPr>
                      <a:noAutofit/>
                    </a:bodyPr>
                    <a:lstStyle/>
                    <a:p>
                      <a:pPr indent="0" lvl="0" marL="0" marR="0" rtl="0" algn="l">
                        <a:spcBef>
                          <a:spcPts val="0"/>
                        </a:spcBef>
                        <a:buNone/>
                      </a:pPr>
                      <a:r>
                        <a:t/>
                      </a:r>
                      <a:endParaRPr b="0" baseline="0" i="0" sz="1600" u="none" cap="none" strike="noStrike">
                        <a:solidFill>
                          <a:srgbClr val="000000"/>
                        </a:solidFill>
                        <a:latin typeface="Arial"/>
                        <a:ea typeface="Arial"/>
                        <a:cs typeface="Arial"/>
                        <a:sym typeface="Arial"/>
                      </a:endParaRPr>
                    </a:p>
                  </a:txBody>
                  <a:tcPr marT="0" marB="0" marR="0" marL="0" anchor="ctr"/>
                </a:tc>
              </a:tr>
              <a:tr h="273600">
                <a:tc>
                  <a:txBody>
                    <a:bodyPr>
                      <a:noAutofit/>
                    </a:bodyPr>
                    <a:lstStyle/>
                    <a:p>
                      <a:pPr indent="0" lvl="0" marL="0" marR="0" rtl="0" algn="ctr">
                        <a:spcBef>
                          <a:spcPts val="0"/>
                        </a:spcBef>
                        <a:buSzPct val="25000"/>
                        <a:buNone/>
                      </a:pPr>
                      <a:r>
                        <a:rPr b="0" baseline="0" lang="en-US" sz="1400" u="none" cap="none" strike="noStrike">
                          <a:solidFill>
                            <a:schemeClr val="dk1"/>
                          </a:solidFill>
                          <a:latin typeface="Arial"/>
                          <a:ea typeface="Arial"/>
                          <a:cs typeface="Arial"/>
                          <a:sym typeface="Arial"/>
                        </a:rPr>
                        <a:t>7</a:t>
                      </a:r>
                    </a:p>
                  </a:txBody>
                  <a:tcPr marT="45725" marB="45725" marR="91450" marL="91450" anchor="ctr"/>
                </a:tc>
                <a:tc gridSpan="2">
                  <a:txBody>
                    <a:bodyPr>
                      <a:noAutofit/>
                    </a:bodyPr>
                    <a:lstStyle/>
                    <a:p>
                      <a:pPr indent="0" lvl="0" marL="0" marR="0" rtl="0" algn="ctr">
                        <a:spcBef>
                          <a:spcPts val="0"/>
                        </a:spcBef>
                        <a:buSzPct val="25000"/>
                        <a:buNone/>
                      </a:pPr>
                      <a:r>
                        <a:rPr b="0" baseline="0" lang="en-US" sz="1400" u="none" cap="none" strike="noStrike">
                          <a:solidFill>
                            <a:schemeClr val="dk1"/>
                          </a:solidFill>
                          <a:latin typeface="Arial"/>
                          <a:ea typeface="Arial"/>
                          <a:cs typeface="Arial"/>
                          <a:sym typeface="Arial"/>
                        </a:rPr>
                        <a:t>MR7</a:t>
                      </a:r>
                    </a:p>
                  </a:txBody>
                  <a:tcPr marT="45725" marB="45725" marR="91450" marL="91450" anchor="ctr"/>
                </a:tc>
                <a:tc hMerge="1"/>
                <a:tc>
                  <a:txBody>
                    <a:bodyPr>
                      <a:noAutofit/>
                    </a:bodyPr>
                    <a:lstStyle/>
                    <a:p>
                      <a:pPr indent="5080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R7 Manual IP Non IPAC Refund</a:t>
                      </a:r>
                    </a:p>
                  </a:txBody>
                  <a:tcPr marT="0" marB="0" marR="0" marL="0" anchor="ctr"/>
                </a:tc>
                <a:tc>
                  <a:txBody>
                    <a:bodyPr>
                      <a:noAutofit/>
                    </a:bodyPr>
                    <a:lstStyle/>
                    <a:p>
                      <a:pPr indent="5080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Manual entry</a:t>
                      </a:r>
                    </a:p>
                  </a:txBody>
                  <a:tcPr marT="0" marB="0" marR="0" marL="0" anchor="ctr"/>
                </a:tc>
              </a:tr>
              <a:tr h="273600">
                <a:tc>
                  <a:txBody>
                    <a:bodyPr>
                      <a:noAutofit/>
                    </a:bodyPr>
                    <a:lstStyle/>
                    <a:p>
                      <a:pPr indent="0" lvl="0" marL="0" marR="0" rtl="0" algn="ctr">
                        <a:spcBef>
                          <a:spcPts val="0"/>
                        </a:spcBef>
                        <a:buSzPct val="25000"/>
                        <a:buNone/>
                      </a:pPr>
                      <a:r>
                        <a:rPr b="0" baseline="0" lang="en-US" sz="1400" u="none" cap="none" strike="noStrike">
                          <a:solidFill>
                            <a:schemeClr val="dk1"/>
                          </a:solidFill>
                          <a:latin typeface="Arial"/>
                          <a:ea typeface="Arial"/>
                          <a:cs typeface="Arial"/>
                          <a:sym typeface="Arial"/>
                        </a:rPr>
                        <a:t>7</a:t>
                      </a:r>
                    </a:p>
                  </a:txBody>
                  <a:tcPr marT="45725" marB="45725" marR="91450" marL="91450" anchor="ctr"/>
                </a:tc>
                <a:tc gridSpan="2">
                  <a:txBody>
                    <a:bodyPr>
                      <a:noAutofit/>
                    </a:bodyPr>
                    <a:lstStyle/>
                    <a:p>
                      <a:pPr indent="0" lvl="0" marL="0" marR="0" rtl="0" algn="ctr">
                        <a:spcBef>
                          <a:spcPts val="0"/>
                        </a:spcBef>
                        <a:buSzPct val="25000"/>
                        <a:buNone/>
                      </a:pPr>
                      <a:r>
                        <a:rPr b="0" baseline="0" lang="en-US" sz="1400" u="none" cap="none" strike="noStrike">
                          <a:solidFill>
                            <a:schemeClr val="dk1"/>
                          </a:solidFill>
                          <a:latin typeface="Arial"/>
                          <a:ea typeface="Arial"/>
                          <a:cs typeface="Arial"/>
                          <a:sym typeface="Arial"/>
                        </a:rPr>
                        <a:t>NI7</a:t>
                      </a:r>
                    </a:p>
                  </a:txBody>
                  <a:tcPr marT="45725" marB="45725" marR="91450" marL="91450" anchor="ctr"/>
                </a:tc>
                <a:tc hMerge="1"/>
                <a:tc>
                  <a:txBody>
                    <a:bodyPr>
                      <a:noAutofit/>
                    </a:bodyPr>
                    <a:lstStyle/>
                    <a:p>
                      <a:pPr indent="5080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R7 IP non-IPAC Advance Refund</a:t>
                      </a:r>
                    </a:p>
                  </a:txBody>
                  <a:tcPr marT="0" marB="0" marR="0" marL="0" anchor="ctr"/>
                </a:tc>
                <a:tc>
                  <a:txBody>
                    <a:bodyPr>
                      <a:noAutofit/>
                    </a:bodyPr>
                    <a:lstStyle/>
                    <a:p>
                      <a:pPr indent="5080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AC UFCO Reversal</a:t>
                      </a:r>
                    </a:p>
                  </a:txBody>
                  <a:tcPr marT="0" marB="0" marR="0" marL="0" anchor="ctr"/>
                </a:tc>
              </a:tr>
            </a:tbl>
          </a:graphicData>
        </a:graphic>
      </p:graphicFrame>
      <p:sp>
        <p:nvSpPr>
          <p:cNvPr id="3028" name="Shape 3028"/>
          <p:cNvSpPr/>
          <p:nvPr/>
        </p:nvSpPr>
        <p:spPr>
          <a:xfrm>
            <a:off x="1835240" y="4177948"/>
            <a:ext cx="4572000" cy="36933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800" u="none" cap="none" strike="noStrike">
                <a:solidFill>
                  <a:schemeClr val="dk1"/>
                </a:solidFill>
                <a:latin typeface="Arial"/>
                <a:ea typeface="Arial"/>
                <a:cs typeface="Arial"/>
                <a:sym typeface="Arial"/>
              </a:rPr>
              <a:t> </a:t>
            </a:r>
          </a:p>
        </p:txBody>
      </p:sp>
      <p:sp>
        <p:nvSpPr>
          <p:cNvPr id="3029" name="Shape 3029"/>
          <p:cNvSpPr txBox="1"/>
          <p:nvPr>
            <p:ph idx="1" type="body"/>
          </p:nvPr>
        </p:nvSpPr>
        <p:spPr>
          <a:xfrm>
            <a:off x="593802" y="1363836"/>
            <a:ext cx="8229600" cy="106894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Itemized Payment (IP) is used to </a:t>
            </a:r>
            <a:r>
              <a:rPr b="1" baseline="0" i="0" lang="en-US" sz="2000" u="none" cap="none" strike="noStrike">
                <a:solidFill>
                  <a:schemeClr val="dk1"/>
                </a:solidFill>
                <a:latin typeface="Arial"/>
                <a:ea typeface="Arial"/>
                <a:cs typeface="Arial"/>
                <a:sym typeface="Arial"/>
              </a:rPr>
              <a:t>refund the credit amount</a:t>
            </a:r>
            <a:r>
              <a:rPr b="0" baseline="0" i="0" lang="en-US" sz="2000" u="none" cap="none" strike="noStrike">
                <a:solidFill>
                  <a:schemeClr val="dk1"/>
                </a:solidFill>
                <a:latin typeface="Arial"/>
                <a:ea typeface="Arial"/>
                <a:cs typeface="Arial"/>
                <a:sym typeface="Arial"/>
              </a:rPr>
              <a:t> to the customer</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Note that IPAC BD credit lines </a:t>
            </a:r>
            <a:r>
              <a:rPr b="0" baseline="0" i="0" lang="en-US" sz="2000" u="sng" cap="none" strike="noStrike">
                <a:solidFill>
                  <a:schemeClr val="dk1"/>
                </a:solidFill>
                <a:latin typeface="Arial"/>
                <a:ea typeface="Arial"/>
                <a:cs typeface="Arial"/>
                <a:sym typeface="Arial"/>
              </a:rPr>
              <a:t>can only be refunded</a:t>
            </a:r>
            <a:r>
              <a:rPr b="0" baseline="0" i="0" lang="en-US" sz="2000" u="none" cap="none" strike="noStrike">
                <a:solidFill>
                  <a:schemeClr val="dk1"/>
                </a:solidFill>
                <a:latin typeface="Arial"/>
                <a:ea typeface="Arial"/>
                <a:cs typeface="Arial"/>
                <a:sym typeface="Arial"/>
              </a:rPr>
              <a:t> and </a:t>
            </a:r>
            <a:r>
              <a:rPr b="0" baseline="0" i="0" lang="en-US" sz="2000" u="sng" cap="none" strike="noStrike">
                <a:solidFill>
                  <a:schemeClr val="dk1"/>
                </a:solidFill>
                <a:latin typeface="Arial"/>
                <a:ea typeface="Arial"/>
                <a:cs typeface="Arial"/>
                <a:sym typeface="Arial"/>
              </a:rPr>
              <a:t>will not be applied to outstanding BDs</a:t>
            </a:r>
          </a:p>
          <a:p>
            <a:pPr indent="0" lvl="0" marL="0" marR="0" rtl="0" algn="l">
              <a:spcBef>
                <a:spcPts val="1120"/>
              </a:spcBef>
              <a:spcAft>
                <a:spcPts val="0"/>
              </a:spcAft>
              <a:buClr>
                <a:srgbClr val="AF242B"/>
              </a:buClr>
              <a:buFont typeface="Noto Sans Symbols"/>
              <a:buNone/>
            </a:pPr>
            <a:r>
              <a:t/>
            </a:r>
            <a:endParaRPr b="1" baseline="0" i="0" sz="2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4" name="Shape 3034"/>
        <p:cNvGrpSpPr/>
        <p:nvPr/>
      </p:nvGrpSpPr>
      <p:grpSpPr>
        <a:xfrm>
          <a:off x="0" y="0"/>
          <a:ext cx="0" cy="0"/>
          <a:chOff x="0" y="0"/>
          <a:chExt cx="0" cy="0"/>
        </a:xfrm>
      </p:grpSpPr>
      <p:sp>
        <p:nvSpPr>
          <p:cNvPr id="3035" name="Shape 3035"/>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IP Refund – Header</a:t>
            </a:r>
          </a:p>
        </p:txBody>
      </p:sp>
      <p:sp>
        <p:nvSpPr>
          <p:cNvPr id="3036" name="Shape 303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037" name="Shape 303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038" name="Shape 3038"/>
          <p:cNvPicPr preferRelativeResize="0"/>
          <p:nvPr/>
        </p:nvPicPr>
        <p:blipFill rotWithShape="1">
          <a:blip r:embed="rId3">
            <a:alphaModFix/>
          </a:blip>
          <a:srcRect b="0" l="0" r="0" t="0"/>
          <a:stretch/>
        </p:blipFill>
        <p:spPr>
          <a:xfrm>
            <a:off x="2422356" y="1305876"/>
            <a:ext cx="6505994" cy="4562746"/>
          </a:xfrm>
          <a:prstGeom prst="rect">
            <a:avLst/>
          </a:prstGeom>
          <a:noFill/>
          <a:ln cap="flat" cmpd="sng" w="19050">
            <a:solidFill>
              <a:schemeClr val="dk1"/>
            </a:solidFill>
            <a:prstDash val="solid"/>
            <a:miter/>
            <a:headEnd len="med" w="med" type="none"/>
            <a:tailEnd len="med" w="med" type="none"/>
          </a:ln>
        </p:spPr>
      </p:pic>
      <p:sp>
        <p:nvSpPr>
          <p:cNvPr id="3039" name="Shape 3039"/>
          <p:cNvSpPr txBox="1"/>
          <p:nvPr/>
        </p:nvSpPr>
        <p:spPr>
          <a:xfrm>
            <a:off x="441037" y="1176351"/>
            <a:ext cx="1852984" cy="5078312"/>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Document Number </a:t>
            </a:r>
            <a:r>
              <a:rPr b="0" baseline="0" i="0" lang="en-US" sz="1600" u="none" cap="none" strike="noStrike">
                <a:solidFill>
                  <a:schemeClr val="dk1"/>
                </a:solidFill>
                <a:latin typeface="Arial"/>
                <a:ea typeface="Arial"/>
                <a:cs typeface="Arial"/>
                <a:sym typeface="Arial"/>
              </a:rPr>
              <a:t>– Generated by the system </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Accomplished Date </a:t>
            </a:r>
            <a:r>
              <a:rPr b="0" baseline="0" i="0" lang="en-US" sz="1600" u="none" cap="none" strike="noStrike">
                <a:solidFill>
                  <a:schemeClr val="dk1"/>
                </a:solidFill>
                <a:latin typeface="Arial"/>
                <a:ea typeface="Arial"/>
                <a:cs typeface="Arial"/>
                <a:sym typeface="Arial"/>
              </a:rPr>
              <a:t>– The date Treasury acknowledges the deposit or disbursement actually occurred</a:t>
            </a:r>
          </a:p>
          <a:p>
            <a:pPr indent="-231775" lvl="0" marL="231775" marR="0" rtl="0" algn="l">
              <a:spcBef>
                <a:spcPts val="1200"/>
              </a:spcBef>
              <a:spcAft>
                <a:spcPts val="60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Created by </a:t>
            </a:r>
            <a:r>
              <a:rPr b="0" baseline="0" i="0" lang="en-US" sz="1600" u="none" cap="none" strike="noStrike">
                <a:solidFill>
                  <a:schemeClr val="dk1"/>
                </a:solidFill>
                <a:latin typeface="Arial"/>
                <a:ea typeface="Arial"/>
                <a:cs typeface="Arial"/>
                <a:sym typeface="Arial"/>
              </a:rPr>
              <a:t>– Used to determine if the refund was generated by a batch job or manually</a:t>
            </a:r>
          </a:p>
        </p:txBody>
      </p:sp>
      <p:sp>
        <p:nvSpPr>
          <p:cNvPr id="3040" name="Shape 3040"/>
          <p:cNvSpPr/>
          <p:nvPr/>
        </p:nvSpPr>
        <p:spPr>
          <a:xfrm>
            <a:off x="2541180" y="2750628"/>
            <a:ext cx="2402959" cy="183639"/>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041" name="Shape 3041"/>
          <p:cNvSpPr/>
          <p:nvPr/>
        </p:nvSpPr>
        <p:spPr>
          <a:xfrm>
            <a:off x="6295033" y="3434316"/>
            <a:ext cx="2285440" cy="152934"/>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042" name="Shape 3042"/>
          <p:cNvSpPr/>
          <p:nvPr/>
        </p:nvSpPr>
        <p:spPr>
          <a:xfrm>
            <a:off x="2541180" y="4369980"/>
            <a:ext cx="2402959" cy="163566"/>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7" name="Shape 3047"/>
        <p:cNvGrpSpPr/>
        <p:nvPr/>
      </p:nvGrpSpPr>
      <p:grpSpPr>
        <a:xfrm>
          <a:off x="0" y="0"/>
          <a:ext cx="0" cy="0"/>
          <a:chOff x="0" y="0"/>
          <a:chExt cx="0" cy="0"/>
        </a:xfrm>
      </p:grpSpPr>
      <p:sp>
        <p:nvSpPr>
          <p:cNvPr id="3048" name="Shape 3048"/>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IP Refund – Accounting Line</a:t>
            </a:r>
          </a:p>
        </p:txBody>
      </p:sp>
      <p:sp>
        <p:nvSpPr>
          <p:cNvPr id="3049" name="Shape 3049"/>
          <p:cNvSpPr txBox="1"/>
          <p:nvPr>
            <p:ph idx="1" type="body"/>
          </p:nvPr>
        </p:nvSpPr>
        <p:spPr>
          <a:xfrm>
            <a:off x="390659" y="3912283"/>
            <a:ext cx="3048000" cy="1009038"/>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Document Reference </a:t>
            </a:r>
            <a:r>
              <a:rPr b="0" baseline="0" i="0" lang="en-US" sz="1600" u="none" cap="none" strike="noStrike">
                <a:solidFill>
                  <a:schemeClr val="dk1"/>
                </a:solidFill>
                <a:latin typeface="Arial"/>
                <a:ea typeface="Arial"/>
                <a:cs typeface="Arial"/>
                <a:sym typeface="Arial"/>
              </a:rPr>
              <a:t>-References the Cash Receipt  Credit Application line </a:t>
            </a:r>
          </a:p>
        </p:txBody>
      </p:sp>
      <p:sp>
        <p:nvSpPr>
          <p:cNvPr id="3050" name="Shape 305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051" name="Shape 305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052" name="Shape 3052"/>
          <p:cNvSpPr txBox="1"/>
          <p:nvPr/>
        </p:nvSpPr>
        <p:spPr>
          <a:xfrm>
            <a:off x="402381" y="5023026"/>
            <a:ext cx="3036278" cy="132343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60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Agreement Number </a:t>
            </a:r>
            <a:r>
              <a:rPr b="0" baseline="0" i="0" lang="en-US" sz="1600" u="none" cap="none" strike="noStrike">
                <a:solidFill>
                  <a:schemeClr val="dk1"/>
                </a:solidFill>
                <a:latin typeface="Arial"/>
                <a:ea typeface="Arial"/>
                <a:cs typeface="Arial"/>
                <a:sym typeface="Arial"/>
              </a:rPr>
              <a:t>and </a:t>
            </a:r>
            <a:r>
              <a:rPr b="1" baseline="0" i="0" lang="en-US" sz="1600" u="none" cap="none" strike="noStrike">
                <a:solidFill>
                  <a:schemeClr val="dk1"/>
                </a:solidFill>
                <a:latin typeface="Arial"/>
                <a:ea typeface="Arial"/>
                <a:cs typeface="Arial"/>
                <a:sym typeface="Arial"/>
              </a:rPr>
              <a:t>Agreement Line Number </a:t>
            </a:r>
            <a:r>
              <a:rPr b="0" baseline="0" i="0" lang="en-US" sz="1600" u="none" cap="none" strike="noStrike">
                <a:solidFill>
                  <a:schemeClr val="dk1"/>
                </a:solidFill>
                <a:latin typeface="Arial"/>
                <a:ea typeface="Arial"/>
                <a:cs typeface="Arial"/>
                <a:sym typeface="Arial"/>
              </a:rPr>
              <a:t>- References the Agreement in order to draw down the total collection amount</a:t>
            </a:r>
          </a:p>
        </p:txBody>
      </p:sp>
      <p:pic>
        <p:nvPicPr>
          <p:cNvPr id="3053" name="Shape 3053"/>
          <p:cNvPicPr preferRelativeResize="0"/>
          <p:nvPr/>
        </p:nvPicPr>
        <p:blipFill rotWithShape="1">
          <a:blip r:embed="rId3">
            <a:alphaModFix/>
          </a:blip>
          <a:srcRect b="0" l="0" r="0" t="0"/>
          <a:stretch/>
        </p:blipFill>
        <p:spPr>
          <a:xfrm>
            <a:off x="3336203" y="5176939"/>
            <a:ext cx="5610224" cy="714374"/>
          </a:xfrm>
          <a:prstGeom prst="rect">
            <a:avLst/>
          </a:prstGeom>
          <a:noFill/>
          <a:ln cap="flat" cmpd="sng" w="19050">
            <a:solidFill>
              <a:schemeClr val="dk1"/>
            </a:solidFill>
            <a:prstDash val="solid"/>
            <a:miter/>
            <a:headEnd len="med" w="med" type="none"/>
            <a:tailEnd len="med" w="med" type="none"/>
          </a:ln>
        </p:spPr>
      </p:pic>
      <p:pic>
        <p:nvPicPr>
          <p:cNvPr id="3054" name="Shape 3054"/>
          <p:cNvPicPr preferRelativeResize="0"/>
          <p:nvPr/>
        </p:nvPicPr>
        <p:blipFill rotWithShape="1">
          <a:blip r:embed="rId4">
            <a:alphaModFix/>
          </a:blip>
          <a:srcRect b="0" l="0" r="0" t="0"/>
          <a:stretch/>
        </p:blipFill>
        <p:spPr>
          <a:xfrm>
            <a:off x="1447800" y="1298754"/>
            <a:ext cx="6248399" cy="2162174"/>
          </a:xfrm>
          <a:prstGeom prst="rect">
            <a:avLst/>
          </a:prstGeom>
          <a:noFill/>
          <a:ln cap="flat" cmpd="sng" w="19050">
            <a:solidFill>
              <a:schemeClr val="dk1"/>
            </a:solidFill>
            <a:prstDash val="solid"/>
            <a:miter/>
            <a:headEnd len="med" w="med" type="none"/>
            <a:tailEnd len="med" w="med" type="none"/>
          </a:ln>
        </p:spPr>
      </p:pic>
      <p:pic>
        <p:nvPicPr>
          <p:cNvPr id="3055" name="Shape 3055"/>
          <p:cNvPicPr preferRelativeResize="0"/>
          <p:nvPr/>
        </p:nvPicPr>
        <p:blipFill rotWithShape="1">
          <a:blip r:embed="rId5">
            <a:alphaModFix/>
          </a:blip>
          <a:srcRect b="0" l="0" r="0" t="0"/>
          <a:stretch/>
        </p:blipFill>
        <p:spPr>
          <a:xfrm>
            <a:off x="3254538" y="3915269"/>
            <a:ext cx="5714999" cy="952499"/>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0" name="Shape 3060"/>
        <p:cNvGrpSpPr/>
        <p:nvPr/>
      </p:nvGrpSpPr>
      <p:grpSpPr>
        <a:xfrm>
          <a:off x="0" y="0"/>
          <a:ext cx="0" cy="0"/>
          <a:chOff x="0" y="0"/>
          <a:chExt cx="0" cy="0"/>
        </a:xfrm>
      </p:grpSpPr>
      <p:sp>
        <p:nvSpPr>
          <p:cNvPr id="3061" name="Shape 3061"/>
          <p:cNvSpPr txBox="1"/>
          <p:nvPr>
            <p:ph type="title"/>
          </p:nvPr>
        </p:nvSpPr>
        <p:spPr>
          <a:xfrm>
            <a:off x="455612" y="331787"/>
            <a:ext cx="848728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Before IP Refund </a:t>
            </a:r>
          </a:p>
        </p:txBody>
      </p:sp>
      <p:sp>
        <p:nvSpPr>
          <p:cNvPr id="3062" name="Shape 306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063" name="Shape 306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064" name="Shape 3064"/>
          <p:cNvPicPr preferRelativeResize="0"/>
          <p:nvPr/>
        </p:nvPicPr>
        <p:blipFill rotWithShape="1">
          <a:blip r:embed="rId3">
            <a:alphaModFix/>
          </a:blip>
          <a:srcRect b="0" l="0" r="0" t="0"/>
          <a:stretch/>
        </p:blipFill>
        <p:spPr>
          <a:xfrm>
            <a:off x="425002" y="1391513"/>
            <a:ext cx="6053069" cy="2964341"/>
          </a:xfrm>
          <a:prstGeom prst="rect">
            <a:avLst/>
          </a:prstGeom>
          <a:noFill/>
          <a:ln cap="flat" cmpd="sng" w="19050">
            <a:solidFill>
              <a:schemeClr val="dk1"/>
            </a:solidFill>
            <a:prstDash val="solid"/>
            <a:miter/>
            <a:headEnd len="med" w="med" type="none"/>
            <a:tailEnd len="med" w="med" type="none"/>
          </a:ln>
        </p:spPr>
      </p:pic>
      <p:pic>
        <p:nvPicPr>
          <p:cNvPr id="3065" name="Shape 3065"/>
          <p:cNvPicPr preferRelativeResize="0"/>
          <p:nvPr/>
        </p:nvPicPr>
        <p:blipFill rotWithShape="1">
          <a:blip r:embed="rId4">
            <a:alphaModFix/>
          </a:blip>
          <a:srcRect b="0" l="0" r="0" t="0"/>
          <a:stretch/>
        </p:blipFill>
        <p:spPr>
          <a:xfrm>
            <a:off x="3235213" y="2043773"/>
            <a:ext cx="5651209" cy="3932778"/>
          </a:xfrm>
          <a:prstGeom prst="rect">
            <a:avLst/>
          </a:prstGeom>
          <a:noFill/>
          <a:ln cap="flat" cmpd="sng" w="19050">
            <a:solidFill>
              <a:schemeClr val="dk1"/>
            </a:solidFill>
            <a:prstDash val="solid"/>
            <a:miter/>
            <a:headEnd len="med" w="med" type="none"/>
            <a:tailEnd len="med" w="med" type="none"/>
          </a:ln>
        </p:spPr>
      </p:pic>
      <p:sp>
        <p:nvSpPr>
          <p:cNvPr id="3066" name="Shape 3066"/>
          <p:cNvSpPr/>
          <p:nvPr/>
        </p:nvSpPr>
        <p:spPr>
          <a:xfrm>
            <a:off x="3280412" y="2309353"/>
            <a:ext cx="2167109" cy="139151"/>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067" name="Shape 3067"/>
          <p:cNvSpPr/>
          <p:nvPr/>
        </p:nvSpPr>
        <p:spPr>
          <a:xfrm>
            <a:off x="5951725" y="2177081"/>
            <a:ext cx="2532293" cy="142027"/>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068" name="Shape 3068"/>
          <p:cNvSpPr/>
          <p:nvPr/>
        </p:nvSpPr>
        <p:spPr>
          <a:xfrm>
            <a:off x="5994857" y="2694666"/>
            <a:ext cx="2816964" cy="15927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3069" name="Shape 3069"/>
          <p:cNvPicPr preferRelativeResize="0"/>
          <p:nvPr/>
        </p:nvPicPr>
        <p:blipFill rotWithShape="1">
          <a:blip r:embed="rId5">
            <a:alphaModFix/>
          </a:blip>
          <a:srcRect b="0" l="0" r="0" t="0"/>
          <a:stretch/>
        </p:blipFill>
        <p:spPr>
          <a:xfrm>
            <a:off x="7980654" y="3136239"/>
            <a:ext cx="836320" cy="122848"/>
          </a:xfrm>
          <a:prstGeom prst="rect">
            <a:avLst/>
          </a:prstGeom>
          <a:noFill/>
          <a:ln>
            <a:noFill/>
          </a:ln>
        </p:spPr>
      </p:pic>
      <p:pic>
        <p:nvPicPr>
          <p:cNvPr id="3070" name="Shape 3070"/>
          <p:cNvPicPr preferRelativeResize="0"/>
          <p:nvPr/>
        </p:nvPicPr>
        <p:blipFill rotWithShape="1">
          <a:blip r:embed="rId6">
            <a:alphaModFix/>
          </a:blip>
          <a:srcRect b="0" l="0" r="0" t="0"/>
          <a:stretch/>
        </p:blipFill>
        <p:spPr>
          <a:xfrm>
            <a:off x="7980654" y="3270242"/>
            <a:ext cx="836320" cy="114695"/>
          </a:xfrm>
          <a:prstGeom prst="rect">
            <a:avLst/>
          </a:prstGeom>
          <a:noFill/>
          <a:ln>
            <a:noFill/>
          </a:ln>
        </p:spPr>
      </p:pic>
      <p:pic>
        <p:nvPicPr>
          <p:cNvPr id="3071" name="Shape 3071"/>
          <p:cNvPicPr preferRelativeResize="0"/>
          <p:nvPr/>
        </p:nvPicPr>
        <p:blipFill rotWithShape="1">
          <a:blip r:embed="rId7">
            <a:alphaModFix/>
          </a:blip>
          <a:srcRect b="0" l="0" r="0" t="0"/>
          <a:stretch/>
        </p:blipFill>
        <p:spPr>
          <a:xfrm>
            <a:off x="3346710" y="2579147"/>
            <a:ext cx="1654789" cy="3321656"/>
          </a:xfrm>
          <a:prstGeom prst="rect">
            <a:avLst/>
          </a:prstGeom>
          <a:noFill/>
          <a:ln>
            <a:noFill/>
          </a:ln>
        </p:spPr>
      </p:pic>
      <p:pic>
        <p:nvPicPr>
          <p:cNvPr id="3072" name="Shape 3072"/>
          <p:cNvPicPr preferRelativeResize="0"/>
          <p:nvPr/>
        </p:nvPicPr>
        <p:blipFill rotWithShape="1">
          <a:blip r:embed="rId8">
            <a:alphaModFix/>
          </a:blip>
          <a:srcRect b="0" l="0" r="0" t="0"/>
          <a:stretch/>
        </p:blipFill>
        <p:spPr>
          <a:xfrm>
            <a:off x="7988393" y="3271898"/>
            <a:ext cx="361950" cy="104774"/>
          </a:xfrm>
          <a:prstGeom prst="rect">
            <a:avLst/>
          </a:prstGeom>
          <a:noFill/>
          <a:ln>
            <a:noFill/>
          </a:ln>
        </p:spPr>
      </p:pic>
      <p:sp>
        <p:nvSpPr>
          <p:cNvPr id="3073" name="Shape 3073"/>
          <p:cNvSpPr/>
          <p:nvPr/>
        </p:nvSpPr>
        <p:spPr>
          <a:xfrm>
            <a:off x="5998394" y="3103366"/>
            <a:ext cx="2816964" cy="15927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074" name="Shape 3074"/>
          <p:cNvSpPr/>
          <p:nvPr/>
        </p:nvSpPr>
        <p:spPr>
          <a:xfrm>
            <a:off x="5998394" y="3255766"/>
            <a:ext cx="2816964" cy="15927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075" name="Shape 3075"/>
          <p:cNvSpPr txBox="1"/>
          <p:nvPr/>
        </p:nvSpPr>
        <p:spPr>
          <a:xfrm>
            <a:off x="425002" y="4648857"/>
            <a:ext cx="2712833" cy="141431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Credit BD processed referencing Agreement</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next step would be to refund the credit</a:t>
            </a: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0" name="Shape 3080"/>
        <p:cNvGrpSpPr/>
        <p:nvPr/>
      </p:nvGrpSpPr>
      <p:grpSpPr>
        <a:xfrm>
          <a:off x="0" y="0"/>
          <a:ext cx="0" cy="0"/>
          <a:chOff x="0" y="0"/>
          <a:chExt cx="0" cy="0"/>
        </a:xfrm>
      </p:grpSpPr>
      <p:sp>
        <p:nvSpPr>
          <p:cNvPr id="3081" name="Shape 3081"/>
          <p:cNvSpPr txBox="1"/>
          <p:nvPr>
            <p:ph type="title"/>
          </p:nvPr>
        </p:nvSpPr>
        <p:spPr>
          <a:xfrm>
            <a:off x="455612" y="331787"/>
            <a:ext cx="8456567"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After IP Refund </a:t>
            </a:r>
          </a:p>
        </p:txBody>
      </p:sp>
      <p:sp>
        <p:nvSpPr>
          <p:cNvPr id="3082" name="Shape 308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083" name="Shape 308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084" name="Shape 3084"/>
          <p:cNvPicPr preferRelativeResize="0"/>
          <p:nvPr/>
        </p:nvPicPr>
        <p:blipFill rotWithShape="1">
          <a:blip r:embed="rId3">
            <a:alphaModFix/>
          </a:blip>
          <a:srcRect b="0" l="0" r="0" t="0"/>
          <a:stretch/>
        </p:blipFill>
        <p:spPr>
          <a:xfrm>
            <a:off x="425002" y="1401138"/>
            <a:ext cx="6053069" cy="2964341"/>
          </a:xfrm>
          <a:prstGeom prst="rect">
            <a:avLst/>
          </a:prstGeom>
          <a:noFill/>
          <a:ln cap="flat" cmpd="sng" w="19050">
            <a:solidFill>
              <a:schemeClr val="dk1"/>
            </a:solidFill>
            <a:prstDash val="solid"/>
            <a:miter/>
            <a:headEnd len="med" w="med" type="none"/>
            <a:tailEnd len="med" w="med" type="none"/>
          </a:ln>
        </p:spPr>
      </p:pic>
      <p:pic>
        <p:nvPicPr>
          <p:cNvPr id="3085" name="Shape 3085"/>
          <p:cNvPicPr preferRelativeResize="0"/>
          <p:nvPr/>
        </p:nvPicPr>
        <p:blipFill rotWithShape="1">
          <a:blip r:embed="rId4">
            <a:alphaModFix/>
          </a:blip>
          <a:srcRect b="0" l="0" r="0" t="0"/>
          <a:stretch/>
        </p:blipFill>
        <p:spPr>
          <a:xfrm>
            <a:off x="3229716" y="2043940"/>
            <a:ext cx="5592312" cy="3910481"/>
          </a:xfrm>
          <a:prstGeom prst="rect">
            <a:avLst/>
          </a:prstGeom>
          <a:noFill/>
          <a:ln cap="flat" cmpd="sng" w="19050">
            <a:solidFill>
              <a:schemeClr val="dk1"/>
            </a:solidFill>
            <a:prstDash val="solid"/>
            <a:miter/>
            <a:headEnd len="med" w="med" type="none"/>
            <a:tailEnd len="med" w="med" type="none"/>
          </a:ln>
        </p:spPr>
      </p:pic>
      <p:sp>
        <p:nvSpPr>
          <p:cNvPr id="3086" name="Shape 3086"/>
          <p:cNvSpPr/>
          <p:nvPr/>
        </p:nvSpPr>
        <p:spPr>
          <a:xfrm>
            <a:off x="3267533" y="2293221"/>
            <a:ext cx="2167109" cy="139151"/>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087" name="Shape 3087"/>
          <p:cNvSpPr/>
          <p:nvPr/>
        </p:nvSpPr>
        <p:spPr>
          <a:xfrm>
            <a:off x="5938846" y="2160948"/>
            <a:ext cx="2532293" cy="142027"/>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088" name="Shape 3088"/>
          <p:cNvSpPr/>
          <p:nvPr/>
        </p:nvSpPr>
        <p:spPr>
          <a:xfrm>
            <a:off x="5981978" y="2678533"/>
            <a:ext cx="2816964" cy="15927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3089" name="Shape 3089"/>
          <p:cNvPicPr preferRelativeResize="0"/>
          <p:nvPr/>
        </p:nvPicPr>
        <p:blipFill rotWithShape="1">
          <a:blip r:embed="rId5">
            <a:alphaModFix/>
          </a:blip>
          <a:srcRect b="0" l="0" r="0" t="0"/>
          <a:stretch/>
        </p:blipFill>
        <p:spPr>
          <a:xfrm>
            <a:off x="3346710" y="2580821"/>
            <a:ext cx="1654789" cy="3321656"/>
          </a:xfrm>
          <a:prstGeom prst="rect">
            <a:avLst/>
          </a:prstGeom>
          <a:noFill/>
          <a:ln>
            <a:noFill/>
          </a:ln>
        </p:spPr>
      </p:pic>
      <p:sp>
        <p:nvSpPr>
          <p:cNvPr id="3090" name="Shape 3090"/>
          <p:cNvSpPr/>
          <p:nvPr/>
        </p:nvSpPr>
        <p:spPr>
          <a:xfrm>
            <a:off x="5984223" y="3088188"/>
            <a:ext cx="2816964" cy="15927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091" name="Shape 3091"/>
          <p:cNvSpPr/>
          <p:nvPr/>
        </p:nvSpPr>
        <p:spPr>
          <a:xfrm>
            <a:off x="5984223" y="3240588"/>
            <a:ext cx="2816964" cy="15927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092" name="Shape 3092"/>
          <p:cNvSpPr txBox="1"/>
          <p:nvPr/>
        </p:nvSpPr>
        <p:spPr>
          <a:xfrm>
            <a:off x="374701" y="4410173"/>
            <a:ext cx="2892831" cy="1492304"/>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IPAC refund IP processed referencing Agreement</a:t>
            </a:r>
          </a:p>
          <a:p>
            <a:pPr indent="-231775" lvl="0" marL="231775" marR="0" rtl="0" algn="l">
              <a:spcBef>
                <a:spcPts val="6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Reduces Total Collection Amount</a:t>
            </a:r>
          </a:p>
          <a:p>
            <a:pPr indent="-231775" lvl="0" marL="231775" marR="0" rtl="0" algn="l">
              <a:spcBef>
                <a:spcPts val="6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Reduces Total Unliquidated Credit Amount</a:t>
            </a:r>
          </a:p>
          <a:p>
            <a:pPr indent="-155575" lvl="0" marL="231775" marR="0" rtl="0" algn="l">
              <a:spcBef>
                <a:spcPts val="6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97" name="Shape 3097"/>
        <p:cNvGrpSpPr/>
        <p:nvPr/>
      </p:nvGrpSpPr>
      <p:grpSpPr>
        <a:xfrm>
          <a:off x="0" y="0"/>
          <a:ext cx="0" cy="0"/>
          <a:chOff x="0" y="0"/>
          <a:chExt cx="0" cy="0"/>
        </a:xfrm>
      </p:grpSpPr>
      <p:sp>
        <p:nvSpPr>
          <p:cNvPr id="3098" name="Shape 3098"/>
          <p:cNvSpPr txBox="1"/>
          <p:nvPr>
            <p:ph type="title"/>
          </p:nvPr>
        </p:nvSpPr>
        <p:spPr>
          <a:xfrm>
            <a:off x="455612" y="331787"/>
            <a:ext cx="8605259"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IPAC Billing – IPAC Outbound </a:t>
            </a:r>
          </a:p>
        </p:txBody>
      </p:sp>
      <p:sp>
        <p:nvSpPr>
          <p:cNvPr id="3099" name="Shape 3099"/>
          <p:cNvSpPr txBox="1"/>
          <p:nvPr>
            <p:ph idx="12" type="sldNum"/>
          </p:nvPr>
        </p:nvSpPr>
        <p:spPr>
          <a:xfrm>
            <a:off x="0" y="6588368"/>
            <a:ext cx="492368" cy="25851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100" name="Shape 3100"/>
          <p:cNvSpPr txBox="1"/>
          <p:nvPr>
            <p:ph idx="1" type="body"/>
          </p:nvPr>
        </p:nvSpPr>
        <p:spPr>
          <a:xfrm>
            <a:off x="375137" y="1116532"/>
            <a:ext cx="8768862" cy="455743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IPAC Outbound </a:t>
            </a:r>
            <a:r>
              <a:rPr b="0" baseline="0" i="0" lang="en-US" sz="1800" u="none" cap="none" strike="noStrike">
                <a:solidFill>
                  <a:schemeClr val="dk1"/>
                </a:solidFill>
                <a:latin typeface="Arial"/>
                <a:ea typeface="Arial"/>
                <a:cs typeface="Arial"/>
                <a:sym typeface="Arial"/>
              </a:rPr>
              <a:t>batch process will:</a:t>
            </a:r>
          </a:p>
          <a:p>
            <a:pPr indent="-346075" lvl="1" marL="688975" marR="0" rtl="0" algn="l">
              <a:spcBef>
                <a:spcPts val="1200"/>
              </a:spcBef>
              <a:spcAft>
                <a:spcPts val="0"/>
              </a:spcAft>
              <a:buClr>
                <a:srgbClr val="AF242B"/>
              </a:buClr>
              <a:buSzPct val="75000"/>
              <a:buFont typeface="Arial"/>
              <a:buAutoNum type="arabicPeriod"/>
            </a:pPr>
            <a:r>
              <a:rPr b="0" baseline="0" i="0" lang="en-US" sz="1800" u="sng" cap="none" strike="noStrike">
                <a:solidFill>
                  <a:schemeClr val="dk1"/>
                </a:solidFill>
                <a:latin typeface="Arial"/>
                <a:ea typeface="Arial"/>
                <a:cs typeface="Arial"/>
                <a:sym typeface="Arial"/>
              </a:rPr>
              <a:t>Update IPAC Billing Documents</a:t>
            </a:r>
            <a:r>
              <a:rPr b="0" baseline="0" i="0" lang="en-US" sz="1800" u="none" cap="none" strike="noStrike">
                <a:solidFill>
                  <a:schemeClr val="dk1"/>
                </a:solidFill>
                <a:latin typeface="Arial"/>
                <a:ea typeface="Arial"/>
                <a:cs typeface="Arial"/>
                <a:sym typeface="Arial"/>
              </a:rPr>
              <a:t>, indicating the transaction has been “billed” or sent to the customer (BD Billing Status and IPAC status updates)</a:t>
            </a:r>
          </a:p>
          <a:p>
            <a:pPr indent="-346075" lvl="1" marL="688975" marR="0" rtl="0" algn="l">
              <a:spcBef>
                <a:spcPts val="12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Select billing and payment transactions in the system and </a:t>
            </a:r>
            <a:r>
              <a:rPr b="0" baseline="0" i="0" lang="en-US" sz="1800" u="sng" cap="none" strike="noStrike">
                <a:solidFill>
                  <a:schemeClr val="dk1"/>
                </a:solidFill>
                <a:latin typeface="Arial"/>
                <a:ea typeface="Arial"/>
                <a:cs typeface="Arial"/>
                <a:sym typeface="Arial"/>
              </a:rPr>
              <a:t>create an upload file for Treasury</a:t>
            </a:r>
            <a:r>
              <a:rPr b="0" baseline="0" i="0" lang="en-US" sz="1800" u="none" cap="none" strike="noStrike">
                <a:solidFill>
                  <a:schemeClr val="dk1"/>
                </a:solidFill>
                <a:latin typeface="Arial"/>
                <a:ea typeface="Arial"/>
                <a:cs typeface="Arial"/>
                <a:sym typeface="Arial"/>
              </a:rPr>
              <a:t> via the Treasury IPAC Bulk Layout</a:t>
            </a:r>
          </a:p>
          <a:p>
            <a:pPr indent="-231775" lvl="0" marL="23177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Applies to R6 PCAS IPAC business lines only (Outlease is non-IPAC)</a:t>
            </a:r>
          </a:p>
          <a:p>
            <a:pPr indent="-231775" lvl="0" marL="23177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IPACOUT</a:t>
            </a:r>
            <a:r>
              <a:rPr b="0" baseline="0" i="0" lang="en-US" sz="1800" u="none" cap="none" strike="noStrike">
                <a:solidFill>
                  <a:schemeClr val="dk1"/>
                </a:solidFill>
                <a:latin typeface="Arial"/>
                <a:ea typeface="Arial"/>
                <a:cs typeface="Arial"/>
                <a:sym typeface="Arial"/>
              </a:rPr>
              <a:t> preliminary mode:</a:t>
            </a:r>
          </a:p>
          <a:p>
            <a:pPr indent="-225425" lvl="1" marL="56832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Validates Statements are complete with no Rejected documents</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Business lines that send Statement Numbers to Pegasys may not want to send incomplete Statements to Treasury</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“Override Readiness Check” Parameter is set to True in Final Mode to prevent (or in some special cases, submit) partial Statements</a:t>
            </a:r>
          </a:p>
          <a:p>
            <a:pPr indent="-225425" lvl="1" marL="56832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Enables error checking during pre-billing procedures</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Performed </a:t>
            </a:r>
            <a:r>
              <a:rPr b="0" baseline="0" i="0" lang="en-US" sz="1800" u="sng" cap="none" strike="noStrike">
                <a:solidFill>
                  <a:schemeClr val="dk1"/>
                </a:solidFill>
                <a:latin typeface="Arial"/>
                <a:ea typeface="Arial"/>
                <a:cs typeface="Arial"/>
                <a:sym typeface="Arial"/>
              </a:rPr>
              <a:t>before</a:t>
            </a:r>
            <a:r>
              <a:rPr b="0" baseline="0" i="0" lang="en-US" sz="1800" u="none" cap="none" strike="noStrike">
                <a:solidFill>
                  <a:schemeClr val="dk1"/>
                </a:solidFill>
                <a:latin typeface="Arial"/>
                <a:ea typeface="Arial"/>
                <a:cs typeface="Arial"/>
                <a:sym typeface="Arial"/>
              </a:rPr>
              <a:t> IPACOUT’s final mode</a:t>
            </a:r>
          </a:p>
          <a:p>
            <a:pPr indent="-3175" lvl="1" marL="346075" marR="0" rtl="0" algn="l">
              <a:spcBef>
                <a:spcPts val="920"/>
              </a:spcBef>
              <a:spcAft>
                <a:spcPts val="0"/>
              </a:spcAft>
              <a:buClr>
                <a:srgbClr val="AF242B"/>
              </a:buClr>
              <a:buFont typeface="Noto Sans Symbols"/>
              <a:buNone/>
            </a:pPr>
            <a:r>
              <a:t/>
            </a:r>
            <a:endParaRPr b="0" baseline="0" i="0" sz="1600" u="sng" cap="none" strike="noStrike">
              <a:solidFill>
                <a:schemeClr val="dk1"/>
              </a:solidFill>
              <a:latin typeface="Arial"/>
              <a:ea typeface="Arial"/>
              <a:cs typeface="Arial"/>
              <a:sym typeface="Arial"/>
            </a:endParaRPr>
          </a:p>
          <a:p>
            <a:pPr indent="0" lvl="0" marL="0"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3101" name="Shape 3101"/>
          <p:cNvSpPr txBox="1"/>
          <p:nvPr/>
        </p:nvSpPr>
        <p:spPr>
          <a:xfrm>
            <a:off x="375137"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05" name="Shape 3105"/>
        <p:cNvGrpSpPr/>
        <p:nvPr/>
      </p:nvGrpSpPr>
      <p:grpSpPr>
        <a:xfrm>
          <a:off x="0" y="0"/>
          <a:ext cx="0" cy="0"/>
          <a:chOff x="0" y="0"/>
          <a:chExt cx="0" cy="0"/>
        </a:xfrm>
      </p:grpSpPr>
      <p:sp>
        <p:nvSpPr>
          <p:cNvPr id="3106" name="Shape 3106"/>
          <p:cNvSpPr txBox="1"/>
          <p:nvPr>
            <p:ph type="title"/>
          </p:nvPr>
        </p:nvSpPr>
        <p:spPr>
          <a:xfrm>
            <a:off x="455612" y="331787"/>
            <a:ext cx="81946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IPAC Billing – IPAC Outbound Updates</a:t>
            </a:r>
          </a:p>
        </p:txBody>
      </p:sp>
      <p:sp>
        <p:nvSpPr>
          <p:cNvPr id="3107" name="Shape 3107"/>
          <p:cNvSpPr txBox="1"/>
          <p:nvPr>
            <p:ph idx="1" type="body"/>
          </p:nvPr>
        </p:nvSpPr>
        <p:spPr>
          <a:xfrm>
            <a:off x="375385" y="1277937"/>
            <a:ext cx="8768614" cy="506412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Updates by IPAC Outbound:</a:t>
            </a:r>
          </a:p>
          <a:p>
            <a:pPr indent="0" lvl="0" marL="0" marR="0" rtl="0" algn="l">
              <a:spcBef>
                <a:spcPts val="1200"/>
              </a:spcBef>
              <a:spcAft>
                <a:spcPts val="0"/>
              </a:spcAft>
              <a:buClr>
                <a:srgbClr val="AF242B"/>
              </a:buClr>
              <a:buFont typeface="Noto Sans Symbols"/>
              <a:buNone/>
            </a:pPr>
            <a:r>
              <a:t/>
            </a:r>
            <a:endParaRPr b="1" baseline="0" i="1" sz="1800" u="none" cap="none" strike="noStrike">
              <a:solidFill>
                <a:schemeClr val="dk1"/>
              </a:solidFill>
              <a:latin typeface="Arial"/>
              <a:ea typeface="Arial"/>
              <a:cs typeface="Arial"/>
              <a:sym typeface="Arial"/>
            </a:endParaRPr>
          </a:p>
          <a:p>
            <a:pPr indent="-225425" lvl="1" marL="568325" marR="0" rtl="0" algn="l">
              <a:spcBef>
                <a:spcPts val="120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Billing Status</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 Accounting Line level indicator indicates which GL postings should occur </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Set to </a:t>
            </a:r>
            <a:r>
              <a:rPr b="1" baseline="0" i="0" lang="en-US" sz="1800" u="none" cap="none" strike="noStrike">
                <a:solidFill>
                  <a:schemeClr val="dk1"/>
                </a:solidFill>
                <a:latin typeface="Arial"/>
                <a:ea typeface="Arial"/>
                <a:cs typeface="Arial"/>
                <a:sym typeface="Arial"/>
              </a:rPr>
              <a:t>'Billed' </a:t>
            </a:r>
            <a:r>
              <a:rPr b="0" baseline="0" i="0" lang="en-US" sz="1800" u="none" cap="none" strike="noStrike">
                <a:solidFill>
                  <a:schemeClr val="dk1"/>
                </a:solidFill>
                <a:latin typeface="Arial"/>
                <a:ea typeface="Arial"/>
                <a:cs typeface="Arial"/>
                <a:sym typeface="Arial"/>
              </a:rPr>
              <a:t>by GSIPACOUT</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Triggers update from Unbilled (131000.07) to Billed (131000.08)</a:t>
            </a:r>
          </a:p>
          <a:p>
            <a:pPr indent="-225425" lvl="1" marL="568325" marR="0" rtl="0" algn="l">
              <a:spcBef>
                <a:spcPts val="120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IPAC Status</a:t>
            </a:r>
            <a:r>
              <a:rPr b="0" baseline="0" i="0" lang="en-US" sz="1800" u="none" cap="none" strike="noStrike">
                <a:solidFill>
                  <a:schemeClr val="dk1"/>
                </a:solidFill>
                <a:latin typeface="Arial"/>
                <a:ea typeface="Arial"/>
                <a:cs typeface="Arial"/>
                <a:sym typeface="Arial"/>
              </a:rPr>
              <a:t> - Article level indicator</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Many different values that correspond to the IPAC lifecycle in Pegasys</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Set to </a:t>
            </a:r>
            <a:r>
              <a:rPr b="1" baseline="0" i="0" lang="en-US" sz="1800" u="none" cap="none" strike="noStrike">
                <a:solidFill>
                  <a:schemeClr val="dk1"/>
                </a:solidFill>
                <a:latin typeface="Arial"/>
                <a:ea typeface="Arial"/>
                <a:cs typeface="Arial"/>
                <a:sym typeface="Arial"/>
              </a:rPr>
              <a:t>‘In Transit’ </a:t>
            </a:r>
            <a:r>
              <a:rPr b="0" baseline="0" i="0" lang="en-US" sz="1800" u="none" cap="none" strike="noStrike">
                <a:solidFill>
                  <a:schemeClr val="dk1"/>
                </a:solidFill>
                <a:latin typeface="Arial"/>
                <a:ea typeface="Arial"/>
                <a:cs typeface="Arial"/>
                <a:sym typeface="Arial"/>
              </a:rPr>
              <a:t>by GSIPACOUT</a:t>
            </a:r>
          </a:p>
          <a:p>
            <a:pPr indent="-225425" lvl="1" marL="568325" marR="0" rtl="0" algn="l">
              <a:spcBef>
                <a:spcPts val="120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Bill Generated Flag</a:t>
            </a:r>
            <a:r>
              <a:rPr b="0" baseline="0" i="0" lang="en-US" sz="1800" u="none" cap="none" strike="noStrike">
                <a:solidFill>
                  <a:schemeClr val="dk1"/>
                </a:solidFill>
                <a:latin typeface="Arial"/>
                <a:ea typeface="Arial"/>
                <a:cs typeface="Arial"/>
                <a:sym typeface="Arial"/>
              </a:rPr>
              <a:t> - Billing Document Header flag that when set to True sends the BD information to VCSS </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Set to </a:t>
            </a:r>
            <a:r>
              <a:rPr b="1" baseline="0" i="0" lang="en-US" sz="1800" u="none" cap="none" strike="noStrike">
                <a:solidFill>
                  <a:schemeClr val="dk1"/>
                </a:solidFill>
                <a:latin typeface="Arial"/>
                <a:ea typeface="Arial"/>
                <a:cs typeface="Arial"/>
                <a:sym typeface="Arial"/>
              </a:rPr>
              <a:t>T</a:t>
            </a:r>
            <a:r>
              <a:rPr b="0" baseline="0" i="0" lang="en-US" sz="1800" u="none" cap="none" strike="noStrike">
                <a:solidFill>
                  <a:schemeClr val="dk1"/>
                </a:solidFill>
                <a:latin typeface="Arial"/>
                <a:ea typeface="Arial"/>
                <a:cs typeface="Arial"/>
                <a:sym typeface="Arial"/>
              </a:rPr>
              <a:t> by GSIPACOUT</a:t>
            </a:r>
          </a:p>
          <a:p>
            <a:pPr indent="-130175" lvl="1" marL="56832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3108" name="Shape 3108"/>
          <p:cNvSpPr txBox="1"/>
          <p:nvPr>
            <p:ph idx="11" type="ftr"/>
          </p:nvPr>
        </p:nvSpPr>
        <p:spPr>
          <a:xfrm>
            <a:off x="398584"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109" name="Shape 3109"/>
          <p:cNvSpPr txBox="1"/>
          <p:nvPr>
            <p:ph idx="12" type="sldNum"/>
          </p:nvPr>
        </p:nvSpPr>
        <p:spPr>
          <a:xfrm>
            <a:off x="0" y="6623538"/>
            <a:ext cx="480645" cy="22335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9" name="Shape 389"/>
        <p:cNvGrpSpPr/>
        <p:nvPr/>
      </p:nvGrpSpPr>
      <p:grpSpPr>
        <a:xfrm>
          <a:off x="0" y="0"/>
          <a:ext cx="0" cy="0"/>
          <a:chOff x="0" y="0"/>
          <a:chExt cx="0" cy="0"/>
        </a:xfrm>
      </p:grpSpPr>
      <p:sp>
        <p:nvSpPr>
          <p:cNvPr id="390" name="Shape 390"/>
          <p:cNvSpPr txBox="1"/>
          <p:nvPr>
            <p:ph type="title"/>
          </p:nvPr>
        </p:nvSpPr>
        <p:spPr>
          <a:xfrm>
            <a:off x="455612" y="267989"/>
            <a:ext cx="7381874" cy="563562"/>
          </a:xfrm>
          <a:prstGeom prst="rect">
            <a:avLst/>
          </a:prstGeom>
          <a:noFill/>
          <a:ln>
            <a:noFill/>
          </a:ln>
        </p:spPr>
        <p:txBody>
          <a:bodyPr anchorCtr="0" anchor="ctr" bIns="46025" lIns="91425" rIns="91425" tIns="46025">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Billing Models</a:t>
            </a:r>
          </a:p>
        </p:txBody>
      </p:sp>
      <p:sp>
        <p:nvSpPr>
          <p:cNvPr id="391" name="Shape 391"/>
          <p:cNvSpPr txBox="1"/>
          <p:nvPr>
            <p:ph idx="1" type="body"/>
          </p:nvPr>
        </p:nvSpPr>
        <p:spPr>
          <a:xfrm>
            <a:off x="363414" y="1266825"/>
            <a:ext cx="8780585" cy="4600574"/>
          </a:xfrm>
          <a:prstGeom prst="rect">
            <a:avLst/>
          </a:prstGeom>
          <a:noFill/>
          <a:ln>
            <a:noFill/>
          </a:ln>
        </p:spPr>
        <p:txBody>
          <a:bodyPr anchorCtr="0" anchor="t" bIns="46025" lIns="92075" rIns="92075" tIns="46025">
            <a:noAutofit/>
          </a:bodyPr>
          <a:lstStyle/>
          <a:p>
            <a:pPr indent="-231775" lvl="0" marL="231775" marR="0" rtl="0" algn="l">
              <a:lnSpc>
                <a:spcPct val="90000"/>
              </a:lnSpc>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There are two types of </a:t>
            </a:r>
            <a:r>
              <a:rPr b="0" baseline="0" i="0" lang="en-US" sz="2000" u="sng" cap="none" strike="noStrike">
                <a:solidFill>
                  <a:schemeClr val="dk1"/>
                </a:solidFill>
                <a:latin typeface="Arial"/>
                <a:ea typeface="Arial"/>
                <a:cs typeface="Arial"/>
                <a:sym typeface="Arial"/>
              </a:rPr>
              <a:t>Pegasys PCAS billing models</a:t>
            </a:r>
            <a:r>
              <a:rPr b="0" baseline="0" i="0" lang="en-US" sz="2000" u="none" cap="none" strike="noStrike">
                <a:solidFill>
                  <a:schemeClr val="dk1"/>
                </a:solidFill>
                <a:latin typeface="Arial"/>
                <a:ea typeface="Arial"/>
                <a:cs typeface="Arial"/>
                <a:sym typeface="Arial"/>
              </a:rPr>
              <a:t>:</a:t>
            </a:r>
          </a:p>
          <a:p>
            <a:pPr indent="-460375" lvl="1" marL="803275" marR="0" rtl="0" algn="l">
              <a:lnSpc>
                <a:spcPct val="90000"/>
              </a:lnSpc>
              <a:spcBef>
                <a:spcPts val="1200"/>
              </a:spcBef>
              <a:spcAft>
                <a:spcPts val="0"/>
              </a:spcAft>
              <a:buClr>
                <a:srgbClr val="AF242B"/>
              </a:buClr>
              <a:buSzPct val="75000"/>
              <a:buFont typeface="Arial"/>
              <a:buAutoNum type="arabicPeriod"/>
            </a:pPr>
            <a:r>
              <a:rPr b="1" baseline="0" i="0" lang="en-US" sz="2000" u="none" cap="none" strike="noStrike">
                <a:solidFill>
                  <a:schemeClr val="dk1"/>
                </a:solidFill>
                <a:latin typeface="Arial"/>
                <a:ea typeface="Arial"/>
                <a:cs typeface="Arial"/>
                <a:sym typeface="Arial"/>
              </a:rPr>
              <a:t>Recurring </a:t>
            </a:r>
            <a:r>
              <a:rPr b="0" baseline="0" i="0" lang="en-US" sz="2000" u="none" cap="none" strike="noStrike">
                <a:solidFill>
                  <a:schemeClr val="dk1"/>
                </a:solidFill>
                <a:latin typeface="Arial"/>
                <a:ea typeface="Arial"/>
                <a:cs typeface="Arial"/>
                <a:sym typeface="Arial"/>
              </a:rPr>
              <a:t>– Pre-established Flat Rate per billing period</a:t>
            </a:r>
          </a:p>
          <a:p>
            <a:pPr indent="-460375" lvl="1" marL="803275" marR="0" rtl="0" algn="l">
              <a:lnSpc>
                <a:spcPct val="90000"/>
              </a:lnSpc>
              <a:spcBef>
                <a:spcPts val="1200"/>
              </a:spcBef>
              <a:spcAft>
                <a:spcPts val="0"/>
              </a:spcAft>
              <a:buClr>
                <a:srgbClr val="AF242B"/>
              </a:buClr>
              <a:buSzPct val="75000"/>
              <a:buFont typeface="Arial"/>
              <a:buAutoNum type="arabicPeriod"/>
            </a:pPr>
            <a:r>
              <a:rPr b="1" baseline="0" i="0" lang="en-US" sz="2000" u="none" cap="none" strike="noStrike">
                <a:solidFill>
                  <a:schemeClr val="dk1"/>
                </a:solidFill>
                <a:latin typeface="Arial"/>
                <a:ea typeface="Arial"/>
                <a:cs typeface="Arial"/>
                <a:sym typeface="Arial"/>
              </a:rPr>
              <a:t>Spending-Based</a:t>
            </a:r>
            <a:r>
              <a:rPr b="0" baseline="0" i="0" lang="en-US" sz="2000" u="none" cap="none" strike="noStrike">
                <a:solidFill>
                  <a:schemeClr val="dk1"/>
                </a:solidFill>
                <a:latin typeface="Arial"/>
                <a:ea typeface="Arial"/>
                <a:cs typeface="Arial"/>
                <a:sym typeface="Arial"/>
              </a:rPr>
              <a:t> – Based on costs incurred referencing Agreement:</a:t>
            </a:r>
          </a:p>
          <a:p>
            <a:pPr indent="-463550" lvl="2" marL="1149350" marR="0" rtl="0" algn="l">
              <a:lnSpc>
                <a:spcPct val="90000"/>
              </a:lnSpc>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Actual Spending</a:t>
            </a:r>
          </a:p>
          <a:p>
            <a:pPr indent="-463550" lvl="2" marL="1149350" marR="0" rtl="0" algn="l">
              <a:lnSpc>
                <a:spcPct val="90000"/>
              </a:lnSpc>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Agreement Charges</a:t>
            </a:r>
          </a:p>
          <a:p>
            <a:pPr indent="-225425" lvl="1" marL="568325" marR="0" rtl="0" algn="l">
              <a:lnSpc>
                <a:spcPct val="90000"/>
              </a:lnSpc>
              <a:spcBef>
                <a:spcPts val="12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lnSpc>
                <a:spcPct val="90000"/>
              </a:lnSpc>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Recurring and Spending-Based Agreements can be: </a:t>
            </a:r>
          </a:p>
          <a:p>
            <a:pPr indent="-225425" lvl="1" marL="568325" marR="0" rtl="0" algn="l">
              <a:lnSpc>
                <a:spcPct val="90000"/>
              </a:lnSpc>
              <a:spcBef>
                <a:spcPts val="12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External Direct </a:t>
            </a:r>
            <a:r>
              <a:rPr b="0" baseline="0" i="0" lang="en-US" sz="2000" u="none" cap="none" strike="noStrike">
                <a:solidFill>
                  <a:schemeClr val="dk1"/>
                </a:solidFill>
                <a:latin typeface="Arial"/>
                <a:ea typeface="Arial"/>
                <a:cs typeface="Arial"/>
                <a:sym typeface="Arial"/>
              </a:rPr>
              <a:t>(with other customer Agencies), or </a:t>
            </a:r>
          </a:p>
          <a:p>
            <a:pPr indent="-225425" lvl="1" marL="568325" marR="0" rtl="0" algn="l">
              <a:lnSpc>
                <a:spcPct val="90000"/>
              </a:lnSpc>
              <a:spcBef>
                <a:spcPts val="12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Internal Direct </a:t>
            </a:r>
            <a:r>
              <a:rPr b="0" baseline="0" i="0" lang="en-US" sz="2000" u="none" cap="none" strike="noStrike">
                <a:solidFill>
                  <a:schemeClr val="dk1"/>
                </a:solidFill>
                <a:latin typeface="Arial"/>
                <a:ea typeface="Arial"/>
                <a:cs typeface="Arial"/>
                <a:sym typeface="Arial"/>
              </a:rPr>
              <a:t>(within GSA)</a:t>
            </a:r>
          </a:p>
          <a:p>
            <a:pPr indent="0" lvl="0" marL="0" marR="0" rtl="0" algn="l">
              <a:spcBef>
                <a:spcPts val="9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392" name="Shape 392"/>
          <p:cNvSpPr txBox="1"/>
          <p:nvPr/>
        </p:nvSpPr>
        <p:spPr>
          <a:xfrm>
            <a:off x="363414"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93" name="Shape 39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4" name="Shape 3114"/>
        <p:cNvGrpSpPr/>
        <p:nvPr/>
      </p:nvGrpSpPr>
      <p:grpSpPr>
        <a:xfrm>
          <a:off x="0" y="0"/>
          <a:ext cx="0" cy="0"/>
          <a:chOff x="0" y="0"/>
          <a:chExt cx="0" cy="0"/>
        </a:xfrm>
      </p:grpSpPr>
      <p:sp>
        <p:nvSpPr>
          <p:cNvPr id="3115" name="Shape 3115"/>
          <p:cNvSpPr txBox="1"/>
          <p:nvPr>
            <p:ph type="title"/>
          </p:nvPr>
        </p:nvSpPr>
        <p:spPr>
          <a:xfrm>
            <a:off x="455612" y="331787"/>
            <a:ext cx="8523287"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IPAC Billing – Bill Generation Updates</a:t>
            </a:r>
          </a:p>
        </p:txBody>
      </p:sp>
      <p:sp>
        <p:nvSpPr>
          <p:cNvPr id="3116" name="Shape 3116"/>
          <p:cNvSpPr txBox="1"/>
          <p:nvPr>
            <p:ph idx="12" type="sldNum"/>
          </p:nvPr>
        </p:nvSpPr>
        <p:spPr>
          <a:xfrm>
            <a:off x="0" y="6553200"/>
            <a:ext cx="455612" cy="29368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117" name="Shape 311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118" name="Shape 3118"/>
          <p:cNvSpPr txBox="1"/>
          <p:nvPr>
            <p:ph idx="1" type="body"/>
          </p:nvPr>
        </p:nvSpPr>
        <p:spPr>
          <a:xfrm>
            <a:off x="423512" y="1264288"/>
            <a:ext cx="8720488" cy="4929187"/>
          </a:xfrm>
          <a:prstGeom prst="rect">
            <a:avLst/>
          </a:prstGeom>
          <a:noFill/>
          <a:ln>
            <a:noFill/>
          </a:ln>
        </p:spPr>
        <p:txBody>
          <a:bodyPr anchorCtr="0" anchor="t" bIns="45700" lIns="91425" rIns="91425" tIns="45700">
            <a:noAutofit/>
          </a:bodyPr>
          <a:lstStyle/>
          <a:p>
            <a:pPr indent="-231775" lvl="2"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 </a:t>
            </a:r>
            <a:r>
              <a:rPr b="1" baseline="0" i="0" lang="en-US" sz="2000" u="none" cap="none" strike="noStrike">
                <a:solidFill>
                  <a:schemeClr val="dk1"/>
                </a:solidFill>
                <a:latin typeface="Arial"/>
                <a:ea typeface="Arial"/>
                <a:cs typeface="Arial"/>
                <a:sym typeface="Arial"/>
              </a:rPr>
              <a:t>Bill Generation Process </a:t>
            </a:r>
            <a:r>
              <a:rPr b="0" baseline="0" i="0" lang="en-US" sz="2000" u="none" cap="none" strike="noStrike">
                <a:solidFill>
                  <a:schemeClr val="dk1"/>
                </a:solidFill>
                <a:latin typeface="Arial"/>
                <a:ea typeface="Arial"/>
                <a:cs typeface="Arial"/>
                <a:sym typeface="Arial"/>
              </a:rPr>
              <a:t>(</a:t>
            </a:r>
            <a:r>
              <a:rPr b="0" baseline="0" i="1" lang="en-US" sz="2000" u="none" cap="none" strike="noStrike">
                <a:solidFill>
                  <a:schemeClr val="dk1"/>
                </a:solidFill>
                <a:latin typeface="Arial"/>
                <a:ea typeface="Arial"/>
                <a:cs typeface="Arial"/>
                <a:sym typeface="Arial"/>
              </a:rPr>
              <a:t>ARBILLGEN</a:t>
            </a:r>
            <a:r>
              <a:rPr b="0" baseline="0" i="0" lang="en-US" sz="2000" u="none" cap="none" strike="noStrike">
                <a:solidFill>
                  <a:schemeClr val="dk1"/>
                </a:solidFill>
                <a:latin typeface="Arial"/>
                <a:ea typeface="Arial"/>
                <a:cs typeface="Arial"/>
                <a:sym typeface="Arial"/>
              </a:rPr>
              <a:t>) will:</a:t>
            </a:r>
          </a:p>
          <a:p>
            <a:pPr indent="-225425" lvl="1" marL="568325" marR="0" rtl="0" algn="l">
              <a:spcBef>
                <a:spcPts val="1200"/>
              </a:spcBef>
              <a:spcAft>
                <a:spcPts val="0"/>
              </a:spcAft>
              <a:buClr>
                <a:srgbClr val="AF242B"/>
              </a:buClr>
              <a:buSzPct val="75000"/>
              <a:buFont typeface="Noto Sans Symbols"/>
              <a:buChar char="•"/>
            </a:pPr>
            <a:r>
              <a:rPr b="0" baseline="0" i="0" lang="en-US" sz="2000" u="sng" cap="none" strike="noStrike">
                <a:solidFill>
                  <a:schemeClr val="dk1"/>
                </a:solidFill>
                <a:latin typeface="Arial"/>
                <a:ea typeface="Arial"/>
                <a:cs typeface="Arial"/>
                <a:sym typeface="Arial"/>
              </a:rPr>
              <a:t>Update Billing Documents</a:t>
            </a:r>
            <a:r>
              <a:rPr b="0" baseline="0" i="0" lang="en-US" sz="2000" u="none" cap="none" strike="noStrike">
                <a:solidFill>
                  <a:schemeClr val="dk1"/>
                </a:solidFill>
                <a:latin typeface="Arial"/>
                <a:ea typeface="Arial"/>
                <a:cs typeface="Arial"/>
                <a:sym typeface="Arial"/>
              </a:rPr>
              <a:t>, indicating the transaction has been “billed” or sent to the customer</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Select and </a:t>
            </a:r>
            <a:r>
              <a:rPr b="0" baseline="0" i="0" lang="en-US" sz="2000" u="sng" cap="none" strike="noStrike">
                <a:solidFill>
                  <a:schemeClr val="dk1"/>
                </a:solidFill>
                <a:latin typeface="Arial"/>
                <a:ea typeface="Arial"/>
                <a:cs typeface="Arial"/>
                <a:sym typeface="Arial"/>
              </a:rPr>
              <a:t>prepare statements for printing</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Auto-execute the </a:t>
            </a:r>
            <a:r>
              <a:rPr b="0" baseline="0" i="0" lang="en-US" sz="1800" u="sng" cap="none" strike="noStrike">
                <a:solidFill>
                  <a:schemeClr val="dk1"/>
                </a:solidFill>
                <a:latin typeface="Arial"/>
                <a:ea typeface="Arial"/>
                <a:cs typeface="Arial"/>
                <a:sym typeface="Arial"/>
              </a:rPr>
              <a:t>Bill Generation report</a:t>
            </a:r>
            <a:r>
              <a:rPr b="0" baseline="0" i="0" lang="en-US" sz="1800" u="none" cap="none" strike="noStrike">
                <a:solidFill>
                  <a:schemeClr val="dk1"/>
                </a:solidFill>
                <a:latin typeface="Arial"/>
                <a:ea typeface="Arial"/>
                <a:cs typeface="Arial"/>
                <a:sym typeface="Arial"/>
              </a:rPr>
              <a:t>:</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Produces the individual PDFs and a consolidated file containing all the PDFs in the Batch run (grouped by Statement types IPAC or Non-IPAC)</a:t>
            </a:r>
          </a:p>
          <a:p>
            <a:pPr indent="-241300" lvl="2" marL="914400"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Once generated, the statement/PDF can be </a:t>
            </a:r>
            <a:r>
              <a:rPr b="0" baseline="0" i="0" lang="en-US" sz="2000" u="sng" cap="none" strike="noStrike">
                <a:solidFill>
                  <a:schemeClr val="dk1"/>
                </a:solidFill>
                <a:latin typeface="Arial"/>
                <a:ea typeface="Arial"/>
                <a:cs typeface="Arial"/>
                <a:sym typeface="Arial"/>
              </a:rPr>
              <a:t>transmitted/viewed in VCSS</a:t>
            </a:r>
            <a:r>
              <a:rPr b="0" baseline="0" i="0" lang="en-US" sz="2000" u="none" cap="none" strike="noStrike">
                <a:solidFill>
                  <a:schemeClr val="dk1"/>
                </a:solidFill>
                <a:latin typeface="Arial"/>
                <a:ea typeface="Arial"/>
                <a:cs typeface="Arial"/>
                <a:sym typeface="Arial"/>
              </a:rPr>
              <a:t> (Vendor/Customer Self Service)</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If the customer is set up to view statements/PDFs in VCSS, the </a:t>
            </a:r>
            <a:r>
              <a:rPr b="0" baseline="0" i="0" lang="en-US" sz="1800" u="sng" cap="none" strike="noStrike">
                <a:solidFill>
                  <a:schemeClr val="dk1"/>
                </a:solidFill>
                <a:latin typeface="Arial"/>
                <a:ea typeface="Arial"/>
                <a:cs typeface="Arial"/>
                <a:sym typeface="Arial"/>
              </a:rPr>
              <a:t>statement/PDF is transmitted automatically</a:t>
            </a:r>
          </a:p>
          <a:p>
            <a:pPr indent="-155575" lvl="2" marL="914400" marR="0" rtl="0" algn="l">
              <a:spcBef>
                <a:spcPts val="9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3" name="Shape 3123"/>
        <p:cNvGrpSpPr/>
        <p:nvPr/>
      </p:nvGrpSpPr>
      <p:grpSpPr>
        <a:xfrm>
          <a:off x="0" y="0"/>
          <a:ext cx="0" cy="0"/>
          <a:chOff x="0" y="0"/>
          <a:chExt cx="0" cy="0"/>
        </a:xfrm>
      </p:grpSpPr>
      <p:sp>
        <p:nvSpPr>
          <p:cNvPr id="3124" name="Shape 3124"/>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IPAC Billing – Bill Generation Updates</a:t>
            </a:r>
          </a:p>
        </p:txBody>
      </p:sp>
      <p:sp>
        <p:nvSpPr>
          <p:cNvPr id="3125" name="Shape 3125"/>
          <p:cNvSpPr txBox="1"/>
          <p:nvPr>
            <p:ph idx="12" type="sldNum"/>
          </p:nvPr>
        </p:nvSpPr>
        <p:spPr>
          <a:xfrm>
            <a:off x="0" y="6576646"/>
            <a:ext cx="574430" cy="27024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126" name="Shape 3126"/>
          <p:cNvSpPr txBox="1"/>
          <p:nvPr/>
        </p:nvSpPr>
        <p:spPr>
          <a:xfrm>
            <a:off x="398584"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127" name="Shape 3127"/>
          <p:cNvSpPr txBox="1"/>
          <p:nvPr>
            <p:ph idx="1" type="body"/>
          </p:nvPr>
        </p:nvSpPr>
        <p:spPr>
          <a:xfrm>
            <a:off x="461797" y="1204307"/>
            <a:ext cx="8573714" cy="492918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ARBILLGEN - </a:t>
            </a:r>
            <a:r>
              <a:rPr b="1" baseline="0" i="0" lang="en-US" sz="1600" u="sng" cap="none" strike="noStrike">
                <a:solidFill>
                  <a:schemeClr val="dk1"/>
                </a:solidFill>
                <a:latin typeface="Arial"/>
                <a:ea typeface="Arial"/>
                <a:cs typeface="Arial"/>
                <a:sym typeface="Arial"/>
              </a:rPr>
              <a:t>Billing Document Updates</a:t>
            </a:r>
            <a:r>
              <a:rPr b="0" baseline="0" i="0" lang="en-US" sz="1600" u="none" cap="none" strike="noStrike">
                <a:solidFill>
                  <a:schemeClr val="dk1"/>
                </a:solidFill>
                <a:latin typeface="Arial"/>
                <a:ea typeface="Arial"/>
                <a:cs typeface="Arial"/>
                <a:sym typeface="Arial"/>
              </a:rPr>
              <a:t>: </a:t>
            </a:r>
          </a:p>
          <a:p>
            <a:pPr indent="-225425" lvl="1" marL="568325" marR="0" rtl="0" algn="l">
              <a:spcBef>
                <a:spcPts val="120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Bill Print Date</a:t>
            </a:r>
            <a:r>
              <a:rPr b="0" baseline="0" i="0" lang="en-US" sz="1600" u="none" cap="none" strike="noStrike">
                <a:solidFill>
                  <a:schemeClr val="dk1"/>
                </a:solidFill>
                <a:latin typeface="Arial"/>
                <a:ea typeface="Arial"/>
                <a:cs typeface="Arial"/>
                <a:sym typeface="Arial"/>
              </a:rPr>
              <a:t>, </a:t>
            </a:r>
            <a:r>
              <a:rPr b="1" baseline="0" i="0" lang="en-US" sz="1600" u="sng" cap="none" strike="noStrike">
                <a:solidFill>
                  <a:schemeClr val="dk1"/>
                </a:solidFill>
                <a:latin typeface="Arial"/>
                <a:ea typeface="Arial"/>
                <a:cs typeface="Arial"/>
                <a:sym typeface="Arial"/>
              </a:rPr>
              <a:t>Last Bill Date</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 Accounting Line fields</a:t>
            </a:r>
          </a:p>
          <a:p>
            <a:pPr indent="-241300" lvl="2" marL="914400" marR="0" rtl="0" algn="l">
              <a:spcBef>
                <a:spcPts val="1200"/>
              </a:spcBef>
              <a:spcAft>
                <a:spcPts val="0"/>
              </a:spcAft>
              <a:buClr>
                <a:srgbClr val="AF242B"/>
              </a:buClr>
              <a:buSzPct val="75000"/>
              <a:buFont typeface="Noto Sans Symbols"/>
              <a:buChar char="•"/>
            </a:pPr>
            <a:r>
              <a:rPr b="0" baseline="0" i="1" lang="en-US" sz="1600" u="none" cap="none" strike="noStrike">
                <a:solidFill>
                  <a:srgbClr val="000000"/>
                </a:solidFill>
                <a:latin typeface="Arial"/>
                <a:ea typeface="Arial"/>
                <a:cs typeface="Arial"/>
                <a:sym typeface="Arial"/>
              </a:rPr>
              <a:t>Set equal to “Print Date” parameter by ARBILLGEN</a:t>
            </a:r>
          </a:p>
          <a:p>
            <a:pPr indent="-225425" lvl="1" marL="568325" marR="0" rtl="0" algn="l">
              <a:spcBef>
                <a:spcPts val="120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Last Bill Amount</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 Accounting </a:t>
            </a:r>
            <a:r>
              <a:rPr b="0" baseline="0" i="0" lang="en-US" sz="1600" u="sng" cap="none" strike="noStrike">
                <a:solidFill>
                  <a:schemeClr val="dk1"/>
                </a:solidFill>
                <a:latin typeface="Arial"/>
                <a:ea typeface="Arial"/>
                <a:cs typeface="Arial"/>
                <a:sym typeface="Arial"/>
              </a:rPr>
              <a:t>Line</a:t>
            </a:r>
            <a:r>
              <a:rPr b="0" baseline="0" i="0" lang="en-US" sz="1600" u="none" cap="none" strike="noStrike">
                <a:solidFill>
                  <a:schemeClr val="dk1"/>
                </a:solidFill>
                <a:latin typeface="Arial"/>
                <a:ea typeface="Arial"/>
                <a:cs typeface="Arial"/>
                <a:sym typeface="Arial"/>
              </a:rPr>
              <a:t> field</a:t>
            </a:r>
          </a:p>
          <a:p>
            <a:pPr indent="-241300" lvl="2" marL="914400" marR="0" rtl="0" algn="l">
              <a:spcBef>
                <a:spcPts val="1200"/>
              </a:spcBef>
              <a:spcAft>
                <a:spcPts val="0"/>
              </a:spcAft>
              <a:buClr>
                <a:srgbClr val="AF242B"/>
              </a:buClr>
              <a:buSzPct val="75000"/>
              <a:buFont typeface="Noto Sans Symbols"/>
              <a:buChar char="•"/>
            </a:pPr>
            <a:r>
              <a:rPr b="0" baseline="0" i="1" lang="en-US" sz="1600" u="none" cap="none" strike="noStrike">
                <a:solidFill>
                  <a:srgbClr val="000000"/>
                </a:solidFill>
                <a:latin typeface="Arial"/>
                <a:ea typeface="Arial"/>
                <a:cs typeface="Arial"/>
                <a:sym typeface="Arial"/>
              </a:rPr>
              <a:t>Set equal to outstanding line amount</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ARBILLGEN – </a:t>
            </a:r>
            <a:r>
              <a:rPr b="1" baseline="0" i="0" lang="en-US" sz="1600" u="sng" cap="none" strike="noStrike">
                <a:solidFill>
                  <a:schemeClr val="dk1"/>
                </a:solidFill>
                <a:latin typeface="Arial"/>
                <a:ea typeface="Arial"/>
                <a:cs typeface="Arial"/>
                <a:sym typeface="Arial"/>
              </a:rPr>
              <a:t>PDF Statement</a:t>
            </a:r>
            <a:r>
              <a:rPr b="0" baseline="0" i="0" lang="en-US" sz="1600" u="none" cap="none" strike="noStrike">
                <a:solidFill>
                  <a:schemeClr val="dk1"/>
                </a:solidFill>
                <a:latin typeface="Arial"/>
                <a:ea typeface="Arial"/>
                <a:cs typeface="Arial"/>
                <a:sym typeface="Arial"/>
              </a:rPr>
              <a:t>: </a:t>
            </a:r>
          </a:p>
          <a:p>
            <a:pPr indent="-225425" lvl="1" marL="568325" marR="0" rtl="0" algn="l">
              <a:spcBef>
                <a:spcPts val="120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Auto-executes the Bill Generation report</a:t>
            </a:r>
            <a:r>
              <a:rPr b="0" baseline="0" i="0" lang="en-US" sz="1600" u="none" cap="none" strike="noStrike">
                <a:solidFill>
                  <a:schemeClr val="dk1"/>
                </a:solidFill>
                <a:latin typeface="Arial"/>
                <a:ea typeface="Arial"/>
                <a:cs typeface="Arial"/>
                <a:sym typeface="Arial"/>
              </a:rPr>
              <a:t>, which produces:</a:t>
            </a:r>
          </a:p>
          <a:p>
            <a:pPr indent="-241300" lvl="2" marL="914400" marR="0" rtl="0" algn="l">
              <a:spcBef>
                <a:spcPts val="120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Consolidated file containing all the bills in the batch run (grouped by statement)</a:t>
            </a:r>
          </a:p>
          <a:p>
            <a:pPr indent="-241300" lvl="2" marL="914400" marR="0" rtl="0" algn="l">
              <a:spcBef>
                <a:spcPts val="120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Individual PDF statements- can be viewed:</a:t>
            </a:r>
          </a:p>
          <a:p>
            <a:pPr indent="-342900" lvl="3" marL="1371600" marR="0" rtl="0" algn="l">
              <a:spcBef>
                <a:spcPts val="120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By GSA</a:t>
            </a:r>
          </a:p>
          <a:p>
            <a:pPr indent="-168275" lvl="4" marL="15398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As an PDF attachment on the </a:t>
            </a:r>
            <a:r>
              <a:rPr b="1" baseline="0" i="0" lang="en-US" sz="1600" u="sng" cap="none" strike="noStrike">
                <a:solidFill>
                  <a:schemeClr val="dk1"/>
                </a:solidFill>
                <a:latin typeface="Arial"/>
                <a:ea typeface="Arial"/>
                <a:cs typeface="Arial"/>
                <a:sym typeface="Arial"/>
              </a:rPr>
              <a:t>Billing Statement Query</a:t>
            </a:r>
          </a:p>
          <a:p>
            <a:pPr indent="-342900" lvl="3" marL="1371600" marR="0" rtl="0" algn="l">
              <a:spcBef>
                <a:spcPts val="120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By the customer</a:t>
            </a:r>
          </a:p>
          <a:p>
            <a:pPr indent="-168275" lvl="4" marL="15398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As a PDF attachment from </a:t>
            </a:r>
            <a:r>
              <a:rPr b="1" baseline="0" i="0" lang="en-US" sz="1600" u="sng" cap="none" strike="noStrike">
                <a:solidFill>
                  <a:schemeClr val="dk1"/>
                </a:solidFill>
                <a:latin typeface="Arial"/>
                <a:ea typeface="Arial"/>
                <a:cs typeface="Arial"/>
                <a:sym typeface="Arial"/>
              </a:rPr>
              <a:t>VCSS</a:t>
            </a:r>
          </a:p>
          <a:p>
            <a:pPr indent="-155575" lvl="2" marL="914400" marR="0" rtl="0" algn="l">
              <a:spcBef>
                <a:spcPts val="9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1" name="Shape 3131"/>
        <p:cNvGrpSpPr/>
        <p:nvPr/>
      </p:nvGrpSpPr>
      <p:grpSpPr>
        <a:xfrm>
          <a:off x="0" y="0"/>
          <a:ext cx="0" cy="0"/>
          <a:chOff x="0" y="0"/>
          <a:chExt cx="0" cy="0"/>
        </a:xfrm>
      </p:grpSpPr>
      <p:sp>
        <p:nvSpPr>
          <p:cNvPr id="3132" name="Shape 3132"/>
          <p:cNvSpPr txBox="1"/>
          <p:nvPr>
            <p:ph type="title"/>
          </p:nvPr>
        </p:nvSpPr>
        <p:spPr>
          <a:xfrm>
            <a:off x="455612" y="331787"/>
            <a:ext cx="868838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a:t>
            </a:r>
            <a:br>
              <a:rPr b="1" baseline="0" i="0" lang="en-US" sz="28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Before IPAC Outbound/ARBILLGEN – Activity Log</a:t>
            </a:r>
          </a:p>
        </p:txBody>
      </p:sp>
      <p:sp>
        <p:nvSpPr>
          <p:cNvPr id="3133" name="Shape 313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134" name="Shape 3134"/>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135" name="Shape 3135"/>
          <p:cNvPicPr preferRelativeResize="0"/>
          <p:nvPr/>
        </p:nvPicPr>
        <p:blipFill rotWithShape="1">
          <a:blip r:embed="rId3">
            <a:alphaModFix/>
          </a:blip>
          <a:srcRect b="0" l="0" r="0" t="0"/>
          <a:stretch/>
        </p:blipFill>
        <p:spPr>
          <a:xfrm>
            <a:off x="613025" y="1466515"/>
            <a:ext cx="8402637" cy="2062748"/>
          </a:xfrm>
          <a:prstGeom prst="rect">
            <a:avLst/>
          </a:prstGeom>
          <a:noFill/>
          <a:ln cap="flat" cmpd="sng" w="19050">
            <a:solidFill>
              <a:schemeClr val="dk1"/>
            </a:solidFill>
            <a:prstDash val="solid"/>
            <a:miter/>
            <a:headEnd len="med" w="med" type="none"/>
            <a:tailEnd len="med" w="med" type="none"/>
          </a:ln>
        </p:spPr>
      </p:pic>
      <p:sp>
        <p:nvSpPr>
          <p:cNvPr id="3136" name="Shape 3136"/>
          <p:cNvSpPr txBox="1"/>
          <p:nvPr/>
        </p:nvSpPr>
        <p:spPr>
          <a:xfrm>
            <a:off x="537297" y="4648857"/>
            <a:ext cx="5767250" cy="85358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BD processed referencing Agreement </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next step would be to run IPACOUT</a:t>
            </a: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1" name="Shape 3141"/>
        <p:cNvGrpSpPr/>
        <p:nvPr/>
      </p:nvGrpSpPr>
      <p:grpSpPr>
        <a:xfrm>
          <a:off x="0" y="0"/>
          <a:ext cx="0" cy="0"/>
          <a:chOff x="0" y="0"/>
          <a:chExt cx="0" cy="0"/>
        </a:xfrm>
      </p:grpSpPr>
      <p:sp>
        <p:nvSpPr>
          <p:cNvPr id="3142" name="Shape 3142"/>
          <p:cNvSpPr txBox="1"/>
          <p:nvPr>
            <p:ph type="title"/>
          </p:nvPr>
        </p:nvSpPr>
        <p:spPr>
          <a:xfrm>
            <a:off x="455612" y="331787"/>
            <a:ext cx="868838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a:t>
            </a:r>
            <a:br>
              <a:rPr b="1" baseline="0" i="0" lang="en-US" sz="28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After IPAC Outbound – Activity Log</a:t>
            </a:r>
          </a:p>
        </p:txBody>
      </p:sp>
      <p:sp>
        <p:nvSpPr>
          <p:cNvPr id="3143" name="Shape 314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144" name="Shape 3144"/>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145" name="Shape 3145"/>
          <p:cNvPicPr preferRelativeResize="0"/>
          <p:nvPr/>
        </p:nvPicPr>
        <p:blipFill rotWithShape="1">
          <a:blip r:embed="rId3">
            <a:alphaModFix/>
          </a:blip>
          <a:srcRect b="0" l="0" r="0" t="0"/>
          <a:stretch/>
        </p:blipFill>
        <p:spPr>
          <a:xfrm>
            <a:off x="483435" y="1374774"/>
            <a:ext cx="8532227" cy="2507414"/>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0" name="Shape 3150"/>
        <p:cNvGrpSpPr/>
        <p:nvPr/>
      </p:nvGrpSpPr>
      <p:grpSpPr>
        <a:xfrm>
          <a:off x="0" y="0"/>
          <a:ext cx="0" cy="0"/>
          <a:chOff x="0" y="0"/>
          <a:chExt cx="0" cy="0"/>
        </a:xfrm>
      </p:grpSpPr>
      <p:sp>
        <p:nvSpPr>
          <p:cNvPr id="3151" name="Shape 3151"/>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152" name="Shape 3152"/>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Outstanding Bills Query</a:t>
            </a:r>
          </a:p>
        </p:txBody>
      </p:sp>
      <p:sp>
        <p:nvSpPr>
          <p:cNvPr id="3153" name="Shape 3153"/>
          <p:cNvSpPr txBox="1"/>
          <p:nvPr>
            <p:ph idx="11" type="ftr"/>
          </p:nvPr>
        </p:nvSpPr>
        <p:spPr>
          <a:xfrm>
            <a:off x="398585"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154" name="Shape 3154"/>
          <p:cNvSpPr txBox="1"/>
          <p:nvPr>
            <p:ph idx="12" type="sldNum"/>
          </p:nvPr>
        </p:nvSpPr>
        <p:spPr>
          <a:xfrm>
            <a:off x="0" y="6572493"/>
            <a:ext cx="599830" cy="28550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9" name="Shape 3159"/>
        <p:cNvGrpSpPr/>
        <p:nvPr/>
      </p:nvGrpSpPr>
      <p:grpSpPr>
        <a:xfrm>
          <a:off x="0" y="0"/>
          <a:ext cx="0" cy="0"/>
          <a:chOff x="0" y="0"/>
          <a:chExt cx="0" cy="0"/>
        </a:xfrm>
      </p:grpSpPr>
      <p:sp>
        <p:nvSpPr>
          <p:cNvPr id="3160" name="Shape 3160"/>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Outstanding Bills Query</a:t>
            </a:r>
          </a:p>
        </p:txBody>
      </p:sp>
      <p:sp>
        <p:nvSpPr>
          <p:cNvPr id="3161" name="Shape 316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162" name="Shape 3162"/>
          <p:cNvSpPr txBox="1"/>
          <p:nvPr>
            <p:ph idx="12" type="sldNum"/>
          </p:nvPr>
        </p:nvSpPr>
        <p:spPr>
          <a:xfrm>
            <a:off x="-25400" y="6245225"/>
            <a:ext cx="446088"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163" name="Shape 3163"/>
          <p:cNvSpPr/>
          <p:nvPr/>
        </p:nvSpPr>
        <p:spPr>
          <a:xfrm>
            <a:off x="392225" y="1149551"/>
            <a:ext cx="8686800" cy="538664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1" lang="en-US" sz="1800" u="none" cap="none" strike="noStrike">
                <a:solidFill>
                  <a:schemeClr val="dk1"/>
                </a:solidFill>
                <a:latin typeface="Arial"/>
                <a:ea typeface="Arial"/>
                <a:cs typeface="Arial"/>
                <a:sym typeface="Arial"/>
              </a:rPr>
              <a:t>Displayed Information</a:t>
            </a:r>
          </a:p>
          <a:p>
            <a:pPr indent="-225425" lvl="1" marL="568325" marR="0" rtl="0" algn="l">
              <a:spcBef>
                <a:spcPts val="8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Allows users to identify Billing Documents/Statements </a:t>
            </a:r>
            <a:r>
              <a:rPr b="0" baseline="0" i="0" lang="en-US" sz="1600" u="sng" cap="none" strike="noStrike">
                <a:solidFill>
                  <a:schemeClr val="dk1"/>
                </a:solidFill>
                <a:latin typeface="Arial"/>
                <a:ea typeface="Arial"/>
                <a:cs typeface="Arial"/>
                <a:sym typeface="Arial"/>
              </a:rPr>
              <a:t>fully or partially not collected</a:t>
            </a:r>
          </a:p>
          <a:p>
            <a:pPr indent="-225425" lvl="1" marL="568325" marR="0" rtl="0" algn="l">
              <a:spcBef>
                <a:spcPts val="8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Outstanding Bills query displays </a:t>
            </a:r>
            <a:r>
              <a:rPr b="0" baseline="0" i="0" lang="en-US" sz="1600" u="sng" cap="none" strike="noStrike">
                <a:solidFill>
                  <a:schemeClr val="dk1"/>
                </a:solidFill>
                <a:latin typeface="Arial"/>
                <a:ea typeface="Arial"/>
                <a:cs typeface="Arial"/>
                <a:sym typeface="Arial"/>
              </a:rPr>
              <a:t>all unliquidated BD Accounting Lines</a:t>
            </a:r>
          </a:p>
          <a:p>
            <a:pPr indent="-241300" lvl="2" marL="914400" marR="0" rtl="0" algn="l">
              <a:spcBef>
                <a:spcPts val="8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table is updated as </a:t>
            </a:r>
            <a:r>
              <a:rPr b="0" baseline="0" i="0" lang="en-US" sz="1600" u="sng" cap="none" strike="noStrike">
                <a:solidFill>
                  <a:schemeClr val="dk1"/>
                </a:solidFill>
                <a:latin typeface="Arial"/>
                <a:ea typeface="Arial"/>
                <a:cs typeface="Arial"/>
                <a:sym typeface="Arial"/>
              </a:rPr>
              <a:t>BDs are processed and collected against</a:t>
            </a:r>
          </a:p>
          <a:p>
            <a:pPr indent="-241300" lvl="2" marL="914400" marR="0" rtl="0" algn="l">
              <a:spcBef>
                <a:spcPts val="8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Billing information remains in the table </a:t>
            </a:r>
            <a:r>
              <a:rPr b="0" baseline="0" i="0" lang="en-US" sz="1600" u="sng" cap="none" strike="noStrike">
                <a:solidFill>
                  <a:schemeClr val="dk1"/>
                </a:solidFill>
                <a:latin typeface="Arial"/>
                <a:ea typeface="Arial"/>
                <a:cs typeface="Arial"/>
                <a:sym typeface="Arial"/>
              </a:rPr>
              <a:t>until the outstanding amount becomes zero</a:t>
            </a:r>
          </a:p>
          <a:p>
            <a:pPr indent="-231775" lvl="0" marL="231775" marR="0" rtl="0" algn="l">
              <a:spcBef>
                <a:spcPts val="800"/>
              </a:spcBef>
              <a:spcAft>
                <a:spcPts val="0"/>
              </a:spcAft>
              <a:buClr>
                <a:srgbClr val="AF242B"/>
              </a:buClr>
              <a:buSzPct val="75000"/>
              <a:buFont typeface="Noto Sans Symbols"/>
              <a:buChar char="•"/>
            </a:pPr>
            <a:r>
              <a:rPr b="1" baseline="0" i="1" lang="en-US" sz="1800" u="none" cap="none" strike="noStrike">
                <a:solidFill>
                  <a:schemeClr val="dk1"/>
                </a:solidFill>
                <a:latin typeface="Arial"/>
                <a:ea typeface="Arial"/>
                <a:cs typeface="Arial"/>
                <a:sym typeface="Arial"/>
              </a:rPr>
              <a:t>Search Capabilities</a:t>
            </a:r>
          </a:p>
          <a:p>
            <a:pPr indent="-225425" lvl="1" marL="568325" marR="0" rtl="0" algn="l">
              <a:spcBef>
                <a:spcPts val="8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Outstanding Bills query allows GSA to </a:t>
            </a:r>
            <a:r>
              <a:rPr b="0" baseline="0" i="0" lang="en-US" sz="1600" u="sng" cap="none" strike="noStrike">
                <a:solidFill>
                  <a:schemeClr val="dk1"/>
                </a:solidFill>
                <a:latin typeface="Arial"/>
                <a:ea typeface="Arial"/>
                <a:cs typeface="Arial"/>
                <a:sym typeface="Arial"/>
              </a:rPr>
              <a:t>query outstanding bills</a:t>
            </a:r>
            <a:r>
              <a:rPr b="0" baseline="0" i="0" lang="en-US" sz="1600" u="none" cap="none" strike="noStrike">
                <a:solidFill>
                  <a:schemeClr val="dk1"/>
                </a:solidFill>
                <a:latin typeface="Arial"/>
                <a:ea typeface="Arial"/>
                <a:cs typeface="Arial"/>
                <a:sym typeface="Arial"/>
              </a:rPr>
              <a:t> (i.e. uncollected, not written-off) by a number of search fields</a:t>
            </a:r>
          </a:p>
          <a:p>
            <a:pPr indent="-225425" lvl="1" marL="568325" marR="0" rtl="0" algn="l">
              <a:spcBef>
                <a:spcPts val="8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Provides ability to search for both outstanding: </a:t>
            </a:r>
          </a:p>
          <a:p>
            <a:pPr indent="-241300" lvl="2" marL="914400" marR="0" rtl="0" algn="l">
              <a:spcBef>
                <a:spcPts val="8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Normal BD balances</a:t>
            </a:r>
          </a:p>
          <a:p>
            <a:pPr indent="-241300" lvl="2" marL="914400" marR="0" rtl="0" algn="l">
              <a:spcBef>
                <a:spcPts val="800"/>
              </a:spcBef>
              <a:spcAft>
                <a:spcPts val="0"/>
              </a:spcAft>
              <a:buClr>
                <a:srgbClr val="AF242B"/>
              </a:buClr>
              <a:buSzPct val="96428"/>
              <a:buFont typeface="Noto Sans Symbols"/>
              <a:buChar char="•"/>
            </a:pPr>
            <a:r>
              <a:rPr b="0" baseline="0" i="0" lang="en-US" sz="1400" u="none" cap="none" strike="noStrike">
                <a:solidFill>
                  <a:schemeClr val="dk1"/>
                </a:solidFill>
                <a:latin typeface="Arial"/>
                <a:ea typeface="Arial"/>
                <a:cs typeface="Arial"/>
                <a:sym typeface="Arial"/>
              </a:rPr>
              <a:t>Credit BD balances (can be applied, refunded, or transferred to Treasury</a:t>
            </a:r>
            <a:r>
              <a:rPr b="0" baseline="0" i="0" lang="en-US" sz="1800" u="none" cap="none" strike="noStrike">
                <a:solidFill>
                  <a:schemeClr val="dk1"/>
                </a:solidFill>
                <a:latin typeface="Arial"/>
                <a:ea typeface="Arial"/>
                <a:cs typeface="Arial"/>
                <a:sym typeface="Arial"/>
              </a:rPr>
              <a:t>)</a:t>
            </a:r>
          </a:p>
          <a:p>
            <a:pPr indent="-231775" lvl="0" marL="231775" marR="0" rtl="0" algn="l">
              <a:spcBef>
                <a:spcPts val="800"/>
              </a:spcBef>
              <a:spcAft>
                <a:spcPts val="0"/>
              </a:spcAft>
              <a:buClr>
                <a:srgbClr val="AF242B"/>
              </a:buClr>
              <a:buSzPct val="75000"/>
              <a:buFont typeface="Noto Sans Symbols"/>
              <a:buChar char="•"/>
            </a:pPr>
            <a:r>
              <a:rPr b="1" baseline="0" i="1" lang="en-US" sz="1800" u="none" cap="none" strike="noStrike">
                <a:solidFill>
                  <a:schemeClr val="dk1"/>
                </a:solidFill>
                <a:latin typeface="Arial"/>
                <a:ea typeface="Arial"/>
                <a:cs typeface="Arial"/>
                <a:sym typeface="Arial"/>
              </a:rPr>
              <a:t>Additional Functionality</a:t>
            </a:r>
          </a:p>
          <a:p>
            <a:pPr indent="-225425" lvl="1" marL="568325" marR="0" rtl="0" algn="l">
              <a:spcBef>
                <a:spcPts val="80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Launch Billing Documents</a:t>
            </a:r>
            <a:r>
              <a:rPr b="0" baseline="0" i="0" lang="en-US" sz="1600" u="none" cap="none" strike="noStrike">
                <a:solidFill>
                  <a:schemeClr val="dk1"/>
                </a:solidFill>
                <a:latin typeface="Arial"/>
                <a:ea typeface="Arial"/>
                <a:cs typeface="Arial"/>
                <a:sym typeface="Arial"/>
              </a:rPr>
              <a:t> from the query to edit or view them as needed</a:t>
            </a:r>
          </a:p>
          <a:p>
            <a:pPr indent="-225425" lvl="1" marL="568325" marR="0" rtl="0" algn="l">
              <a:spcBef>
                <a:spcPts val="80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Launch the Credit Application Worksheet</a:t>
            </a:r>
            <a:r>
              <a:rPr b="0" baseline="0" i="0" lang="en-US" sz="1600" u="none" cap="none" strike="noStrike">
                <a:solidFill>
                  <a:schemeClr val="dk1"/>
                </a:solidFill>
                <a:latin typeface="Arial"/>
                <a:ea typeface="Arial"/>
                <a:cs typeface="Arial"/>
                <a:sym typeface="Arial"/>
              </a:rPr>
              <a:t> to apply, refund, or transfer to Treasury Non-IPAC credits</a:t>
            </a:r>
          </a:p>
          <a:p>
            <a:pPr indent="-225425" lvl="1" marL="568325" marR="0" rtl="0" algn="l">
              <a:spcBef>
                <a:spcPts val="800"/>
              </a:spcBef>
              <a:spcAft>
                <a:spcPts val="40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Generate IPAC refunds</a:t>
            </a:r>
          </a:p>
        </p:txBody>
      </p:sp>
    </p:spTree>
  </p:cSld>
  <p:clrMapOvr>
    <a:masterClrMapping/>
  </p:clrMapOvr>
  <p:transition spd="slow">
    <p:cut/>
  </p:transition>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8" name="Shape 3168"/>
        <p:cNvGrpSpPr/>
        <p:nvPr/>
      </p:nvGrpSpPr>
      <p:grpSpPr>
        <a:xfrm>
          <a:off x="0" y="0"/>
          <a:ext cx="0" cy="0"/>
          <a:chOff x="0" y="0"/>
          <a:chExt cx="0" cy="0"/>
        </a:xfrm>
      </p:grpSpPr>
      <p:sp>
        <p:nvSpPr>
          <p:cNvPr id="3169" name="Shape 3169"/>
          <p:cNvSpPr/>
          <p:nvPr/>
        </p:nvSpPr>
        <p:spPr>
          <a:xfrm>
            <a:off x="7837714" y="5937662"/>
            <a:ext cx="1128155" cy="920337"/>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170" name="Shape 3170"/>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Outstanding Bills Query – Search Criteria</a:t>
            </a:r>
          </a:p>
        </p:txBody>
      </p:sp>
      <p:sp>
        <p:nvSpPr>
          <p:cNvPr id="3171" name="Shape 317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3172" name="Shape 3172"/>
          <p:cNvSpPr txBox="1"/>
          <p:nvPr/>
        </p:nvSpPr>
        <p:spPr>
          <a:xfrm>
            <a:off x="-27432" y="6245351"/>
            <a:ext cx="493775" cy="24622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000" u="none" cap="none" strike="noStrike">
                <a:solidFill>
                  <a:schemeClr val="dk1"/>
                </a:solidFill>
                <a:latin typeface="Arial"/>
                <a:ea typeface="Arial"/>
                <a:cs typeface="Arial"/>
                <a:sym typeface="Arial"/>
              </a:rPr>
              <a:t>‹#›</a:t>
            </a:fld>
          </a:p>
        </p:txBody>
      </p:sp>
      <p:sp>
        <p:nvSpPr>
          <p:cNvPr id="3173" name="Shape 3173"/>
          <p:cNvSpPr txBox="1"/>
          <p:nvPr/>
        </p:nvSpPr>
        <p:spPr>
          <a:xfrm>
            <a:off x="4712060" y="1136261"/>
            <a:ext cx="4370117" cy="5262979"/>
          </a:xfrm>
          <a:prstGeom prst="rect">
            <a:avLst/>
          </a:prstGeom>
          <a:noFill/>
          <a:ln>
            <a:noFill/>
          </a:ln>
        </p:spPr>
        <p:txBody>
          <a:bodyPr anchorCtr="0" anchor="ctr" bIns="45700" lIns="91425" rIns="91425" tIns="45700">
            <a:noAutofit/>
          </a:bodyPr>
          <a:lstStyle/>
          <a:p>
            <a:pPr indent="-231775" lvl="0" marL="231775" marR="0" rtl="0" algn="l">
              <a:spcBef>
                <a:spcPts val="0"/>
              </a:spcBef>
              <a:spcAft>
                <a:spcPts val="0"/>
              </a:spcAft>
              <a:buClr>
                <a:srgbClr val="C00000"/>
              </a:buClr>
              <a:buSzPct val="75000"/>
              <a:buFont typeface="Noto Sans Symbols"/>
              <a:buChar char="•"/>
            </a:pPr>
            <a:r>
              <a:rPr b="1" baseline="0" i="0" lang="en-US" sz="1600" u="none" cap="none" strike="noStrike">
                <a:solidFill>
                  <a:schemeClr val="dk1"/>
                </a:solidFill>
                <a:latin typeface="Arial"/>
                <a:ea typeface="Arial"/>
                <a:cs typeface="Arial"/>
                <a:sym typeface="Arial"/>
              </a:rPr>
              <a:t>Statement Number </a:t>
            </a:r>
            <a:r>
              <a:rPr b="0" baseline="0" i="0" lang="en-US" sz="1600" u="none" cap="none" strike="noStrike">
                <a:solidFill>
                  <a:schemeClr val="dk1"/>
                </a:solidFill>
                <a:latin typeface="Arial"/>
                <a:ea typeface="Arial"/>
                <a:cs typeface="Arial"/>
                <a:sym typeface="Arial"/>
              </a:rPr>
              <a:t>- Search by the BD’s related billing statement number</a:t>
            </a:r>
          </a:p>
          <a:p>
            <a:pPr indent="-231775" lvl="0" marL="231775" marR="0" rtl="0" algn="l">
              <a:spcBef>
                <a:spcPts val="1200"/>
              </a:spcBef>
              <a:spcAft>
                <a:spcPts val="0"/>
              </a:spcAft>
              <a:buClr>
                <a:srgbClr val="C00000"/>
              </a:buClr>
              <a:buSzPct val="75000"/>
              <a:buFont typeface="Noto Sans Symbols"/>
              <a:buChar char="•"/>
            </a:pPr>
            <a:r>
              <a:rPr b="1" baseline="0" i="0" lang="en-US" sz="1600" u="none" cap="none" strike="noStrike">
                <a:solidFill>
                  <a:schemeClr val="dk1"/>
                </a:solidFill>
                <a:latin typeface="Arial"/>
                <a:ea typeface="Arial"/>
                <a:cs typeface="Arial"/>
                <a:sym typeface="Arial"/>
              </a:rPr>
              <a:t>Bill Generated Flag </a:t>
            </a:r>
            <a:r>
              <a:rPr b="0" baseline="0" i="0" lang="en-US" sz="1600" u="none" cap="none" strike="noStrike">
                <a:solidFill>
                  <a:schemeClr val="dk1"/>
                </a:solidFill>
                <a:latin typeface="Arial"/>
                <a:ea typeface="Arial"/>
                <a:cs typeface="Arial"/>
                <a:sym typeface="Arial"/>
              </a:rPr>
              <a:t>- Search for BDs for which the PDF statement has been generated</a:t>
            </a:r>
          </a:p>
          <a:p>
            <a:pPr indent="-231775" lvl="0" marL="231775" marR="0" rtl="0" algn="l">
              <a:spcBef>
                <a:spcPts val="1200"/>
              </a:spcBef>
              <a:spcAft>
                <a:spcPts val="0"/>
              </a:spcAft>
              <a:buClr>
                <a:srgbClr val="C00000"/>
              </a:buClr>
              <a:buSzPct val="75000"/>
              <a:buFont typeface="Noto Sans Symbols"/>
              <a:buChar char="•"/>
            </a:pPr>
            <a:r>
              <a:rPr b="1" baseline="0" i="0" lang="en-US" sz="1600" u="none" cap="none" strike="noStrike">
                <a:solidFill>
                  <a:schemeClr val="dk1"/>
                </a:solidFill>
                <a:latin typeface="Arial"/>
                <a:ea typeface="Arial"/>
                <a:cs typeface="Arial"/>
                <a:sym typeface="Arial"/>
              </a:rPr>
              <a:t>Line Type </a:t>
            </a:r>
            <a:r>
              <a:rPr b="0" baseline="0" i="0" lang="en-US" sz="1600" u="none" cap="none" strike="noStrike">
                <a:solidFill>
                  <a:schemeClr val="dk1"/>
                </a:solidFill>
                <a:latin typeface="Arial"/>
                <a:ea typeface="Arial"/>
                <a:cs typeface="Arial"/>
                <a:sym typeface="Arial"/>
              </a:rPr>
              <a:t>- Search by the type of transaction recorded on the BD’s accounting line</a:t>
            </a:r>
          </a:p>
          <a:p>
            <a:pPr indent="-231775" lvl="1" marL="688975" marR="0" rtl="0" algn="l">
              <a:spcBef>
                <a:spcPts val="1200"/>
              </a:spcBef>
              <a:spcAft>
                <a:spcPts val="0"/>
              </a:spcAft>
              <a:buClr>
                <a:srgbClr val="C00000"/>
              </a:buClr>
              <a:buSzPct val="75000"/>
              <a:buFont typeface="Noto Sans Symbols"/>
              <a:buChar char="•"/>
            </a:pPr>
            <a:r>
              <a:rPr b="0" baseline="0" i="0" lang="en-US" sz="1600" u="sng" cap="none" strike="noStrike">
                <a:solidFill>
                  <a:schemeClr val="dk1"/>
                </a:solidFill>
                <a:latin typeface="Arial"/>
                <a:ea typeface="Arial"/>
                <a:cs typeface="Arial"/>
                <a:sym typeface="Arial"/>
              </a:rPr>
              <a:t>Normal Line Type</a:t>
            </a:r>
            <a:r>
              <a:rPr b="0" baseline="0" i="0" lang="en-US" sz="1600" u="none" cap="none" strike="noStrike">
                <a:solidFill>
                  <a:schemeClr val="dk1"/>
                </a:solidFill>
                <a:latin typeface="Arial"/>
                <a:ea typeface="Arial"/>
                <a:cs typeface="Arial"/>
                <a:sym typeface="Arial"/>
              </a:rPr>
              <a:t> records bill for external customers</a:t>
            </a:r>
          </a:p>
          <a:p>
            <a:pPr indent="-231775" lvl="1" marL="688975" marR="0" rtl="0" algn="l">
              <a:spcBef>
                <a:spcPts val="1200"/>
              </a:spcBef>
              <a:spcAft>
                <a:spcPts val="0"/>
              </a:spcAft>
              <a:buClr>
                <a:srgbClr val="C00000"/>
              </a:buClr>
              <a:buSzPct val="75000"/>
              <a:buFont typeface="Noto Sans Symbols"/>
              <a:buChar char="•"/>
            </a:pPr>
            <a:r>
              <a:rPr b="0" baseline="0" i="0" lang="en-US" sz="1600" u="sng" cap="none" strike="noStrike">
                <a:solidFill>
                  <a:schemeClr val="dk1"/>
                </a:solidFill>
                <a:latin typeface="Arial"/>
                <a:ea typeface="Arial"/>
                <a:cs typeface="Arial"/>
                <a:sym typeface="Arial"/>
              </a:rPr>
              <a:t>Credit Line Type</a:t>
            </a:r>
            <a:r>
              <a:rPr b="0" baseline="0" i="0" lang="en-US" sz="1600" u="none" cap="none" strike="noStrike">
                <a:solidFill>
                  <a:schemeClr val="dk1"/>
                </a:solidFill>
                <a:latin typeface="Arial"/>
                <a:ea typeface="Arial"/>
                <a:cs typeface="Arial"/>
                <a:sym typeface="Arial"/>
              </a:rPr>
              <a:t> records credits owed to customers</a:t>
            </a:r>
          </a:p>
          <a:p>
            <a:pPr indent="-231775" lvl="0" marL="231775" marR="0" rtl="0" algn="l">
              <a:spcBef>
                <a:spcPts val="1200"/>
              </a:spcBef>
              <a:spcAft>
                <a:spcPts val="0"/>
              </a:spcAft>
              <a:buClr>
                <a:srgbClr val="C00000"/>
              </a:buClr>
              <a:buSzPct val="75000"/>
              <a:buFont typeface="Noto Sans Symbols"/>
              <a:buChar char="•"/>
            </a:pPr>
            <a:r>
              <a:rPr b="1" baseline="0" i="0" lang="en-US" sz="1600" u="none" cap="none" strike="noStrike">
                <a:solidFill>
                  <a:schemeClr val="dk1"/>
                </a:solidFill>
                <a:latin typeface="Arial"/>
                <a:ea typeface="Arial"/>
                <a:cs typeface="Arial"/>
                <a:sym typeface="Arial"/>
              </a:rPr>
              <a:t>Bill Generated Date (From/To)</a:t>
            </a:r>
            <a:r>
              <a:rPr b="0" baseline="0" i="0" lang="en-US" sz="1600" u="none" cap="none" strike="noStrike">
                <a:solidFill>
                  <a:schemeClr val="dk1"/>
                </a:solidFill>
                <a:latin typeface="Arial"/>
                <a:ea typeface="Arial"/>
                <a:cs typeface="Arial"/>
                <a:sym typeface="Arial"/>
              </a:rPr>
              <a:t> – Search by the date the bill was generated</a:t>
            </a:r>
          </a:p>
          <a:p>
            <a:pPr indent="-231775" lvl="0" marL="231775" marR="0" rtl="0" algn="l">
              <a:spcBef>
                <a:spcPts val="1200"/>
              </a:spcBef>
              <a:spcAft>
                <a:spcPts val="600"/>
              </a:spcAft>
              <a:buClr>
                <a:srgbClr val="C00000"/>
              </a:buClr>
              <a:buSzPct val="75000"/>
              <a:buFont typeface="Noto Sans Symbols"/>
              <a:buChar char="•"/>
            </a:pPr>
            <a:r>
              <a:rPr b="1" baseline="0" i="0" lang="en-US" sz="1600" u="none" cap="none" strike="noStrike">
                <a:solidFill>
                  <a:schemeClr val="dk1"/>
                </a:solidFill>
                <a:latin typeface="Arial"/>
                <a:ea typeface="Arial"/>
                <a:cs typeface="Arial"/>
                <a:sym typeface="Arial"/>
              </a:rPr>
              <a:t>Collection Due Date (From/To) </a:t>
            </a:r>
            <a:r>
              <a:rPr b="0" baseline="0" i="0" lang="en-US" sz="1600" u="none" cap="none" strike="noStrike">
                <a:solidFill>
                  <a:schemeClr val="dk1"/>
                </a:solidFill>
                <a:latin typeface="Arial"/>
                <a:ea typeface="Arial"/>
                <a:cs typeface="Arial"/>
                <a:sym typeface="Arial"/>
              </a:rPr>
              <a:t>– Search by the date the bill should be paid by the customer</a:t>
            </a:r>
          </a:p>
        </p:txBody>
      </p:sp>
      <p:grpSp>
        <p:nvGrpSpPr>
          <p:cNvPr id="3174" name="Shape 3174"/>
          <p:cNvGrpSpPr/>
          <p:nvPr/>
        </p:nvGrpSpPr>
        <p:grpSpPr>
          <a:xfrm>
            <a:off x="551154" y="1337030"/>
            <a:ext cx="4080222" cy="5171680"/>
            <a:chOff x="551154" y="1184905"/>
            <a:chExt cx="4080222" cy="5171680"/>
          </a:xfrm>
        </p:grpSpPr>
        <p:pic>
          <p:nvPicPr>
            <p:cNvPr id="3175" name="Shape 3175"/>
            <p:cNvPicPr preferRelativeResize="0"/>
            <p:nvPr/>
          </p:nvPicPr>
          <p:blipFill rotWithShape="1">
            <a:blip r:embed="rId3">
              <a:alphaModFix/>
            </a:blip>
            <a:srcRect b="0" l="0" r="0" t="0"/>
            <a:stretch/>
          </p:blipFill>
          <p:spPr>
            <a:xfrm>
              <a:off x="551154" y="1184905"/>
              <a:ext cx="4080222" cy="5171680"/>
            </a:xfrm>
            <a:prstGeom prst="rect">
              <a:avLst/>
            </a:prstGeom>
            <a:noFill/>
            <a:ln cap="flat" cmpd="sng" w="19050">
              <a:solidFill>
                <a:schemeClr val="dk1"/>
              </a:solidFill>
              <a:prstDash val="solid"/>
              <a:miter/>
              <a:headEnd len="med" w="med" type="none"/>
              <a:tailEnd len="med" w="med" type="none"/>
            </a:ln>
          </p:spPr>
        </p:pic>
        <p:grpSp>
          <p:nvGrpSpPr>
            <p:cNvPr id="3176" name="Shape 3176"/>
            <p:cNvGrpSpPr/>
            <p:nvPr/>
          </p:nvGrpSpPr>
          <p:grpSpPr>
            <a:xfrm>
              <a:off x="589037" y="3424200"/>
              <a:ext cx="3999539" cy="2801762"/>
              <a:chOff x="589037" y="3495450"/>
              <a:chExt cx="3999539" cy="2801762"/>
            </a:xfrm>
          </p:grpSpPr>
          <p:sp>
            <p:nvSpPr>
              <p:cNvPr id="3177" name="Shape 3177"/>
              <p:cNvSpPr/>
              <p:nvPr/>
            </p:nvSpPr>
            <p:spPr>
              <a:xfrm>
                <a:off x="589037" y="3495450"/>
                <a:ext cx="3999539" cy="247327"/>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178" name="Shape 3178"/>
              <p:cNvSpPr/>
              <p:nvPr/>
            </p:nvSpPr>
            <p:spPr>
              <a:xfrm>
                <a:off x="596581" y="3804578"/>
                <a:ext cx="3075243" cy="228600"/>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179" name="Shape 3179"/>
              <p:cNvSpPr/>
              <p:nvPr/>
            </p:nvSpPr>
            <p:spPr>
              <a:xfrm>
                <a:off x="589224" y="4109008"/>
                <a:ext cx="3270256" cy="247327"/>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180" name="Shape 3180"/>
              <p:cNvSpPr/>
              <p:nvPr/>
            </p:nvSpPr>
            <p:spPr>
              <a:xfrm>
                <a:off x="631837" y="5118262"/>
                <a:ext cx="3473438" cy="496911"/>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181" name="Shape 3181"/>
              <p:cNvSpPr/>
              <p:nvPr/>
            </p:nvSpPr>
            <p:spPr>
              <a:xfrm>
                <a:off x="631837" y="5771405"/>
                <a:ext cx="3473438" cy="525806"/>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pSp>
      </p:grpSp>
    </p:spTree>
  </p:cSld>
  <p:clrMapOvr>
    <a:masterClrMapping/>
  </p:clrMapOvr>
  <p:transition spd="slow">
    <p:cut/>
  </p:transition>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86" name="Shape 3186"/>
        <p:cNvGrpSpPr/>
        <p:nvPr/>
      </p:nvGrpSpPr>
      <p:grpSpPr>
        <a:xfrm>
          <a:off x="0" y="0"/>
          <a:ext cx="0" cy="0"/>
          <a:chOff x="0" y="0"/>
          <a:chExt cx="0" cy="0"/>
        </a:xfrm>
      </p:grpSpPr>
      <p:sp>
        <p:nvSpPr>
          <p:cNvPr id="3187" name="Shape 3187"/>
          <p:cNvSpPr/>
          <p:nvPr/>
        </p:nvSpPr>
        <p:spPr>
          <a:xfrm>
            <a:off x="7837714" y="5937662"/>
            <a:ext cx="1128155" cy="920337"/>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188" name="Shape 3188"/>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Outstanding Bills Query – Search Criteria</a:t>
            </a:r>
          </a:p>
        </p:txBody>
      </p:sp>
      <p:sp>
        <p:nvSpPr>
          <p:cNvPr id="3189" name="Shape 318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3190" name="Shape 3190"/>
          <p:cNvSpPr txBox="1"/>
          <p:nvPr/>
        </p:nvSpPr>
        <p:spPr>
          <a:xfrm>
            <a:off x="-27432" y="6245351"/>
            <a:ext cx="493775" cy="24622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000" u="none" cap="none" strike="noStrike">
                <a:solidFill>
                  <a:schemeClr val="dk1"/>
                </a:solidFill>
                <a:latin typeface="Arial"/>
                <a:ea typeface="Arial"/>
                <a:cs typeface="Arial"/>
                <a:sym typeface="Arial"/>
              </a:rPr>
              <a:t>‹#›</a:t>
            </a:fld>
          </a:p>
        </p:txBody>
      </p:sp>
      <p:sp>
        <p:nvSpPr>
          <p:cNvPr id="3191" name="Shape 3191"/>
          <p:cNvSpPr txBox="1"/>
          <p:nvPr/>
        </p:nvSpPr>
        <p:spPr>
          <a:xfrm>
            <a:off x="513362" y="1826233"/>
            <a:ext cx="4189612" cy="3508653"/>
          </a:xfrm>
          <a:prstGeom prst="rect">
            <a:avLst/>
          </a:prstGeom>
          <a:noFill/>
          <a:ln>
            <a:noFill/>
          </a:ln>
        </p:spPr>
        <p:txBody>
          <a:bodyPr anchorCtr="0" anchor="ctr" bIns="45700" lIns="91425" rIns="91425" tIns="45700">
            <a:noAutofit/>
          </a:bodyPr>
          <a:lstStyle/>
          <a:p>
            <a:pPr indent="-231775" lvl="0" marL="231775" marR="0" rtl="0" algn="l">
              <a:spcBef>
                <a:spcPts val="0"/>
              </a:spcBef>
              <a:spcAft>
                <a:spcPts val="0"/>
              </a:spcAft>
              <a:buClr>
                <a:srgbClr val="C00000"/>
              </a:buClr>
              <a:buSzPct val="75000"/>
              <a:buFont typeface="Noto Sans Symbols"/>
              <a:buChar char="•"/>
            </a:pPr>
            <a:r>
              <a:rPr b="1" baseline="0" i="0" lang="en-US" sz="1600" u="none" cap="none" strike="noStrike">
                <a:solidFill>
                  <a:schemeClr val="dk1"/>
                </a:solidFill>
                <a:latin typeface="Arial"/>
                <a:ea typeface="Arial"/>
                <a:cs typeface="Arial"/>
                <a:sym typeface="Arial"/>
              </a:rPr>
              <a:t>Vendor Code/Address Code </a:t>
            </a:r>
            <a:r>
              <a:rPr b="0" baseline="0" i="0" lang="en-US" sz="1600" u="none" cap="none" strike="noStrike">
                <a:solidFill>
                  <a:schemeClr val="dk1"/>
                </a:solidFill>
                <a:latin typeface="Arial"/>
                <a:ea typeface="Arial"/>
                <a:cs typeface="Arial"/>
                <a:sym typeface="Arial"/>
              </a:rPr>
              <a:t>- Search by the Vendor Code/Address Code recorded for customer on BD</a:t>
            </a:r>
          </a:p>
          <a:p>
            <a:pPr indent="-231775" lvl="0" marL="231775" marR="0" rtl="0" algn="l">
              <a:spcBef>
                <a:spcPts val="1200"/>
              </a:spcBef>
              <a:spcAft>
                <a:spcPts val="0"/>
              </a:spcAft>
              <a:buClr>
                <a:srgbClr val="C00000"/>
              </a:buClr>
              <a:buSzPct val="75000"/>
              <a:buFont typeface="Noto Sans Symbols"/>
              <a:buChar char="•"/>
            </a:pPr>
            <a:r>
              <a:rPr b="1" baseline="0" i="0" lang="en-US" sz="1600" u="none" cap="none" strike="noStrike">
                <a:solidFill>
                  <a:schemeClr val="dk1"/>
                </a:solidFill>
                <a:latin typeface="Arial"/>
                <a:ea typeface="Arial"/>
                <a:cs typeface="Arial"/>
                <a:sym typeface="Arial"/>
              </a:rPr>
              <a:t>Billing Amount (From/To) </a:t>
            </a:r>
            <a:r>
              <a:rPr b="0" baseline="0" i="0" lang="en-US" sz="1600" u="none" cap="none" strike="noStrike">
                <a:solidFill>
                  <a:schemeClr val="dk1"/>
                </a:solidFill>
                <a:latin typeface="Arial"/>
                <a:ea typeface="Arial"/>
                <a:cs typeface="Arial"/>
                <a:sym typeface="Arial"/>
              </a:rPr>
              <a:t>- Search by the amount the customer has been billed</a:t>
            </a:r>
          </a:p>
          <a:p>
            <a:pPr indent="-231775" lvl="0" marL="231775" marR="0" rtl="0" algn="l">
              <a:spcBef>
                <a:spcPts val="1200"/>
              </a:spcBef>
              <a:spcAft>
                <a:spcPts val="0"/>
              </a:spcAft>
              <a:buClr>
                <a:srgbClr val="C00000"/>
              </a:buClr>
              <a:buSzPct val="75000"/>
              <a:buFont typeface="Noto Sans Symbols"/>
              <a:buChar char="•"/>
            </a:pPr>
            <a:r>
              <a:rPr b="1" baseline="0" i="0" lang="en-US" sz="1600" u="none" cap="none" strike="noStrike">
                <a:solidFill>
                  <a:schemeClr val="dk1"/>
                </a:solidFill>
                <a:latin typeface="Arial"/>
                <a:ea typeface="Arial"/>
                <a:cs typeface="Arial"/>
                <a:sym typeface="Arial"/>
              </a:rPr>
              <a:t>Outstanding Amount (From/To) </a:t>
            </a:r>
            <a:r>
              <a:rPr b="0" baseline="0" i="0" lang="en-US" sz="1600" u="none" cap="none" strike="noStrike">
                <a:solidFill>
                  <a:schemeClr val="dk1"/>
                </a:solidFill>
                <a:latin typeface="Arial"/>
                <a:ea typeface="Arial"/>
                <a:cs typeface="Arial"/>
                <a:sym typeface="Arial"/>
              </a:rPr>
              <a:t>– Search by the amount still outstanding on the BD</a:t>
            </a:r>
          </a:p>
          <a:p>
            <a:pPr indent="-231775" lvl="0" marL="231775" marR="0" rtl="0" algn="l">
              <a:spcBef>
                <a:spcPts val="1200"/>
              </a:spcBef>
              <a:spcAft>
                <a:spcPts val="600"/>
              </a:spcAft>
              <a:buClr>
                <a:srgbClr val="C00000"/>
              </a:buClr>
              <a:buSzPct val="75000"/>
              <a:buFont typeface="Noto Sans Symbols"/>
              <a:buChar char="•"/>
            </a:pPr>
            <a:r>
              <a:rPr b="1" baseline="0" i="0" lang="en-US" sz="1600" u="none" cap="none" strike="noStrike">
                <a:solidFill>
                  <a:schemeClr val="dk1"/>
                </a:solidFill>
                <a:latin typeface="Arial"/>
                <a:ea typeface="Arial"/>
                <a:cs typeface="Arial"/>
                <a:sym typeface="Arial"/>
              </a:rPr>
              <a:t>Outstanding Credit Amount (From/To)</a:t>
            </a:r>
            <a:r>
              <a:rPr b="0" baseline="0" i="0" lang="en-US" sz="1600" u="none" cap="none" strike="noStrike">
                <a:solidFill>
                  <a:schemeClr val="dk1"/>
                </a:solidFill>
                <a:latin typeface="Arial"/>
                <a:ea typeface="Arial"/>
                <a:cs typeface="Arial"/>
                <a:sym typeface="Arial"/>
              </a:rPr>
              <a:t> - Search by the credit amount still outstanding and owed against the customer’s BD</a:t>
            </a:r>
          </a:p>
        </p:txBody>
      </p:sp>
      <p:grpSp>
        <p:nvGrpSpPr>
          <p:cNvPr id="3192" name="Shape 3192"/>
          <p:cNvGrpSpPr/>
          <p:nvPr/>
        </p:nvGrpSpPr>
        <p:grpSpPr>
          <a:xfrm>
            <a:off x="4702976" y="1808374"/>
            <a:ext cx="4078224" cy="3255226"/>
            <a:chOff x="4880755" y="1690123"/>
            <a:chExt cx="4078224" cy="3255226"/>
          </a:xfrm>
        </p:grpSpPr>
        <p:pic>
          <p:nvPicPr>
            <p:cNvPr id="3193" name="Shape 3193"/>
            <p:cNvPicPr preferRelativeResize="0"/>
            <p:nvPr/>
          </p:nvPicPr>
          <p:blipFill rotWithShape="1">
            <a:blip r:embed="rId3">
              <a:alphaModFix/>
            </a:blip>
            <a:srcRect b="0" l="0" r="0" t="0"/>
            <a:stretch/>
          </p:blipFill>
          <p:spPr>
            <a:xfrm>
              <a:off x="4880755" y="1690123"/>
              <a:ext cx="4078224" cy="3255226"/>
            </a:xfrm>
            <a:prstGeom prst="rect">
              <a:avLst/>
            </a:prstGeom>
            <a:noFill/>
            <a:ln cap="flat" cmpd="sng" w="19050">
              <a:solidFill>
                <a:schemeClr val="dk1"/>
              </a:solidFill>
              <a:prstDash val="solid"/>
              <a:miter/>
              <a:headEnd len="med" w="med" type="none"/>
              <a:tailEnd len="med" w="med" type="none"/>
            </a:ln>
          </p:spPr>
        </p:pic>
        <p:sp>
          <p:nvSpPr>
            <p:cNvPr id="3194" name="Shape 3194"/>
            <p:cNvSpPr/>
            <p:nvPr/>
          </p:nvSpPr>
          <p:spPr>
            <a:xfrm>
              <a:off x="4934448" y="1749496"/>
              <a:ext cx="2578177" cy="498764"/>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195" name="Shape 3195"/>
            <p:cNvSpPr/>
            <p:nvPr/>
          </p:nvSpPr>
          <p:spPr>
            <a:xfrm>
              <a:off x="4925296" y="2338921"/>
              <a:ext cx="3920828" cy="498764"/>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196" name="Shape 3196"/>
            <p:cNvSpPr/>
            <p:nvPr/>
          </p:nvSpPr>
          <p:spPr>
            <a:xfrm>
              <a:off x="4923321" y="2937871"/>
              <a:ext cx="3922802" cy="498764"/>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197" name="Shape 3197"/>
            <p:cNvSpPr/>
            <p:nvPr/>
          </p:nvSpPr>
          <p:spPr>
            <a:xfrm>
              <a:off x="4920110" y="3523764"/>
              <a:ext cx="3926014" cy="498764"/>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pSp>
    </p:spTree>
  </p:cSld>
  <p:clrMapOvr>
    <a:masterClrMapping/>
  </p:clrMapOvr>
  <p:transition spd="slow">
    <p:cut/>
  </p:transition>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2" name="Shape 3202"/>
        <p:cNvGrpSpPr/>
        <p:nvPr/>
      </p:nvGrpSpPr>
      <p:grpSpPr>
        <a:xfrm>
          <a:off x="0" y="0"/>
          <a:ext cx="0" cy="0"/>
          <a:chOff x="0" y="0"/>
          <a:chExt cx="0" cy="0"/>
        </a:xfrm>
      </p:grpSpPr>
      <p:sp>
        <p:nvSpPr>
          <p:cNvPr id="3203" name="Shape 3203"/>
          <p:cNvSpPr/>
          <p:nvPr/>
        </p:nvSpPr>
        <p:spPr>
          <a:xfrm>
            <a:off x="7837714" y="5937662"/>
            <a:ext cx="1128155" cy="920337"/>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3204" name="Shape 3204"/>
          <p:cNvSpPr txBox="1"/>
          <p:nvPr>
            <p:ph type="title"/>
          </p:nvPr>
        </p:nvSpPr>
        <p:spPr>
          <a:xfrm>
            <a:off x="455612" y="331787"/>
            <a:ext cx="8255249"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Outstanding Bills Query – Additional Criteria</a:t>
            </a:r>
          </a:p>
        </p:txBody>
      </p:sp>
      <p:sp>
        <p:nvSpPr>
          <p:cNvPr id="3205" name="Shape 320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3206" name="Shape 3206"/>
          <p:cNvSpPr txBox="1"/>
          <p:nvPr/>
        </p:nvSpPr>
        <p:spPr>
          <a:xfrm>
            <a:off x="-27432" y="6245351"/>
            <a:ext cx="493775" cy="24622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000" u="none" cap="none" strike="noStrike">
                <a:solidFill>
                  <a:srgbClr val="000000"/>
                </a:solidFill>
                <a:latin typeface="Arial"/>
                <a:ea typeface="Arial"/>
                <a:cs typeface="Arial"/>
                <a:sym typeface="Arial"/>
              </a:rPr>
              <a:t>‹#›</a:t>
            </a:fld>
          </a:p>
        </p:txBody>
      </p:sp>
      <p:sp>
        <p:nvSpPr>
          <p:cNvPr id="3207" name="Shape 3207"/>
          <p:cNvSpPr txBox="1"/>
          <p:nvPr/>
        </p:nvSpPr>
        <p:spPr>
          <a:xfrm>
            <a:off x="5023262" y="1281053"/>
            <a:ext cx="4120738" cy="5109091"/>
          </a:xfrm>
          <a:prstGeom prst="rect">
            <a:avLst/>
          </a:prstGeom>
          <a:noFill/>
          <a:ln>
            <a:noFill/>
          </a:ln>
        </p:spPr>
        <p:txBody>
          <a:bodyPr anchorCtr="0" anchor="ctr" bIns="45700" lIns="91425" rIns="91425" tIns="45700">
            <a:noAutofit/>
          </a:bodyPr>
          <a:lstStyle/>
          <a:p>
            <a:pPr indent="-231775" lvl="0" marL="231775" marR="0" rtl="0" algn="l">
              <a:spcBef>
                <a:spcPts val="0"/>
              </a:spcBef>
              <a:spcAft>
                <a:spcPts val="0"/>
              </a:spcAft>
              <a:buClr>
                <a:srgbClr val="C00000"/>
              </a:buClr>
              <a:buSzPct val="75000"/>
              <a:buFont typeface="Noto Sans Symbols"/>
              <a:buChar char="•"/>
            </a:pPr>
            <a:r>
              <a:rPr b="1" baseline="0" i="0" lang="en-US" sz="1600" u="none" cap="none" strike="noStrike">
                <a:solidFill>
                  <a:srgbClr val="000000"/>
                </a:solidFill>
                <a:latin typeface="Arial"/>
                <a:ea typeface="Arial"/>
                <a:cs typeface="Arial"/>
                <a:sym typeface="Arial"/>
              </a:rPr>
              <a:t>Billing Status </a:t>
            </a:r>
            <a:r>
              <a:rPr b="0" baseline="0" i="0" lang="en-US" sz="1600" u="none" cap="none" strike="noStrike">
                <a:solidFill>
                  <a:srgbClr val="000000"/>
                </a:solidFill>
                <a:latin typeface="Arial"/>
                <a:ea typeface="Arial"/>
                <a:cs typeface="Arial"/>
                <a:sym typeface="Arial"/>
              </a:rPr>
              <a:t>– </a:t>
            </a:r>
            <a:r>
              <a:rPr b="0" baseline="0" i="0" lang="en-US" sz="1400" u="none" cap="none" strike="noStrike">
                <a:solidFill>
                  <a:srgbClr val="000000"/>
                </a:solidFill>
                <a:latin typeface="Arial"/>
                <a:ea typeface="Arial"/>
                <a:cs typeface="Arial"/>
                <a:sym typeface="Arial"/>
              </a:rPr>
              <a:t>Provides the ability to search for BDs via the Billing Statuses of Unbilled or Billed</a:t>
            </a:r>
          </a:p>
          <a:p>
            <a:pPr indent="-231775" lvl="0" marL="231775" marR="0" rtl="0" algn="l">
              <a:spcBef>
                <a:spcPts val="1200"/>
              </a:spcBef>
              <a:spcAft>
                <a:spcPts val="0"/>
              </a:spcAft>
              <a:buClr>
                <a:srgbClr val="C00000"/>
              </a:buClr>
              <a:buSzPct val="75000"/>
              <a:buFont typeface="Noto Sans Symbols"/>
              <a:buChar char="•"/>
            </a:pPr>
            <a:r>
              <a:rPr b="1" baseline="0" i="0" lang="en-US" sz="1600" u="none" cap="none" strike="noStrike">
                <a:solidFill>
                  <a:srgbClr val="000000"/>
                </a:solidFill>
                <a:latin typeface="Arial"/>
                <a:ea typeface="Arial"/>
                <a:cs typeface="Arial"/>
                <a:sym typeface="Arial"/>
              </a:rPr>
              <a:t>Bill Type </a:t>
            </a:r>
            <a:r>
              <a:rPr b="0" baseline="0" i="0" lang="en-US" sz="1600" u="none" cap="none" strike="noStrike">
                <a:solidFill>
                  <a:srgbClr val="000000"/>
                </a:solidFill>
                <a:latin typeface="Arial"/>
                <a:ea typeface="Arial"/>
                <a:cs typeface="Arial"/>
                <a:sym typeface="Arial"/>
              </a:rPr>
              <a:t>- </a:t>
            </a:r>
            <a:r>
              <a:rPr b="0" baseline="0" i="0" lang="en-US" sz="1400" u="none" cap="none" strike="noStrike">
                <a:solidFill>
                  <a:srgbClr val="000000"/>
                </a:solidFill>
                <a:latin typeface="Arial"/>
                <a:ea typeface="Arial"/>
                <a:cs typeface="Arial"/>
                <a:sym typeface="Arial"/>
              </a:rPr>
              <a:t>Provides ability to search by the format Pegasys will generate the bill in </a:t>
            </a:r>
          </a:p>
          <a:p>
            <a:pPr indent="-231775" lvl="1" marL="688975" marR="0" rtl="0" algn="l">
              <a:spcBef>
                <a:spcPts val="1200"/>
              </a:spcBef>
              <a:spcAft>
                <a:spcPts val="0"/>
              </a:spcAft>
              <a:buClr>
                <a:srgbClr val="C00000"/>
              </a:buClr>
              <a:buSzPct val="75000"/>
              <a:buFont typeface="Noto Sans Symbols"/>
              <a:buChar char="•"/>
            </a:pPr>
            <a:r>
              <a:rPr b="0" baseline="0" i="0" lang="en-US" sz="1400" u="none" cap="none" strike="noStrike">
                <a:solidFill>
                  <a:srgbClr val="000000"/>
                </a:solidFill>
                <a:latin typeface="Arial"/>
                <a:ea typeface="Arial"/>
                <a:cs typeface="Arial"/>
                <a:sym typeface="Arial"/>
              </a:rPr>
              <a:t>Blank (i.e. non-IPAC) or IPAC</a:t>
            </a:r>
          </a:p>
          <a:p>
            <a:pPr indent="-231775" lvl="0" marL="231775" marR="0" rtl="0" algn="l">
              <a:spcBef>
                <a:spcPts val="1200"/>
              </a:spcBef>
              <a:spcAft>
                <a:spcPts val="0"/>
              </a:spcAft>
              <a:buClr>
                <a:srgbClr val="C00000"/>
              </a:buClr>
              <a:buSzPct val="75000"/>
              <a:buFont typeface="Noto Sans Symbols"/>
              <a:buChar char="•"/>
            </a:pPr>
            <a:r>
              <a:rPr b="1" baseline="0" i="0" lang="en-US" sz="1600" u="none" cap="none" strike="noStrike">
                <a:solidFill>
                  <a:srgbClr val="000000"/>
                </a:solidFill>
                <a:latin typeface="Arial"/>
                <a:ea typeface="Arial"/>
                <a:cs typeface="Arial"/>
                <a:sym typeface="Arial"/>
              </a:rPr>
              <a:t>Receivable Type </a:t>
            </a:r>
            <a:r>
              <a:rPr b="0" baseline="0" i="0" lang="en-US" sz="1600" u="none" cap="none" strike="noStrike">
                <a:solidFill>
                  <a:srgbClr val="000000"/>
                </a:solidFill>
                <a:latin typeface="Arial"/>
                <a:ea typeface="Arial"/>
                <a:cs typeface="Arial"/>
                <a:sym typeface="Arial"/>
              </a:rPr>
              <a:t>- </a:t>
            </a:r>
            <a:r>
              <a:rPr b="0" baseline="0" i="0" lang="en-US" sz="1400" u="none" cap="none" strike="noStrike">
                <a:solidFill>
                  <a:srgbClr val="000000"/>
                </a:solidFill>
                <a:latin typeface="Arial"/>
                <a:ea typeface="Arial"/>
                <a:cs typeface="Arial"/>
                <a:sym typeface="Arial"/>
              </a:rPr>
              <a:t>Provides the ability to search by the BD’s Receivable Type category</a:t>
            </a:r>
          </a:p>
          <a:p>
            <a:pPr indent="-231775" lvl="0" marL="231775" marR="0" rtl="0" algn="l">
              <a:spcBef>
                <a:spcPts val="1200"/>
              </a:spcBef>
              <a:spcAft>
                <a:spcPts val="0"/>
              </a:spcAft>
              <a:buClr>
                <a:srgbClr val="C00000"/>
              </a:buClr>
              <a:buSzPct val="84375"/>
              <a:buFont typeface="Noto Sans Symbols"/>
              <a:buChar char="•"/>
            </a:pPr>
            <a:r>
              <a:rPr b="1" baseline="0" i="0" lang="en-US" sz="1600" u="none" cap="none" strike="noStrike">
                <a:solidFill>
                  <a:srgbClr val="000000"/>
                </a:solidFill>
                <a:latin typeface="Arial"/>
                <a:ea typeface="Arial"/>
                <a:cs typeface="Arial"/>
                <a:sym typeface="Arial"/>
              </a:rPr>
              <a:t>Agreement Number</a:t>
            </a:r>
            <a:r>
              <a:rPr b="0" baseline="0" i="0" lang="en-US" sz="1600" u="none" cap="none" strike="noStrike">
                <a:solidFill>
                  <a:srgbClr val="000000"/>
                </a:solidFill>
                <a:latin typeface="Arial"/>
                <a:ea typeface="Arial"/>
                <a:cs typeface="Arial"/>
                <a:sym typeface="Arial"/>
              </a:rPr>
              <a:t> -</a:t>
            </a:r>
            <a:r>
              <a:rPr b="0" baseline="0" i="0" lang="en-US" sz="1800" u="none" cap="none" strike="noStrike">
                <a:solidFill>
                  <a:srgbClr val="000000"/>
                </a:solidFill>
                <a:latin typeface="Arial"/>
                <a:ea typeface="Arial"/>
                <a:cs typeface="Arial"/>
                <a:sym typeface="Arial"/>
              </a:rPr>
              <a:t> </a:t>
            </a:r>
            <a:r>
              <a:rPr b="0" baseline="0" i="0" lang="en-US" sz="1400" u="none" cap="none" strike="noStrike">
                <a:solidFill>
                  <a:srgbClr val="000000"/>
                </a:solidFill>
                <a:latin typeface="Arial"/>
                <a:ea typeface="Arial"/>
                <a:cs typeface="Arial"/>
                <a:sym typeface="Arial"/>
              </a:rPr>
              <a:t>Provides the ability to search by the BD’s related Agreement number/line number</a:t>
            </a:r>
          </a:p>
          <a:p>
            <a:pPr indent="-231775" lvl="0" marL="231775" marR="0" rtl="0" algn="l">
              <a:spcBef>
                <a:spcPts val="1200"/>
              </a:spcBef>
              <a:spcAft>
                <a:spcPts val="0"/>
              </a:spcAft>
              <a:buClr>
                <a:srgbClr val="C00000"/>
              </a:buClr>
              <a:buSzPct val="75000"/>
              <a:buFont typeface="Noto Sans Symbols"/>
              <a:buChar char="•"/>
            </a:pPr>
            <a:r>
              <a:rPr b="1" baseline="0" i="0" lang="en-US" sz="1600" u="none" cap="none" strike="noStrike">
                <a:solidFill>
                  <a:srgbClr val="000000"/>
                </a:solidFill>
                <a:latin typeface="Arial"/>
                <a:ea typeface="Arial"/>
                <a:cs typeface="Arial"/>
                <a:sym typeface="Arial"/>
              </a:rPr>
              <a:t>Last Refunded Date (From/To) </a:t>
            </a:r>
            <a:r>
              <a:rPr b="0" baseline="0" i="0" lang="en-US" sz="1600" u="none" cap="none" strike="noStrike">
                <a:solidFill>
                  <a:srgbClr val="000000"/>
                </a:solidFill>
                <a:latin typeface="Arial"/>
                <a:ea typeface="Arial"/>
                <a:cs typeface="Arial"/>
                <a:sym typeface="Arial"/>
              </a:rPr>
              <a:t>-</a:t>
            </a:r>
            <a:r>
              <a:rPr b="0" baseline="0" i="0" lang="en-US" sz="1400" u="none" cap="none" strike="noStrike">
                <a:solidFill>
                  <a:srgbClr val="000000"/>
                </a:solidFill>
                <a:latin typeface="Arial"/>
                <a:ea typeface="Arial"/>
                <a:cs typeface="Arial"/>
                <a:sym typeface="Arial"/>
              </a:rPr>
              <a:t>Provides the ability to search by the date the customer was last refunded</a:t>
            </a:r>
          </a:p>
          <a:p>
            <a:pPr indent="-231775" lvl="0" marL="231775" marR="0" rtl="0" algn="l">
              <a:spcBef>
                <a:spcPts val="1200"/>
              </a:spcBef>
              <a:spcAft>
                <a:spcPts val="600"/>
              </a:spcAft>
              <a:buClr>
                <a:srgbClr val="C00000"/>
              </a:buClr>
              <a:buSzPct val="75000"/>
              <a:buFont typeface="Noto Sans Symbols"/>
              <a:buChar char="•"/>
            </a:pPr>
            <a:r>
              <a:rPr b="1" baseline="0" i="0" lang="en-US" sz="1600" u="none" cap="none" strike="noStrike">
                <a:solidFill>
                  <a:srgbClr val="000000"/>
                </a:solidFill>
                <a:latin typeface="Arial"/>
                <a:ea typeface="Arial"/>
                <a:cs typeface="Arial"/>
                <a:sym typeface="Arial"/>
              </a:rPr>
              <a:t>Refunded </a:t>
            </a:r>
            <a:r>
              <a:rPr b="0" baseline="0" i="0" lang="en-US" sz="1600" u="none" cap="none" strike="noStrike">
                <a:solidFill>
                  <a:srgbClr val="000000"/>
                </a:solidFill>
                <a:latin typeface="Arial"/>
                <a:ea typeface="Arial"/>
                <a:cs typeface="Arial"/>
                <a:sym typeface="Arial"/>
              </a:rPr>
              <a:t>- </a:t>
            </a:r>
            <a:r>
              <a:rPr b="0" baseline="0" i="0" lang="en-US" sz="1400" u="none" cap="none" strike="noStrike">
                <a:solidFill>
                  <a:srgbClr val="000000"/>
                </a:solidFill>
                <a:latin typeface="Arial"/>
                <a:ea typeface="Arial"/>
                <a:cs typeface="Arial"/>
                <a:sym typeface="Arial"/>
              </a:rPr>
              <a:t>Setting this flag to “True” provides the ability to search for credit BDs that have been paid out to the customer as refunds</a:t>
            </a:r>
          </a:p>
        </p:txBody>
      </p:sp>
      <p:grpSp>
        <p:nvGrpSpPr>
          <p:cNvPr id="3208" name="Shape 3208"/>
          <p:cNvGrpSpPr/>
          <p:nvPr/>
        </p:nvGrpSpPr>
        <p:grpSpPr>
          <a:xfrm>
            <a:off x="548639" y="1283720"/>
            <a:ext cx="4378788" cy="5097801"/>
            <a:chOff x="548639" y="1188720"/>
            <a:chExt cx="4378788" cy="5097801"/>
          </a:xfrm>
        </p:grpSpPr>
        <p:pic>
          <p:nvPicPr>
            <p:cNvPr id="3209" name="Shape 3209"/>
            <p:cNvPicPr preferRelativeResize="0"/>
            <p:nvPr/>
          </p:nvPicPr>
          <p:blipFill rotWithShape="1">
            <a:blip r:embed="rId3">
              <a:alphaModFix/>
            </a:blip>
            <a:srcRect b="0" l="0" r="0" t="0"/>
            <a:stretch/>
          </p:blipFill>
          <p:spPr>
            <a:xfrm>
              <a:off x="548639" y="1188720"/>
              <a:ext cx="4378788" cy="5097801"/>
            </a:xfrm>
            <a:prstGeom prst="rect">
              <a:avLst/>
            </a:prstGeom>
            <a:noFill/>
            <a:ln cap="flat" cmpd="sng" w="19050">
              <a:solidFill>
                <a:schemeClr val="dk1"/>
              </a:solidFill>
              <a:prstDash val="solid"/>
              <a:miter/>
              <a:headEnd len="med" w="med" type="none"/>
              <a:tailEnd len="med" w="med" type="none"/>
            </a:ln>
          </p:spPr>
        </p:pic>
        <p:sp>
          <p:nvSpPr>
            <p:cNvPr id="3210" name="Shape 3210"/>
            <p:cNvSpPr/>
            <p:nvPr/>
          </p:nvSpPr>
          <p:spPr>
            <a:xfrm>
              <a:off x="585095" y="1521533"/>
              <a:ext cx="2322575" cy="249382"/>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211" name="Shape 3211"/>
            <p:cNvSpPr/>
            <p:nvPr/>
          </p:nvSpPr>
          <p:spPr>
            <a:xfrm>
              <a:off x="585095" y="1810015"/>
              <a:ext cx="2179504" cy="249382"/>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212" name="Shape 3212"/>
            <p:cNvSpPr/>
            <p:nvPr/>
          </p:nvSpPr>
          <p:spPr>
            <a:xfrm>
              <a:off x="585093" y="2946088"/>
              <a:ext cx="4129781" cy="578411"/>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213" name="Shape 3213"/>
            <p:cNvSpPr/>
            <p:nvPr/>
          </p:nvSpPr>
          <p:spPr>
            <a:xfrm>
              <a:off x="573218" y="2376072"/>
              <a:ext cx="2929998" cy="249382"/>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214" name="Shape 3214"/>
            <p:cNvSpPr/>
            <p:nvPr/>
          </p:nvSpPr>
          <p:spPr>
            <a:xfrm>
              <a:off x="2774125" y="5248892"/>
              <a:ext cx="819395" cy="320632"/>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pSp>
      <p:sp>
        <p:nvSpPr>
          <p:cNvPr id="3215" name="Shape 3215"/>
          <p:cNvSpPr/>
          <p:nvPr/>
        </p:nvSpPr>
        <p:spPr>
          <a:xfrm>
            <a:off x="558164" y="5172205"/>
            <a:ext cx="2189394" cy="571370"/>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0" name="Shape 3220"/>
        <p:cNvGrpSpPr/>
        <p:nvPr/>
      </p:nvGrpSpPr>
      <p:grpSpPr>
        <a:xfrm>
          <a:off x="0" y="0"/>
          <a:ext cx="0" cy="0"/>
          <a:chOff x="0" y="0"/>
          <a:chExt cx="0" cy="0"/>
        </a:xfrm>
      </p:grpSpPr>
      <p:sp>
        <p:nvSpPr>
          <p:cNvPr id="3221" name="Shape 3221"/>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Outstanding Bills Query Search Results</a:t>
            </a:r>
          </a:p>
        </p:txBody>
      </p:sp>
      <p:sp>
        <p:nvSpPr>
          <p:cNvPr id="3222" name="Shape 3222"/>
          <p:cNvSpPr txBox="1"/>
          <p:nvPr>
            <p:ph idx="1" type="body"/>
          </p:nvPr>
        </p:nvSpPr>
        <p:spPr>
          <a:xfrm>
            <a:off x="477075" y="1323129"/>
            <a:ext cx="8478713" cy="4768911"/>
          </a:xfrm>
          <a:prstGeom prst="rect">
            <a:avLst/>
          </a:prstGeom>
          <a:noFill/>
          <a:ln>
            <a:noFill/>
          </a:ln>
        </p:spPr>
        <p:txBody>
          <a:bodyPr anchorCtr="0" anchor="t" bIns="45700" lIns="91425" rIns="91425" tIns="45700">
            <a:noAutofit/>
          </a:bodyPr>
          <a:lstStyle/>
          <a:p>
            <a:pPr indent="-136525" lvl="0" marL="231775" marR="0" rtl="0" algn="l">
              <a:spcBef>
                <a:spcPts val="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 Outstanding Bills Query retrieves all unliquidated Billing Document accounting lines</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Documents remain in the table until the </a:t>
            </a:r>
            <a:r>
              <a:rPr b="0" baseline="0" i="0" lang="en-US" sz="1800" u="sng" cap="none" strike="noStrike">
                <a:solidFill>
                  <a:schemeClr val="dk1"/>
                </a:solidFill>
                <a:latin typeface="Arial"/>
                <a:ea typeface="Arial"/>
                <a:cs typeface="Arial"/>
                <a:sym typeface="Arial"/>
              </a:rPr>
              <a:t>Outstanding Amount</a:t>
            </a:r>
            <a:r>
              <a:rPr b="0" baseline="0" i="0" lang="en-US" sz="1800" u="none" cap="none" strike="noStrike">
                <a:solidFill>
                  <a:schemeClr val="dk1"/>
                </a:solidFill>
                <a:latin typeface="Arial"/>
                <a:ea typeface="Arial"/>
                <a:cs typeface="Arial"/>
                <a:sym typeface="Arial"/>
              </a:rPr>
              <a:t> becomes zero</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table is updated as Billing Documents are processed</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Returns both “normal” and credit line Billing Documents</a:t>
            </a:r>
          </a:p>
          <a:p>
            <a:pPr indent="-107950" lvl="0" marL="231775" marR="0" rtl="0" algn="l">
              <a:spcBef>
                <a:spcPts val="11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3223" name="Shape 322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224" name="Shape 3224"/>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225" name="Shape 3225"/>
          <p:cNvPicPr preferRelativeResize="0"/>
          <p:nvPr/>
        </p:nvPicPr>
        <p:blipFill rotWithShape="1">
          <a:blip r:embed="rId3">
            <a:alphaModFix/>
          </a:blip>
          <a:srcRect b="0" l="0" r="0" t="0"/>
          <a:stretch/>
        </p:blipFill>
        <p:spPr>
          <a:xfrm>
            <a:off x="788104" y="4964482"/>
            <a:ext cx="7453368" cy="1010264"/>
          </a:xfrm>
          <a:prstGeom prst="rect">
            <a:avLst/>
          </a:prstGeom>
          <a:noFill/>
          <a:ln cap="flat" cmpd="sng" w="19050">
            <a:solidFill>
              <a:schemeClr val="dk1"/>
            </a:solidFill>
            <a:prstDash val="solid"/>
            <a:miter/>
            <a:headEnd len="med" w="med" type="none"/>
            <a:tailEnd len="med" w="med" type="none"/>
          </a:ln>
        </p:spPr>
      </p:pic>
      <p:sp>
        <p:nvSpPr>
          <p:cNvPr id="3226" name="Shape 3226"/>
          <p:cNvSpPr/>
          <p:nvPr/>
        </p:nvSpPr>
        <p:spPr>
          <a:xfrm>
            <a:off x="788104" y="4973514"/>
            <a:ext cx="1183199" cy="279887"/>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227" name="Shape 3227"/>
          <p:cNvSpPr/>
          <p:nvPr/>
        </p:nvSpPr>
        <p:spPr>
          <a:xfrm>
            <a:off x="6424551" y="5469614"/>
            <a:ext cx="1816921" cy="488028"/>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3228" name="Shape 3228"/>
          <p:cNvPicPr preferRelativeResize="0"/>
          <p:nvPr/>
        </p:nvPicPr>
        <p:blipFill rotWithShape="1">
          <a:blip r:embed="rId4">
            <a:alphaModFix/>
          </a:blip>
          <a:srcRect b="0" l="0" r="0" t="0"/>
          <a:stretch/>
        </p:blipFill>
        <p:spPr>
          <a:xfrm>
            <a:off x="788104" y="3737798"/>
            <a:ext cx="7453368" cy="1040129"/>
          </a:xfrm>
          <a:prstGeom prst="rect">
            <a:avLst/>
          </a:prstGeom>
          <a:solidFill>
            <a:schemeClr val="lt1"/>
          </a:solidFill>
          <a:ln cap="flat" cmpd="sng" w="25400">
            <a:solidFill>
              <a:schemeClr val="accent4"/>
            </a:solidFill>
            <a:prstDash val="solid"/>
            <a:round/>
            <a:headEnd len="med" w="med" type="none"/>
            <a:tailEnd len="med" w="med" type="none"/>
          </a:ln>
        </p:spPr>
      </p:pic>
      <p:sp>
        <p:nvSpPr>
          <p:cNvPr id="3229" name="Shape 3229"/>
          <p:cNvSpPr/>
          <p:nvPr/>
        </p:nvSpPr>
        <p:spPr>
          <a:xfrm>
            <a:off x="788104" y="3737798"/>
            <a:ext cx="1396954" cy="279887"/>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230" name="Shape 3230"/>
          <p:cNvSpPr/>
          <p:nvPr/>
        </p:nvSpPr>
        <p:spPr>
          <a:xfrm>
            <a:off x="4702628" y="4257864"/>
            <a:ext cx="1805049" cy="488028"/>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x="0" y="0"/>
          <a:ext cx="0" cy="0"/>
          <a:chOff x="0" y="0"/>
          <a:chExt cx="0" cy="0"/>
        </a:xfrm>
      </p:grpSpPr>
      <p:sp>
        <p:nvSpPr>
          <p:cNvPr id="399" name="Shape 399"/>
          <p:cNvSpPr txBox="1"/>
          <p:nvPr>
            <p:ph type="title"/>
          </p:nvPr>
        </p:nvSpPr>
        <p:spPr>
          <a:xfrm>
            <a:off x="455612" y="331787"/>
            <a:ext cx="859338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Recurring Agreements</a:t>
            </a:r>
          </a:p>
        </p:txBody>
      </p:sp>
      <p:sp>
        <p:nvSpPr>
          <p:cNvPr id="400" name="Shape 400"/>
          <p:cNvSpPr txBox="1"/>
          <p:nvPr>
            <p:ph idx="1" type="body"/>
          </p:nvPr>
        </p:nvSpPr>
        <p:spPr>
          <a:xfrm>
            <a:off x="297712" y="1134809"/>
            <a:ext cx="8846287" cy="4525961"/>
          </a:xfrm>
          <a:prstGeom prst="rect">
            <a:avLst/>
          </a:prstGeom>
          <a:noFill/>
          <a:ln>
            <a:noFill/>
          </a:ln>
        </p:spPr>
        <p:txBody>
          <a:bodyPr anchorCtr="0" anchor="t" bIns="45700" lIns="91425" rIns="91425" tIns="45700">
            <a:noAutofit/>
          </a:bodyPr>
          <a:lstStyle/>
          <a:p>
            <a:pPr indent="-1587" lvl="0" marL="179388" marR="0" rtl="0" algn="l">
              <a:spcBef>
                <a:spcPts val="0"/>
              </a:spcBef>
              <a:spcAft>
                <a:spcPts val="0"/>
              </a:spcAft>
              <a:buClr>
                <a:srgbClr val="AF242B"/>
              </a:buClr>
              <a:buSzPct val="25000"/>
              <a:buFont typeface="Noto Sans Symbols"/>
              <a:buNone/>
            </a:pPr>
            <a:r>
              <a:rPr b="0" baseline="0" i="0" lang="en-US" sz="2000" u="none" cap="none" strike="noStrike">
                <a:solidFill>
                  <a:schemeClr val="dk1"/>
                </a:solidFill>
                <a:latin typeface="Arial"/>
                <a:ea typeface="Arial"/>
                <a:cs typeface="Arial"/>
                <a:sym typeface="Arial"/>
              </a:rPr>
              <a:t>Recurring Agreements</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Costs of services </a:t>
            </a:r>
            <a:r>
              <a:rPr b="0" baseline="0" i="0" lang="en-US" sz="1800" u="sng" cap="none" strike="noStrike">
                <a:solidFill>
                  <a:schemeClr val="dk1"/>
                </a:solidFill>
                <a:latin typeface="Arial"/>
                <a:ea typeface="Arial"/>
                <a:cs typeface="Arial"/>
                <a:sym typeface="Arial"/>
              </a:rPr>
              <a:t>cannot be readily differentiated or separated from standard operating costs</a:t>
            </a:r>
            <a:r>
              <a:rPr b="0" baseline="0" i="0" lang="en-US" sz="1800" u="none" cap="none" strike="noStrike">
                <a:solidFill>
                  <a:schemeClr val="dk1"/>
                </a:solidFill>
                <a:latin typeface="Arial"/>
                <a:ea typeface="Arial"/>
                <a:cs typeface="Arial"/>
                <a:sym typeface="Arial"/>
              </a:rPr>
              <a:t> or the actual </a:t>
            </a:r>
            <a:r>
              <a:rPr b="0" baseline="0" i="0" lang="en-US" sz="1800" u="sng" cap="none" strike="noStrike">
                <a:solidFill>
                  <a:schemeClr val="dk1"/>
                </a:solidFill>
                <a:latin typeface="Arial"/>
                <a:ea typeface="Arial"/>
                <a:cs typeface="Arial"/>
                <a:sym typeface="Arial"/>
              </a:rPr>
              <a:t>spending transactions do not reference Agreement</a:t>
            </a:r>
          </a:p>
          <a:p>
            <a:pPr indent="-225425" lvl="1" marL="568325" marR="0" rtl="0" algn="l">
              <a:spcBef>
                <a:spcPts val="36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Bills based on a </a:t>
            </a:r>
            <a:r>
              <a:rPr b="1" baseline="0" i="0" lang="en-US" sz="1800" u="sng" cap="none" strike="noStrike">
                <a:solidFill>
                  <a:schemeClr val="dk1"/>
                </a:solidFill>
                <a:latin typeface="Arial"/>
                <a:ea typeface="Arial"/>
                <a:cs typeface="Arial"/>
                <a:sym typeface="Arial"/>
              </a:rPr>
              <a:t>Flat Rate Amount</a:t>
            </a:r>
          </a:p>
          <a:p>
            <a:pPr indent="-1587" lvl="0" marL="179388"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587" lvl="0" marL="179388" marR="0" rtl="0" algn="l">
              <a:spcBef>
                <a:spcPts val="400"/>
              </a:spcBef>
              <a:spcAft>
                <a:spcPts val="0"/>
              </a:spcAft>
              <a:buClr>
                <a:srgbClr val="AF242B"/>
              </a:buClr>
              <a:buSzPct val="25000"/>
              <a:buFont typeface="Noto Sans Symbols"/>
              <a:buNone/>
            </a:pPr>
            <a:r>
              <a:rPr b="0" baseline="0" i="0" lang="en-US" sz="2000" u="none" cap="none" strike="noStrike">
                <a:solidFill>
                  <a:schemeClr val="dk1"/>
                </a:solidFill>
                <a:latin typeface="Arial"/>
                <a:ea typeface="Arial"/>
                <a:cs typeface="Arial"/>
                <a:sym typeface="Arial"/>
              </a:rPr>
              <a:t>Terms</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Bills the </a:t>
            </a:r>
            <a:r>
              <a:rPr b="0" baseline="0" i="0" lang="en-US" sz="1800" u="sng" cap="none" strike="noStrike">
                <a:solidFill>
                  <a:schemeClr val="dk1"/>
                </a:solidFill>
                <a:latin typeface="Arial"/>
                <a:ea typeface="Arial"/>
                <a:cs typeface="Arial"/>
                <a:sym typeface="Arial"/>
              </a:rPr>
              <a:t>authorized billing amount</a:t>
            </a:r>
            <a:r>
              <a:rPr b="0" baseline="0" i="0" lang="en-US" sz="1800" u="none" cap="none" strike="noStrike">
                <a:solidFill>
                  <a:schemeClr val="dk1"/>
                </a:solidFill>
                <a:latin typeface="Arial"/>
                <a:ea typeface="Arial"/>
                <a:cs typeface="Arial"/>
                <a:sym typeface="Arial"/>
              </a:rPr>
              <a:t> equally over the period of service </a:t>
            </a:r>
          </a:p>
          <a:p>
            <a:pPr indent="-241300" lvl="2" marL="914400" marR="0" rtl="0" algn="l">
              <a:spcBef>
                <a:spcPts val="36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Spending never referenced</a:t>
            </a:r>
            <a:r>
              <a:rPr b="0" baseline="0" i="0" lang="en-US" sz="1800" u="none" cap="none" strike="noStrike">
                <a:solidFill>
                  <a:schemeClr val="dk1"/>
                </a:solidFill>
                <a:latin typeface="Arial"/>
                <a:ea typeface="Arial"/>
                <a:cs typeface="Arial"/>
                <a:sym typeface="Arial"/>
              </a:rPr>
              <a:t> on Recurring Agreements</a:t>
            </a:r>
          </a:p>
          <a:p>
            <a:pPr indent="-241300" lvl="2" marL="914400"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Pegasys billing transaction generated for the documented periodic bill amount</a:t>
            </a:r>
          </a:p>
          <a:p>
            <a:pPr indent="-23177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401" name="Shape 401"/>
          <p:cNvSpPr/>
          <p:nvPr/>
        </p:nvSpPr>
        <p:spPr>
          <a:xfrm>
            <a:off x="1047776" y="5029201"/>
            <a:ext cx="2963332" cy="355600"/>
          </a:xfrm>
          <a:prstGeom prst="roundRect">
            <a:avLst>
              <a:gd fmla="val 16667" name="adj"/>
            </a:avLst>
          </a:prstGeom>
          <a:solidFill>
            <a:schemeClr val="accent1"/>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l">
              <a:lnSpc>
                <a:spcPct val="85000"/>
              </a:lnSpc>
              <a:spcBef>
                <a:spcPts val="0"/>
              </a:spcBef>
              <a:spcAft>
                <a:spcPts val="240"/>
              </a:spcAft>
              <a:buSzPct val="25000"/>
              <a:buNone/>
            </a:pPr>
            <a:r>
              <a:rPr b="0" baseline="0" i="0" lang="en-US" sz="1200" u="none" cap="none" strike="noStrike">
                <a:solidFill>
                  <a:schemeClr val="dk1"/>
                </a:solidFill>
                <a:latin typeface="Arial"/>
                <a:ea typeface="Arial"/>
                <a:cs typeface="Arial"/>
                <a:sym typeface="Arial"/>
              </a:rPr>
              <a:t>Outlease – Flat Rate</a:t>
            </a:r>
          </a:p>
        </p:txBody>
      </p:sp>
      <p:sp>
        <p:nvSpPr>
          <p:cNvPr id="402" name="Shape 402"/>
          <p:cNvSpPr txBox="1"/>
          <p:nvPr/>
        </p:nvSpPr>
        <p:spPr>
          <a:xfrm>
            <a:off x="748145" y="4470221"/>
            <a:ext cx="3313214" cy="36933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1" lang="en-US" sz="1800" u="none" cap="none" strike="noStrike">
                <a:solidFill>
                  <a:srgbClr val="000000"/>
                </a:solidFill>
                <a:latin typeface="Arial"/>
                <a:ea typeface="Arial"/>
                <a:cs typeface="Arial"/>
                <a:sym typeface="Arial"/>
              </a:rPr>
              <a:t>Automated Business Lines:</a:t>
            </a:r>
          </a:p>
        </p:txBody>
      </p:sp>
      <p:sp>
        <p:nvSpPr>
          <p:cNvPr id="403" name="Shape 403"/>
          <p:cNvSpPr txBox="1"/>
          <p:nvPr/>
        </p:nvSpPr>
        <p:spPr>
          <a:xfrm>
            <a:off x="4465119" y="4476301"/>
            <a:ext cx="3037702" cy="36933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1" lang="en-US" sz="1800" u="none" cap="none" strike="noStrike">
                <a:solidFill>
                  <a:srgbClr val="000000"/>
                </a:solidFill>
                <a:latin typeface="Arial"/>
                <a:ea typeface="Arial"/>
                <a:cs typeface="Arial"/>
                <a:sym typeface="Arial"/>
              </a:rPr>
              <a:t>Manual Business Lines:</a:t>
            </a:r>
          </a:p>
        </p:txBody>
      </p:sp>
      <p:sp>
        <p:nvSpPr>
          <p:cNvPr id="404" name="Shape 404"/>
          <p:cNvSpPr/>
          <p:nvPr/>
        </p:nvSpPr>
        <p:spPr>
          <a:xfrm>
            <a:off x="4699648" y="4845632"/>
            <a:ext cx="3910960" cy="146142"/>
          </a:xfrm>
          <a:prstGeom prst="roundRect">
            <a:avLst>
              <a:gd fmla="val 16667" name="adj"/>
            </a:avLst>
          </a:prstGeom>
          <a:solidFill>
            <a:schemeClr val="accent1"/>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l">
              <a:lnSpc>
                <a:spcPct val="85000"/>
              </a:lnSpc>
              <a:spcBef>
                <a:spcPts val="0"/>
              </a:spcBef>
              <a:spcAft>
                <a:spcPts val="240"/>
              </a:spcAft>
              <a:buSzPct val="25000"/>
              <a:buNone/>
            </a:pPr>
            <a:r>
              <a:rPr b="0" baseline="0" i="0" lang="en-US" sz="1200" u="none" cap="none" strike="noStrike">
                <a:solidFill>
                  <a:schemeClr val="dk1"/>
                </a:solidFill>
                <a:latin typeface="Arial"/>
                <a:ea typeface="Arial"/>
                <a:cs typeface="Arial"/>
                <a:sym typeface="Arial"/>
              </a:rPr>
              <a:t>Integrated Acquisition Environment (IAE) – Flat Rate</a:t>
            </a:r>
          </a:p>
        </p:txBody>
      </p:sp>
      <p:sp>
        <p:nvSpPr>
          <p:cNvPr id="405" name="Shape 405"/>
          <p:cNvSpPr txBox="1"/>
          <p:nvPr/>
        </p:nvSpPr>
        <p:spPr>
          <a:xfrm>
            <a:off x="363414"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06" name="Shape 40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4" name="Shape 3234"/>
        <p:cNvGrpSpPr/>
        <p:nvPr/>
      </p:nvGrpSpPr>
      <p:grpSpPr>
        <a:xfrm>
          <a:off x="0" y="0"/>
          <a:ext cx="0" cy="0"/>
          <a:chOff x="0" y="0"/>
          <a:chExt cx="0" cy="0"/>
        </a:xfrm>
      </p:grpSpPr>
      <p:sp>
        <p:nvSpPr>
          <p:cNvPr id="3235" name="Shape 3235"/>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Outstanding Bills Query – Normal Line BD</a:t>
            </a:r>
          </a:p>
        </p:txBody>
      </p:sp>
      <p:sp>
        <p:nvSpPr>
          <p:cNvPr id="3236" name="Shape 323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237" name="Shape 323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238" name="Shape 3238"/>
          <p:cNvPicPr preferRelativeResize="0"/>
          <p:nvPr/>
        </p:nvPicPr>
        <p:blipFill rotWithShape="1">
          <a:blip r:embed="rId3">
            <a:alphaModFix/>
          </a:blip>
          <a:srcRect b="0" l="0" r="0" t="0"/>
          <a:stretch/>
        </p:blipFill>
        <p:spPr>
          <a:xfrm>
            <a:off x="1159473" y="1330034"/>
            <a:ext cx="6167602" cy="4880758"/>
          </a:xfrm>
          <a:prstGeom prst="rect">
            <a:avLst/>
          </a:prstGeom>
          <a:noFill/>
          <a:ln>
            <a:noFill/>
          </a:ln>
        </p:spPr>
      </p:pic>
    </p:spTree>
  </p:cSld>
  <p:clrMapOvr>
    <a:masterClrMapping/>
  </p:clrMapOvr>
  <p:transition spd="slow">
    <p:cut/>
  </p:transition>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3" name="Shape 3243"/>
        <p:cNvGrpSpPr/>
        <p:nvPr/>
      </p:nvGrpSpPr>
      <p:grpSpPr>
        <a:xfrm>
          <a:off x="0" y="0"/>
          <a:ext cx="0" cy="0"/>
          <a:chOff x="0" y="0"/>
          <a:chExt cx="0" cy="0"/>
        </a:xfrm>
      </p:grpSpPr>
      <p:pic>
        <p:nvPicPr>
          <p:cNvPr id="3244" name="Shape 3244"/>
          <p:cNvPicPr preferRelativeResize="0"/>
          <p:nvPr/>
        </p:nvPicPr>
        <p:blipFill rotWithShape="1">
          <a:blip r:embed="rId3">
            <a:alphaModFix/>
          </a:blip>
          <a:srcRect b="0" l="0" r="0" t="0"/>
          <a:stretch/>
        </p:blipFill>
        <p:spPr>
          <a:xfrm>
            <a:off x="542925" y="1139926"/>
            <a:ext cx="6867278" cy="5308747"/>
          </a:xfrm>
          <a:prstGeom prst="rect">
            <a:avLst/>
          </a:prstGeom>
          <a:noFill/>
          <a:ln cap="flat" cmpd="sng" w="19050">
            <a:solidFill>
              <a:schemeClr val="dk1"/>
            </a:solidFill>
            <a:prstDash val="solid"/>
            <a:miter/>
            <a:headEnd len="med" w="med" type="none"/>
            <a:tailEnd len="med" w="med" type="none"/>
          </a:ln>
        </p:spPr>
      </p:pic>
      <p:sp>
        <p:nvSpPr>
          <p:cNvPr id="3245" name="Shape 3245"/>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Outstanding Bills Query – Credit Line BD</a:t>
            </a:r>
          </a:p>
        </p:txBody>
      </p:sp>
      <p:sp>
        <p:nvSpPr>
          <p:cNvPr id="3246" name="Shape 324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247" name="Shape 324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248" name="Shape 3248"/>
          <p:cNvSpPr/>
          <p:nvPr/>
        </p:nvSpPr>
        <p:spPr>
          <a:xfrm>
            <a:off x="673552" y="1805049"/>
            <a:ext cx="3004035" cy="197130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249" name="Shape 3249"/>
          <p:cNvSpPr/>
          <p:nvPr/>
        </p:nvSpPr>
        <p:spPr>
          <a:xfrm>
            <a:off x="8011235" y="6141492"/>
            <a:ext cx="921056" cy="554169"/>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3250" name="Shape 3250"/>
          <p:cNvPicPr preferRelativeResize="0"/>
          <p:nvPr/>
        </p:nvPicPr>
        <p:blipFill rotWithShape="1">
          <a:blip r:embed="rId4">
            <a:alphaModFix/>
          </a:blip>
          <a:srcRect b="0" l="0" r="0" t="0"/>
          <a:stretch/>
        </p:blipFill>
        <p:spPr>
          <a:xfrm>
            <a:off x="673552" y="3823830"/>
            <a:ext cx="7991475" cy="2628899"/>
          </a:xfrm>
          <a:prstGeom prst="rect">
            <a:avLst/>
          </a:prstGeom>
          <a:noFill/>
          <a:ln cap="flat" cmpd="sng" w="19050">
            <a:solidFill>
              <a:schemeClr val="dk1"/>
            </a:solidFill>
            <a:prstDash val="solid"/>
            <a:miter/>
            <a:headEnd len="med" w="med" type="none"/>
            <a:tailEnd len="med" w="med" type="none"/>
          </a:ln>
        </p:spPr>
      </p:pic>
      <p:sp>
        <p:nvSpPr>
          <p:cNvPr id="3251" name="Shape 3251"/>
          <p:cNvSpPr/>
          <p:nvPr/>
        </p:nvSpPr>
        <p:spPr>
          <a:xfrm>
            <a:off x="750527" y="4018935"/>
            <a:ext cx="3429586" cy="517437"/>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252" name="Shape 3252"/>
          <p:cNvSpPr/>
          <p:nvPr/>
        </p:nvSpPr>
        <p:spPr>
          <a:xfrm>
            <a:off x="7224867" y="4995546"/>
            <a:ext cx="1404535" cy="139928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7" name="Shape 3257"/>
        <p:cNvGrpSpPr/>
        <p:nvPr/>
      </p:nvGrpSpPr>
      <p:grpSpPr>
        <a:xfrm>
          <a:off x="0" y="0"/>
          <a:ext cx="0" cy="0"/>
          <a:chOff x="0" y="0"/>
          <a:chExt cx="0" cy="0"/>
        </a:xfrm>
      </p:grpSpPr>
      <p:pic>
        <p:nvPicPr>
          <p:cNvPr id="3258" name="Shape 3258"/>
          <p:cNvPicPr preferRelativeResize="0"/>
          <p:nvPr/>
        </p:nvPicPr>
        <p:blipFill rotWithShape="1">
          <a:blip r:embed="rId3">
            <a:alphaModFix/>
          </a:blip>
          <a:srcRect b="0" l="0" r="0" t="0"/>
          <a:stretch/>
        </p:blipFill>
        <p:spPr>
          <a:xfrm>
            <a:off x="716524" y="1259045"/>
            <a:ext cx="4811086" cy="5157797"/>
          </a:xfrm>
          <a:prstGeom prst="rect">
            <a:avLst/>
          </a:prstGeom>
          <a:noFill/>
          <a:ln cap="flat" cmpd="sng" w="19050">
            <a:solidFill>
              <a:schemeClr val="dk1"/>
            </a:solidFill>
            <a:prstDash val="solid"/>
            <a:miter/>
            <a:headEnd len="med" w="med" type="none"/>
            <a:tailEnd len="med" w="med" type="none"/>
          </a:ln>
        </p:spPr>
      </p:pic>
      <p:sp>
        <p:nvSpPr>
          <p:cNvPr id="3259" name="Shape 3259"/>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Outstanding Bills Query – Details</a:t>
            </a:r>
          </a:p>
        </p:txBody>
      </p:sp>
      <p:sp>
        <p:nvSpPr>
          <p:cNvPr id="3260" name="Shape 326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261" name="Shape 326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262" name="Shape 3262"/>
          <p:cNvSpPr/>
          <p:nvPr/>
        </p:nvSpPr>
        <p:spPr>
          <a:xfrm>
            <a:off x="1523754" y="1171079"/>
            <a:ext cx="1267610" cy="348111"/>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263" name="Shape 3263"/>
          <p:cNvSpPr txBox="1"/>
          <p:nvPr/>
        </p:nvSpPr>
        <p:spPr>
          <a:xfrm>
            <a:off x="5669280" y="3296989"/>
            <a:ext cx="3474719" cy="1077217"/>
          </a:xfrm>
          <a:prstGeom prst="rect">
            <a:avLst/>
          </a:prstGeom>
          <a:noFill/>
          <a:ln>
            <a:noFill/>
          </a:ln>
        </p:spPr>
        <p:txBody>
          <a:bodyPr anchorCtr="0" anchor="ctr" bIns="45700" lIns="91425" rIns="91425" tIns="45700">
            <a:noAutofit/>
          </a:bodyPr>
          <a:lstStyle/>
          <a:p>
            <a:pPr indent="-231775" lvl="0" marL="231775" marR="0" rtl="0" algn="l">
              <a:spcBef>
                <a:spcPts val="0"/>
              </a:spcBef>
              <a:spcAft>
                <a:spcPts val="600"/>
              </a:spcAft>
              <a:buClr>
                <a:srgbClr val="C00000"/>
              </a:buClr>
              <a:buSzPct val="75000"/>
              <a:buFont typeface="Noto Sans Symbols"/>
              <a:buChar char="•"/>
            </a:pPr>
            <a:r>
              <a:rPr b="0" baseline="0" i="0" lang="en-US" sz="1600" u="none" cap="none" strike="noStrike">
                <a:solidFill>
                  <a:srgbClr val="000000"/>
                </a:solidFill>
                <a:latin typeface="Arial"/>
                <a:ea typeface="Arial"/>
                <a:cs typeface="Arial"/>
                <a:sym typeface="Arial"/>
              </a:rPr>
              <a:t>Provides ability to refine search of outstanding </a:t>
            </a:r>
            <a:r>
              <a:rPr b="1" baseline="0" i="0" lang="en-US" sz="1600" u="sng" cap="none" strike="noStrike">
                <a:solidFill>
                  <a:srgbClr val="000000"/>
                </a:solidFill>
                <a:latin typeface="Arial"/>
                <a:ea typeface="Arial"/>
                <a:cs typeface="Arial"/>
                <a:sym typeface="Arial"/>
              </a:rPr>
              <a:t>accounting lines</a:t>
            </a:r>
            <a:r>
              <a:rPr b="0" baseline="0" i="0" lang="en-US" sz="1600" u="none" cap="none" strike="noStrike">
                <a:solidFill>
                  <a:srgbClr val="000000"/>
                </a:solidFill>
                <a:latin typeface="Arial"/>
                <a:ea typeface="Arial"/>
                <a:cs typeface="Arial"/>
                <a:sym typeface="Arial"/>
              </a:rPr>
              <a:t> within an outstanding Billing Document</a:t>
            </a:r>
          </a:p>
        </p:txBody>
      </p:sp>
    </p:spTree>
  </p:cSld>
  <p:clrMapOvr>
    <a:masterClrMapping/>
  </p:clrMapOvr>
  <p:transition spd="slow">
    <p:cut/>
  </p:transition>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8" name="Shape 3268"/>
        <p:cNvGrpSpPr/>
        <p:nvPr/>
      </p:nvGrpSpPr>
      <p:grpSpPr>
        <a:xfrm>
          <a:off x="0" y="0"/>
          <a:ext cx="0" cy="0"/>
          <a:chOff x="0" y="0"/>
          <a:chExt cx="0" cy="0"/>
        </a:xfrm>
      </p:grpSpPr>
      <p:sp>
        <p:nvSpPr>
          <p:cNvPr id="3269" name="Shape 3269"/>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Outstanding Bills Query Bill Detail tab</a:t>
            </a:r>
          </a:p>
        </p:txBody>
      </p:sp>
      <p:sp>
        <p:nvSpPr>
          <p:cNvPr id="3270" name="Shape 327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271" name="Shape 3271"/>
          <p:cNvSpPr txBox="1"/>
          <p:nvPr/>
        </p:nvSpPr>
        <p:spPr>
          <a:xfrm>
            <a:off x="6270169" y="3173880"/>
            <a:ext cx="2873829" cy="1323439"/>
          </a:xfrm>
          <a:prstGeom prst="rect">
            <a:avLst/>
          </a:prstGeom>
          <a:noFill/>
          <a:ln>
            <a:noFill/>
          </a:ln>
        </p:spPr>
        <p:txBody>
          <a:bodyPr anchorCtr="0" anchor="ctr" bIns="45700" lIns="91425" rIns="91425" tIns="45700">
            <a:noAutofit/>
          </a:bodyPr>
          <a:lstStyle/>
          <a:p>
            <a:pPr indent="-231775" lvl="0" marL="231775" marR="0" rtl="0" algn="l">
              <a:spcBef>
                <a:spcPts val="0"/>
              </a:spcBef>
              <a:spcAft>
                <a:spcPts val="600"/>
              </a:spcAft>
              <a:buClr>
                <a:srgbClr val="C00000"/>
              </a:buClr>
              <a:buSzPct val="75000"/>
              <a:buFont typeface="Noto Sans Symbols"/>
              <a:buChar char="•"/>
            </a:pPr>
            <a:r>
              <a:rPr b="0" baseline="0" i="0" lang="en-US" sz="1600" u="none" cap="none" strike="noStrike">
                <a:solidFill>
                  <a:srgbClr val="000000"/>
                </a:solidFill>
                <a:latin typeface="Arial"/>
                <a:ea typeface="Arial"/>
                <a:cs typeface="Arial"/>
                <a:sym typeface="Arial"/>
              </a:rPr>
              <a:t>Provides ability to refine search of outstanding </a:t>
            </a:r>
            <a:r>
              <a:rPr b="1" baseline="0" i="0" lang="en-US" sz="1600" u="sng" cap="none" strike="noStrike">
                <a:solidFill>
                  <a:srgbClr val="000000"/>
                </a:solidFill>
                <a:latin typeface="Arial"/>
                <a:ea typeface="Arial"/>
                <a:cs typeface="Arial"/>
                <a:sym typeface="Arial"/>
              </a:rPr>
              <a:t>accounting lines</a:t>
            </a:r>
            <a:r>
              <a:rPr b="0" baseline="0" i="0" lang="en-US" sz="1600" u="none" cap="none" strike="noStrike">
                <a:solidFill>
                  <a:srgbClr val="000000"/>
                </a:solidFill>
                <a:latin typeface="Arial"/>
                <a:ea typeface="Arial"/>
                <a:cs typeface="Arial"/>
                <a:sym typeface="Arial"/>
              </a:rPr>
              <a:t> within an outstanding Billing Document</a:t>
            </a:r>
          </a:p>
        </p:txBody>
      </p:sp>
      <p:pic>
        <p:nvPicPr>
          <p:cNvPr id="3272" name="Shape 3272"/>
          <p:cNvPicPr preferRelativeResize="0"/>
          <p:nvPr/>
        </p:nvPicPr>
        <p:blipFill rotWithShape="1">
          <a:blip r:embed="rId3">
            <a:alphaModFix/>
          </a:blip>
          <a:srcRect b="0" l="0" r="0" t="0"/>
          <a:stretch/>
        </p:blipFill>
        <p:spPr>
          <a:xfrm>
            <a:off x="439618" y="1106905"/>
            <a:ext cx="5830549" cy="4569498"/>
          </a:xfrm>
          <a:prstGeom prst="rect">
            <a:avLst/>
          </a:prstGeom>
          <a:noFill/>
          <a:ln>
            <a:noFill/>
          </a:ln>
        </p:spPr>
      </p:pic>
      <p:pic>
        <p:nvPicPr>
          <p:cNvPr id="3273" name="Shape 3273"/>
          <p:cNvPicPr preferRelativeResize="0"/>
          <p:nvPr/>
        </p:nvPicPr>
        <p:blipFill rotWithShape="1">
          <a:blip r:embed="rId4">
            <a:alphaModFix/>
          </a:blip>
          <a:srcRect b="0" l="0" r="0" t="0"/>
          <a:stretch/>
        </p:blipFill>
        <p:spPr>
          <a:xfrm>
            <a:off x="439618" y="5687808"/>
            <a:ext cx="6127434" cy="724865"/>
          </a:xfrm>
          <a:prstGeom prst="rect">
            <a:avLst/>
          </a:prstGeom>
          <a:noFill/>
          <a:ln>
            <a:noFill/>
          </a:ln>
        </p:spPr>
      </p:pic>
      <p:sp>
        <p:nvSpPr>
          <p:cNvPr id="3274" name="Shape 3274"/>
          <p:cNvSpPr/>
          <p:nvPr/>
        </p:nvSpPr>
        <p:spPr>
          <a:xfrm>
            <a:off x="1388873" y="1106905"/>
            <a:ext cx="1413702" cy="213045"/>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lt1"/>
              </a:solidFill>
              <a:latin typeface="Arial"/>
              <a:ea typeface="Arial"/>
              <a:cs typeface="Arial"/>
              <a:sym typeface="Arial"/>
            </a:endParaRPr>
          </a:p>
        </p:txBody>
      </p:sp>
    </p:spTree>
  </p:cSld>
  <p:clrMapOvr>
    <a:masterClrMapping/>
  </p:clrMapOvr>
  <p:transition spd="slow">
    <p:cut/>
  </p:transition>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9" name="Shape 3279"/>
        <p:cNvGrpSpPr/>
        <p:nvPr/>
      </p:nvGrpSpPr>
      <p:grpSpPr>
        <a:xfrm>
          <a:off x="0" y="0"/>
          <a:ext cx="0" cy="0"/>
          <a:chOff x="0" y="0"/>
          <a:chExt cx="0" cy="0"/>
        </a:xfrm>
      </p:grpSpPr>
      <p:sp>
        <p:nvSpPr>
          <p:cNvPr id="3280" name="Shape 3280"/>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Outstanding Bills Query –  </a:t>
            </a:r>
            <a:br>
              <a:rPr b="1" baseline="0" i="0" lang="en-US" sz="2600" u="none" cap="none" strike="noStrike">
                <a:solidFill>
                  <a:schemeClr val="lt1"/>
                </a:solidFill>
                <a:latin typeface="Arial"/>
                <a:ea typeface="Arial"/>
                <a:cs typeface="Arial"/>
                <a:sym typeface="Arial"/>
              </a:rPr>
            </a:br>
            <a:r>
              <a:rPr b="1" baseline="0" i="0" lang="en-US" sz="2600" u="none" cap="none" strike="noStrike">
                <a:solidFill>
                  <a:schemeClr val="lt1"/>
                </a:solidFill>
                <a:latin typeface="Arial"/>
                <a:ea typeface="Arial"/>
                <a:cs typeface="Arial"/>
                <a:sym typeface="Arial"/>
              </a:rPr>
              <a:t>Outstanding Billing Document Line</a:t>
            </a:r>
          </a:p>
        </p:txBody>
      </p:sp>
      <p:sp>
        <p:nvSpPr>
          <p:cNvPr id="3281" name="Shape 328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282" name="Shape 328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283" name="Shape 3283"/>
          <p:cNvPicPr preferRelativeResize="0"/>
          <p:nvPr/>
        </p:nvPicPr>
        <p:blipFill rotWithShape="1">
          <a:blip r:embed="rId3">
            <a:alphaModFix/>
          </a:blip>
          <a:srcRect b="0" l="0" r="0" t="0"/>
          <a:stretch/>
        </p:blipFill>
        <p:spPr>
          <a:xfrm>
            <a:off x="660233" y="1195834"/>
            <a:ext cx="3286124" cy="4838700"/>
          </a:xfrm>
          <a:prstGeom prst="rect">
            <a:avLst/>
          </a:prstGeom>
          <a:noFill/>
          <a:ln cap="flat" cmpd="sng" w="19050">
            <a:solidFill>
              <a:schemeClr val="dk1"/>
            </a:solidFill>
            <a:prstDash val="solid"/>
            <a:miter/>
            <a:headEnd len="med" w="med" type="none"/>
            <a:tailEnd len="med" w="med" type="none"/>
          </a:ln>
        </p:spPr>
      </p:pic>
      <p:sp>
        <p:nvSpPr>
          <p:cNvPr id="3284" name="Shape 3284"/>
          <p:cNvSpPr/>
          <p:nvPr/>
        </p:nvSpPr>
        <p:spPr>
          <a:xfrm>
            <a:off x="621733" y="1168041"/>
            <a:ext cx="2172451" cy="328123"/>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285" name="Shape 3285"/>
          <p:cNvSpPr/>
          <p:nvPr/>
        </p:nvSpPr>
        <p:spPr>
          <a:xfrm>
            <a:off x="621731" y="1734328"/>
            <a:ext cx="3286125" cy="328123"/>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286" name="Shape 3286"/>
          <p:cNvSpPr/>
          <p:nvPr/>
        </p:nvSpPr>
        <p:spPr>
          <a:xfrm>
            <a:off x="660235" y="2801128"/>
            <a:ext cx="2355294" cy="269329"/>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287" name="Shape 3287"/>
          <p:cNvSpPr txBox="1"/>
          <p:nvPr/>
        </p:nvSpPr>
        <p:spPr>
          <a:xfrm>
            <a:off x="4250225" y="2287730"/>
            <a:ext cx="4195685" cy="830996"/>
          </a:xfrm>
          <a:prstGeom prst="rect">
            <a:avLst/>
          </a:prstGeom>
          <a:noFill/>
          <a:ln>
            <a:noFill/>
          </a:ln>
        </p:spPr>
        <p:txBody>
          <a:bodyPr anchorCtr="0" anchor="ctr" bIns="45700" lIns="91425" rIns="91425" tIns="45700">
            <a:noAutofit/>
          </a:bodyPr>
          <a:lstStyle/>
          <a:p>
            <a:pPr indent="-231775" lvl="0" marL="231775" marR="0" rtl="0" algn="l">
              <a:spcBef>
                <a:spcPts val="0"/>
              </a:spcBef>
              <a:spcAft>
                <a:spcPts val="600"/>
              </a:spcAft>
              <a:buClr>
                <a:srgbClr val="C00000"/>
              </a:buClr>
              <a:buSzPct val="75000"/>
              <a:buFont typeface="Noto Sans Symbols"/>
              <a:buChar char="•"/>
            </a:pPr>
            <a:r>
              <a:rPr b="0" baseline="0" i="0" lang="en-US" sz="1600" u="none" cap="none" strike="noStrike">
                <a:solidFill>
                  <a:srgbClr val="000000"/>
                </a:solidFill>
                <a:latin typeface="Arial"/>
                <a:ea typeface="Arial"/>
                <a:cs typeface="Arial"/>
                <a:sym typeface="Arial"/>
              </a:rPr>
              <a:t>Displays outstanding amounts for each individual accounting line within outstanding Billing Document</a:t>
            </a:r>
          </a:p>
        </p:txBody>
      </p:sp>
      <p:sp>
        <p:nvSpPr>
          <p:cNvPr id="3288" name="Shape 3288"/>
          <p:cNvSpPr/>
          <p:nvPr/>
        </p:nvSpPr>
        <p:spPr>
          <a:xfrm>
            <a:off x="530941" y="3962400"/>
            <a:ext cx="3539612" cy="2163096"/>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3289" name="Shape 3289"/>
          <p:cNvPicPr preferRelativeResize="0"/>
          <p:nvPr/>
        </p:nvPicPr>
        <p:blipFill rotWithShape="1">
          <a:blip r:embed="rId4">
            <a:alphaModFix/>
          </a:blip>
          <a:srcRect b="0" l="0" r="0" t="0"/>
          <a:stretch/>
        </p:blipFill>
        <p:spPr>
          <a:xfrm>
            <a:off x="660235" y="3972976"/>
            <a:ext cx="8267699" cy="1666875"/>
          </a:xfrm>
          <a:prstGeom prst="rect">
            <a:avLst/>
          </a:prstGeom>
          <a:noFill/>
          <a:ln cap="flat" cmpd="sng" w="19050">
            <a:solidFill>
              <a:schemeClr val="dk1"/>
            </a:solidFill>
            <a:prstDash val="solid"/>
            <a:miter/>
            <a:headEnd len="med" w="med" type="none"/>
            <a:tailEnd len="med" w="med" type="none"/>
          </a:ln>
        </p:spPr>
      </p:pic>
      <p:sp>
        <p:nvSpPr>
          <p:cNvPr id="3290" name="Shape 3290"/>
          <p:cNvSpPr/>
          <p:nvPr/>
        </p:nvSpPr>
        <p:spPr>
          <a:xfrm>
            <a:off x="1773908" y="4165487"/>
            <a:ext cx="1460905" cy="1363763"/>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291" name="Shape 3291"/>
          <p:cNvSpPr/>
          <p:nvPr/>
        </p:nvSpPr>
        <p:spPr>
          <a:xfrm>
            <a:off x="5996817" y="4165487"/>
            <a:ext cx="1460905" cy="1363763"/>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292" name="Shape 3292"/>
          <p:cNvSpPr/>
          <p:nvPr/>
        </p:nvSpPr>
        <p:spPr>
          <a:xfrm>
            <a:off x="7452807" y="4165487"/>
            <a:ext cx="1460905" cy="1363763"/>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96" name="Shape 3296"/>
        <p:cNvGrpSpPr/>
        <p:nvPr/>
      </p:nvGrpSpPr>
      <p:grpSpPr>
        <a:xfrm>
          <a:off x="0" y="0"/>
          <a:ext cx="0" cy="0"/>
          <a:chOff x="0" y="0"/>
          <a:chExt cx="0" cy="0"/>
        </a:xfrm>
      </p:grpSpPr>
      <p:sp>
        <p:nvSpPr>
          <p:cNvPr id="3297" name="Shape 3297"/>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298" name="Shape 3298"/>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GL Detail Query</a:t>
            </a:r>
          </a:p>
        </p:txBody>
      </p:sp>
      <p:sp>
        <p:nvSpPr>
          <p:cNvPr id="3299" name="Shape 3299"/>
          <p:cNvSpPr txBox="1"/>
          <p:nvPr>
            <p:ph idx="11" type="ftr"/>
          </p:nvPr>
        </p:nvSpPr>
        <p:spPr>
          <a:xfrm>
            <a:off x="398585"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300" name="Shape 3300"/>
          <p:cNvSpPr txBox="1"/>
          <p:nvPr>
            <p:ph idx="12" type="sldNum"/>
          </p:nvPr>
        </p:nvSpPr>
        <p:spPr>
          <a:xfrm>
            <a:off x="0" y="6572493"/>
            <a:ext cx="599830" cy="28550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5" name="Shape 3305"/>
        <p:cNvGrpSpPr/>
        <p:nvPr/>
      </p:nvGrpSpPr>
      <p:grpSpPr>
        <a:xfrm>
          <a:off x="0" y="0"/>
          <a:ext cx="0" cy="0"/>
          <a:chOff x="0" y="0"/>
          <a:chExt cx="0" cy="0"/>
        </a:xfrm>
      </p:grpSpPr>
      <p:sp>
        <p:nvSpPr>
          <p:cNvPr id="3306" name="Shape 330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GL Detail Query</a:t>
            </a:r>
          </a:p>
        </p:txBody>
      </p:sp>
      <p:sp>
        <p:nvSpPr>
          <p:cNvPr id="3307" name="Shape 3307"/>
          <p:cNvSpPr txBox="1"/>
          <p:nvPr>
            <p:ph idx="1" type="body"/>
          </p:nvPr>
        </p:nvSpPr>
        <p:spPr>
          <a:xfrm>
            <a:off x="487156" y="1162896"/>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2000" u="sng" cap="none" strike="noStrike">
                <a:solidFill>
                  <a:schemeClr val="dk1"/>
                </a:solidFill>
                <a:latin typeface="Arial"/>
                <a:ea typeface="Arial"/>
                <a:cs typeface="Arial"/>
                <a:sym typeface="Arial"/>
              </a:rPr>
              <a:t>GL Detail Query</a:t>
            </a:r>
            <a:r>
              <a:rPr b="0" baseline="0" i="0" lang="en-US" sz="2000" u="none" cap="none" strike="noStrike">
                <a:solidFill>
                  <a:schemeClr val="dk1"/>
                </a:solidFill>
                <a:latin typeface="Arial"/>
                <a:ea typeface="Arial"/>
                <a:cs typeface="Arial"/>
                <a:sym typeface="Arial"/>
              </a:rPr>
              <a:t>: </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Allows users to determine the </a:t>
            </a:r>
            <a:r>
              <a:rPr b="0" baseline="0" i="0" lang="en-US" sz="1800" u="sng" cap="none" strike="noStrike">
                <a:solidFill>
                  <a:schemeClr val="dk1"/>
                </a:solidFill>
                <a:latin typeface="Arial"/>
                <a:ea typeface="Arial"/>
                <a:cs typeface="Arial"/>
                <a:sym typeface="Arial"/>
              </a:rPr>
              <a:t>financial impact</a:t>
            </a:r>
            <a:r>
              <a:rPr b="0" baseline="0" i="0" lang="en-US" sz="1800" u="none" cap="none" strike="noStrike">
                <a:solidFill>
                  <a:schemeClr val="dk1"/>
                </a:solidFill>
                <a:latin typeface="Arial"/>
                <a:ea typeface="Arial"/>
                <a:cs typeface="Arial"/>
                <a:sym typeface="Arial"/>
              </a:rPr>
              <a:t> of new/amended/corrected  documents</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Provides an alternate way of viewing information contained in the General Ledger</a:t>
            </a:r>
          </a:p>
          <a:p>
            <a:pPr indent="-187325" lvl="1" marL="568325" marR="0" rtl="0" algn="l">
              <a:spcBef>
                <a:spcPts val="160"/>
              </a:spcBef>
              <a:spcAft>
                <a:spcPts val="0"/>
              </a:spcAft>
              <a:buClr>
                <a:srgbClr val="AF242B"/>
              </a:buClr>
              <a:buFont typeface="Noto Sans Symbols"/>
              <a:buNone/>
            </a:pPr>
            <a:r>
              <a:t/>
            </a:r>
            <a:endParaRPr b="0" baseline="0" i="0" sz="8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1" baseline="0" i="0" lang="en-US" sz="2000" u="sng" cap="none" strike="noStrike">
                <a:solidFill>
                  <a:schemeClr val="dk1"/>
                </a:solidFill>
                <a:latin typeface="Arial"/>
                <a:ea typeface="Arial"/>
                <a:cs typeface="Arial"/>
                <a:sym typeface="Arial"/>
              </a:rPr>
              <a:t>GL Detail Query – item results</a:t>
            </a:r>
            <a:r>
              <a:rPr b="0" baseline="0" i="0" lang="en-US" sz="2000" u="none" cap="none" strike="noStrike">
                <a:solidFill>
                  <a:schemeClr val="dk1"/>
                </a:solidFill>
                <a:latin typeface="Arial"/>
                <a:ea typeface="Arial"/>
                <a:cs typeface="Arial"/>
                <a:sym typeface="Arial"/>
              </a:rPr>
              <a:t>:</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Includes each posting (a single debit or credit) that has been recorded for each document line displayed</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Records grouped by GL accounts</a:t>
            </a: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3308" name="Shape 330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309" name="Shape 330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3310" name="Shape 3310"/>
          <p:cNvGraphicFramePr/>
          <p:nvPr/>
        </p:nvGraphicFramePr>
        <p:xfrm>
          <a:off x="723887" y="4343723"/>
          <a:ext cx="3000000" cy="3000000"/>
        </p:xfrm>
        <a:graphic>
          <a:graphicData uri="http://schemas.openxmlformats.org/drawingml/2006/table">
            <a:tbl>
              <a:tblPr bandRow="1" firstRow="1">
                <a:noFill/>
                <a:tableStyleId>{4D4B2F40-6885-493A-B586-CD6448516648}</a:tableStyleId>
              </a:tblPr>
              <a:tblGrid>
                <a:gridCol w="2905075"/>
                <a:gridCol w="5091550"/>
              </a:tblGrid>
              <a:tr h="450225">
                <a:tc>
                  <a:txBody>
                    <a:bodyPr>
                      <a:noAutofit/>
                    </a:bodyPr>
                    <a:lstStyle/>
                    <a:p>
                      <a:pPr indent="0" lvl="0" marL="0" marR="0" rtl="0" algn="l">
                        <a:spcBef>
                          <a:spcPts val="0"/>
                        </a:spcBef>
                        <a:buSzPct val="25000"/>
                        <a:buNone/>
                      </a:pPr>
                      <a:r>
                        <a:rPr baseline="0" lang="en-US" sz="1800" u="none" cap="none" strike="noStrike"/>
                        <a:t>Processing Action</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GL Impact</a:t>
                      </a:r>
                    </a:p>
                  </a:txBody>
                  <a:tcPr marT="45725" marB="45725" marR="91450" marL="91450"/>
                </a:tc>
              </a:tr>
              <a:tr h="1125575">
                <a:tc>
                  <a:txBody>
                    <a:bodyPr>
                      <a:noAutofit/>
                    </a:bodyPr>
                    <a:lstStyle/>
                    <a:p>
                      <a:pPr indent="0" lvl="0" marL="0" marR="0" rtl="0" algn="l">
                        <a:spcBef>
                          <a:spcPts val="0"/>
                        </a:spcBef>
                        <a:buSzPct val="25000"/>
                        <a:buNone/>
                      </a:pPr>
                      <a:r>
                        <a:rPr baseline="0" lang="en-US" sz="1800" u="none" cap="none" strike="noStrike"/>
                        <a:t>Billing: </a:t>
                      </a:r>
                    </a:p>
                    <a:p>
                      <a:pPr indent="0" lvl="0" marL="0" marR="0" rtl="0" algn="l">
                        <a:spcBef>
                          <a:spcPts val="0"/>
                        </a:spcBef>
                        <a:buSzPct val="25000"/>
                        <a:buNone/>
                      </a:pPr>
                      <a:r>
                        <a:rPr baseline="0" lang="en-US" sz="1800" u="none" cap="none" strike="noStrike"/>
                        <a:t>Bill Generation</a:t>
                      </a:r>
                    </a:p>
                    <a:p>
                      <a:pPr indent="0" lvl="0" marL="0" marR="0" rtl="0" algn="l">
                        <a:spcBef>
                          <a:spcPts val="0"/>
                        </a:spcBef>
                        <a:buSzPct val="25000"/>
                        <a:buNone/>
                      </a:pPr>
                      <a:r>
                        <a:rPr baseline="0" lang="en-US" sz="1800" u="none" cap="none" strike="noStrike"/>
                        <a:t>IPAC Outbound</a:t>
                      </a:r>
                    </a:p>
                  </a:txBody>
                  <a:tcPr marT="45725" marB="45725" marR="91450" marL="91450"/>
                </a:tc>
                <a:tc>
                  <a:txBody>
                    <a:bodyPr>
                      <a:noAutofit/>
                    </a:bodyPr>
                    <a:lstStyle/>
                    <a:p>
                      <a:pPr indent="0" lvl="0" marL="0" marR="0" rtl="0" algn="l">
                        <a:spcBef>
                          <a:spcPts val="0"/>
                        </a:spcBef>
                        <a:buSzPct val="25000"/>
                        <a:buNone/>
                      </a:pPr>
                      <a:r>
                        <a:rPr baseline="0" lang="en-US" sz="1800" u="none" cap="none" strike="noStrike"/>
                        <a:t>Unbilled receivable updated to Billed receivable</a:t>
                      </a:r>
                    </a:p>
                    <a:p>
                      <a:pPr indent="0" lvl="0" marL="0" marR="0" rtl="0" algn="l">
                        <a:spcBef>
                          <a:spcPts val="0"/>
                        </a:spcBef>
                        <a:buSzPct val="25000"/>
                        <a:buNone/>
                      </a:pPr>
                      <a:r>
                        <a:rPr baseline="0" lang="en-US" sz="1800" u="none" cap="none" strike="noStrike"/>
                        <a:t>1. Reduction of Unbilled receivable</a:t>
                      </a:r>
                    </a:p>
                    <a:p>
                      <a:pPr indent="0" lvl="0" marL="0" marR="0" rtl="0" algn="l">
                        <a:spcBef>
                          <a:spcPts val="0"/>
                        </a:spcBef>
                        <a:buSzPct val="25000"/>
                        <a:buNone/>
                      </a:pPr>
                      <a:r>
                        <a:rPr baseline="0" lang="en-US" sz="1800" u="none" cap="none" strike="noStrike"/>
                        <a:t>2. New posting to Billed receivable</a:t>
                      </a:r>
                    </a:p>
                  </a:txBody>
                  <a:tcPr marT="45725" marB="45725" marR="91450" marL="91450"/>
                </a:tc>
              </a:tr>
            </a:tbl>
          </a:graphicData>
        </a:graphic>
      </p:graphicFrame>
    </p:spTree>
  </p:cSld>
  <p:clrMapOvr>
    <a:masterClrMapping/>
  </p:clrMapOvr>
  <p:transition spd="slow">
    <p:cut/>
  </p:transition>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5" name="Shape 3315"/>
        <p:cNvGrpSpPr/>
        <p:nvPr/>
      </p:nvGrpSpPr>
      <p:grpSpPr>
        <a:xfrm>
          <a:off x="0" y="0"/>
          <a:ext cx="0" cy="0"/>
          <a:chOff x="0" y="0"/>
          <a:chExt cx="0" cy="0"/>
        </a:xfrm>
      </p:grpSpPr>
      <p:sp>
        <p:nvSpPr>
          <p:cNvPr id="3316" name="Shape 331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GL Detail Query Process</a:t>
            </a:r>
          </a:p>
        </p:txBody>
      </p:sp>
      <p:sp>
        <p:nvSpPr>
          <p:cNvPr id="3317" name="Shape 3317"/>
          <p:cNvSpPr txBox="1"/>
          <p:nvPr>
            <p:ph idx="1" type="body"/>
          </p:nvPr>
        </p:nvSpPr>
        <p:spPr>
          <a:xfrm>
            <a:off x="553791" y="1148309"/>
            <a:ext cx="8590207" cy="515192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To query posting information via the GL Detail Query: </a:t>
            </a: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520700" lvl="1" marL="850900" marR="0" rtl="0" algn="l">
              <a:spcBef>
                <a:spcPts val="36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Navigate to </a:t>
            </a:r>
            <a:br>
              <a:rPr b="0" baseline="0" i="0" lang="en-US" sz="1800" u="none" cap="none" strike="noStrike">
                <a:solidFill>
                  <a:schemeClr val="dk1"/>
                </a:solidFill>
                <a:latin typeface="Arial"/>
                <a:ea typeface="Arial"/>
                <a:cs typeface="Arial"/>
                <a:sym typeface="Arial"/>
              </a:rPr>
            </a:br>
            <a:r>
              <a:rPr b="1" baseline="0" i="0" lang="en-US" sz="1800" u="none" cap="none" strike="noStrike">
                <a:solidFill>
                  <a:schemeClr val="dk1"/>
                </a:solidFill>
                <a:latin typeface="Arial"/>
                <a:ea typeface="Arial"/>
                <a:cs typeface="Arial"/>
                <a:sym typeface="Arial"/>
              </a:rPr>
              <a:t>Pegasys&gt; Queries&gt; General Ledger&gt; GL Detail Query</a:t>
            </a:r>
          </a:p>
          <a:p>
            <a:pPr indent="-520700" lvl="1" marL="850900" marR="0" rtl="0" algn="l">
              <a:spcBef>
                <a:spcPts val="36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Enter query criterion (e.g. Document Number, Bill/Statement Number, Date range)</a:t>
            </a:r>
            <a:br>
              <a:rPr b="0" baseline="0" i="0" lang="en-US" sz="1800" u="none" cap="none" strike="noStrike">
                <a:solidFill>
                  <a:schemeClr val="dk1"/>
                </a:solidFill>
                <a:latin typeface="Arial"/>
                <a:ea typeface="Arial"/>
                <a:cs typeface="Arial"/>
                <a:sym typeface="Arial"/>
              </a:rPr>
            </a:br>
            <a:r>
              <a:rPr b="1" baseline="0" i="0" lang="en-US" sz="1800" u="none" cap="none" strike="noStrike">
                <a:solidFill>
                  <a:schemeClr val="dk1"/>
                </a:solidFill>
                <a:latin typeface="Arial"/>
                <a:ea typeface="Arial"/>
                <a:cs typeface="Arial"/>
                <a:sym typeface="Arial"/>
              </a:rPr>
              <a:t>NOTE: </a:t>
            </a:r>
            <a:r>
              <a:rPr b="0" baseline="0" i="0" lang="en-US" sz="1800" u="none" cap="none" strike="noStrike">
                <a:solidFill>
                  <a:schemeClr val="dk1"/>
                </a:solidFill>
                <a:latin typeface="Arial"/>
                <a:ea typeface="Arial"/>
                <a:cs typeface="Arial"/>
                <a:sym typeface="Arial"/>
              </a:rPr>
              <a:t> Agreement Number is found under the Additional Criteria section</a:t>
            </a:r>
          </a:p>
          <a:p>
            <a:pPr indent="-520700" lvl="1" marL="850900" marR="0" rtl="0" algn="l">
              <a:spcBef>
                <a:spcPts val="36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Select </a:t>
            </a:r>
            <a:r>
              <a:rPr b="1" baseline="0" i="0" lang="en-US" sz="1800" u="none" cap="none" strike="noStrike">
                <a:solidFill>
                  <a:schemeClr val="dk1"/>
                </a:solidFill>
                <a:latin typeface="Arial"/>
                <a:ea typeface="Arial"/>
                <a:cs typeface="Arial"/>
                <a:sym typeface="Arial"/>
              </a:rPr>
              <a:t>Search</a:t>
            </a:r>
          </a:p>
          <a:p>
            <a:pPr indent="-6350" lvl="1" marL="336550" marR="0" rtl="0" algn="ctr">
              <a:spcBef>
                <a:spcPts val="360"/>
              </a:spcBef>
              <a:spcAft>
                <a:spcPts val="0"/>
              </a:spcAft>
              <a:buClr>
                <a:srgbClr val="AF242B"/>
              </a:buClr>
              <a:buSzPct val="25000"/>
              <a:buFont typeface="Noto Sans Symbols"/>
              <a:buNone/>
            </a:pPr>
            <a:r>
              <a:rPr b="0" baseline="0" i="0" lang="en-US" sz="1800" u="none" cap="none" strike="noStrike">
                <a:solidFill>
                  <a:schemeClr val="dk1"/>
                </a:solidFill>
                <a:latin typeface="Arial"/>
                <a:ea typeface="Arial"/>
                <a:cs typeface="Arial"/>
                <a:sym typeface="Arial"/>
              </a:rPr>
              <a:t>OR</a:t>
            </a:r>
          </a:p>
          <a:p>
            <a:pPr indent="-520700" lvl="1" marL="850900" marR="0" rtl="0" algn="l">
              <a:spcBef>
                <a:spcPts val="36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Navigate to </a:t>
            </a:r>
            <a:br>
              <a:rPr b="0" baseline="0" i="0" lang="en-US" sz="1800" u="none" cap="none" strike="noStrike">
                <a:solidFill>
                  <a:schemeClr val="dk1"/>
                </a:solidFill>
                <a:latin typeface="Arial"/>
                <a:ea typeface="Arial"/>
                <a:cs typeface="Arial"/>
                <a:sym typeface="Arial"/>
              </a:rPr>
            </a:br>
            <a:r>
              <a:rPr b="1" baseline="0" i="0" lang="en-US" sz="1800" u="none" cap="none" strike="noStrike">
                <a:solidFill>
                  <a:schemeClr val="dk1"/>
                </a:solidFill>
                <a:latin typeface="Arial"/>
                <a:ea typeface="Arial"/>
                <a:cs typeface="Arial"/>
                <a:sym typeface="Arial"/>
              </a:rPr>
              <a:t>Pegasys&gt; Transactions&gt; Form/Document Selection</a:t>
            </a:r>
          </a:p>
          <a:p>
            <a:pPr indent="-520700" lvl="1" marL="850900" marR="0" rtl="0" algn="l">
              <a:spcBef>
                <a:spcPts val="36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Enter query criterion (e.g. Document Number, Date range)</a:t>
            </a:r>
            <a:br>
              <a:rPr b="0" baseline="0" i="0" lang="en-US" sz="1800" u="none" cap="none" strike="noStrike">
                <a:solidFill>
                  <a:schemeClr val="dk1"/>
                </a:solidFill>
                <a:latin typeface="Arial"/>
                <a:ea typeface="Arial"/>
                <a:cs typeface="Arial"/>
                <a:sym typeface="Arial"/>
              </a:rPr>
            </a:br>
            <a:r>
              <a:rPr b="1" baseline="0" i="0" lang="en-US" sz="1800" u="none" cap="none" strike="noStrike">
                <a:solidFill>
                  <a:schemeClr val="dk1"/>
                </a:solidFill>
                <a:latin typeface="Arial"/>
                <a:ea typeface="Arial"/>
                <a:cs typeface="Arial"/>
                <a:sym typeface="Arial"/>
              </a:rPr>
              <a:t>NOTE: </a:t>
            </a:r>
            <a:r>
              <a:rPr b="0" baseline="0" i="0" lang="en-US" sz="1800" u="none" cap="none" strike="noStrike">
                <a:solidFill>
                  <a:schemeClr val="dk1"/>
                </a:solidFill>
                <a:latin typeface="Arial"/>
                <a:ea typeface="Arial"/>
                <a:cs typeface="Arial"/>
                <a:sym typeface="Arial"/>
              </a:rPr>
              <a:t> Statement Number is found under the Advance Search section</a:t>
            </a:r>
          </a:p>
          <a:p>
            <a:pPr indent="-520700" lvl="1" marL="850900" marR="0" rtl="0" algn="l">
              <a:spcBef>
                <a:spcPts val="36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Select </a:t>
            </a:r>
            <a:r>
              <a:rPr b="1" baseline="0" i="0" lang="en-US" sz="1800" u="none" cap="none" strike="noStrike">
                <a:solidFill>
                  <a:schemeClr val="dk1"/>
                </a:solidFill>
                <a:latin typeface="Arial"/>
                <a:ea typeface="Arial"/>
                <a:cs typeface="Arial"/>
                <a:sym typeface="Arial"/>
              </a:rPr>
              <a:t>Search</a:t>
            </a:r>
          </a:p>
          <a:p>
            <a:pPr indent="-520700" lvl="1" marL="850900" marR="0" rtl="0" algn="l">
              <a:spcBef>
                <a:spcPts val="36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Select the specific item and select </a:t>
            </a:r>
            <a:r>
              <a:rPr b="1" baseline="0" i="0" lang="en-US" sz="1800" u="none" cap="none" strike="noStrike">
                <a:solidFill>
                  <a:schemeClr val="dk1"/>
                </a:solidFill>
                <a:latin typeface="Arial"/>
                <a:ea typeface="Arial"/>
                <a:cs typeface="Arial"/>
                <a:sym typeface="Arial"/>
              </a:rPr>
              <a:t>GL Detail </a:t>
            </a:r>
            <a:r>
              <a:rPr b="0" baseline="0" i="0" lang="en-US" sz="1800" u="none" cap="none" strike="noStrike">
                <a:solidFill>
                  <a:schemeClr val="dk1"/>
                </a:solidFill>
                <a:latin typeface="Arial"/>
                <a:ea typeface="Arial"/>
                <a:cs typeface="Arial"/>
                <a:sym typeface="Arial"/>
              </a:rPr>
              <a:t>button</a:t>
            </a: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3318" name="Shape 331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319" name="Shape 331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4" name="Shape 3324"/>
        <p:cNvGrpSpPr/>
        <p:nvPr/>
      </p:nvGrpSpPr>
      <p:grpSpPr>
        <a:xfrm>
          <a:off x="0" y="0"/>
          <a:ext cx="0" cy="0"/>
          <a:chOff x="0" y="0"/>
          <a:chExt cx="0" cy="0"/>
        </a:xfrm>
      </p:grpSpPr>
      <p:sp>
        <p:nvSpPr>
          <p:cNvPr id="3325" name="Shape 3325"/>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GL Detail Query</a:t>
            </a:r>
          </a:p>
        </p:txBody>
      </p:sp>
      <p:sp>
        <p:nvSpPr>
          <p:cNvPr id="3326" name="Shape 332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327" name="Shape 332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328" name="Shape 3328"/>
          <p:cNvSpPr txBox="1"/>
          <p:nvPr>
            <p:ph idx="1" type="body"/>
          </p:nvPr>
        </p:nvSpPr>
        <p:spPr>
          <a:xfrm>
            <a:off x="601456" y="5199583"/>
            <a:ext cx="7396450" cy="423278"/>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Common fields to use as search criteria include:</a:t>
            </a:r>
          </a:p>
          <a:p>
            <a:pPr indent="-225425" lvl="1" marL="568325" marR="0" rtl="0" algn="l">
              <a:spcBef>
                <a:spcPts val="28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Document Number</a:t>
            </a:r>
          </a:p>
          <a:p>
            <a:pPr indent="-225425" lvl="1" marL="568325" marR="0" rtl="0" algn="l">
              <a:spcBef>
                <a:spcPts val="28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Action</a:t>
            </a:r>
          </a:p>
          <a:p>
            <a:pPr indent="-225425" lvl="1" marL="568325" marR="0" rtl="0" algn="l">
              <a:spcBef>
                <a:spcPts val="28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Trans Type</a:t>
            </a:r>
          </a:p>
          <a:p>
            <a:pPr indent="-225425" lvl="1" marL="568325" marR="0" rtl="0" algn="l">
              <a:spcBef>
                <a:spcPts val="28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Line Type</a:t>
            </a:r>
          </a:p>
        </p:txBody>
      </p:sp>
      <p:pic>
        <p:nvPicPr>
          <p:cNvPr id="3329" name="Shape 3329"/>
          <p:cNvPicPr preferRelativeResize="0"/>
          <p:nvPr/>
        </p:nvPicPr>
        <p:blipFill rotWithShape="1">
          <a:blip r:embed="rId3">
            <a:alphaModFix/>
          </a:blip>
          <a:srcRect b="0" l="0" r="10928" t="0"/>
          <a:stretch/>
        </p:blipFill>
        <p:spPr>
          <a:xfrm>
            <a:off x="1641642" y="1272819"/>
            <a:ext cx="6594891" cy="3926765"/>
          </a:xfrm>
          <a:prstGeom prst="rect">
            <a:avLst/>
          </a:prstGeom>
          <a:noFill/>
          <a:ln cap="flat" cmpd="sng" w="19050">
            <a:solidFill>
              <a:schemeClr val="dk1"/>
            </a:solidFill>
            <a:prstDash val="solid"/>
            <a:miter/>
            <a:headEnd len="med" w="med" type="none"/>
            <a:tailEnd len="med" w="med" type="none"/>
          </a:ln>
        </p:spPr>
      </p:pic>
      <p:sp>
        <p:nvSpPr>
          <p:cNvPr id="3330" name="Shape 3330"/>
          <p:cNvSpPr/>
          <p:nvPr/>
        </p:nvSpPr>
        <p:spPr>
          <a:xfrm>
            <a:off x="3291839" y="2229852"/>
            <a:ext cx="1873718" cy="240631"/>
          </a:xfrm>
          <a:prstGeom prst="rect">
            <a:avLst/>
          </a:prstGeom>
          <a:noFill/>
          <a:ln cap="flat" cmpd="sng" w="95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331" name="Shape 3331"/>
          <p:cNvSpPr/>
          <p:nvPr/>
        </p:nvSpPr>
        <p:spPr>
          <a:xfrm>
            <a:off x="5268885" y="2443213"/>
            <a:ext cx="1628304" cy="178068"/>
          </a:xfrm>
          <a:prstGeom prst="rect">
            <a:avLst/>
          </a:prstGeom>
          <a:noFill/>
          <a:ln cap="flat" cmpd="sng" w="95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332" name="Shape 3332"/>
          <p:cNvSpPr/>
          <p:nvPr/>
        </p:nvSpPr>
        <p:spPr>
          <a:xfrm>
            <a:off x="4537564" y="3936732"/>
            <a:ext cx="1427806" cy="156142"/>
          </a:xfrm>
          <a:prstGeom prst="rect">
            <a:avLst/>
          </a:prstGeom>
          <a:noFill/>
          <a:ln cap="flat" cmpd="sng" w="95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333" name="Shape 3333"/>
          <p:cNvSpPr/>
          <p:nvPr/>
        </p:nvSpPr>
        <p:spPr>
          <a:xfrm>
            <a:off x="1794565" y="4483089"/>
            <a:ext cx="2542303" cy="158579"/>
          </a:xfrm>
          <a:prstGeom prst="rect">
            <a:avLst/>
          </a:prstGeom>
          <a:noFill/>
          <a:ln cap="flat" cmpd="sng" w="95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38" name="Shape 3338"/>
        <p:cNvGrpSpPr/>
        <p:nvPr/>
      </p:nvGrpSpPr>
      <p:grpSpPr>
        <a:xfrm>
          <a:off x="0" y="0"/>
          <a:ext cx="0" cy="0"/>
          <a:chOff x="0" y="0"/>
          <a:chExt cx="0" cy="0"/>
        </a:xfrm>
      </p:grpSpPr>
      <p:sp>
        <p:nvSpPr>
          <p:cNvPr id="3339" name="Shape 3339"/>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GL Detail Query Results </a:t>
            </a:r>
          </a:p>
        </p:txBody>
      </p:sp>
      <p:sp>
        <p:nvSpPr>
          <p:cNvPr id="3340" name="Shape 334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341" name="Shape 334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342" name="Shape 3342"/>
          <p:cNvPicPr preferRelativeResize="0"/>
          <p:nvPr/>
        </p:nvPicPr>
        <p:blipFill rotWithShape="1">
          <a:blip r:embed="rId3">
            <a:alphaModFix/>
          </a:blip>
          <a:srcRect b="0" l="0" r="0" t="0"/>
          <a:stretch/>
        </p:blipFill>
        <p:spPr>
          <a:xfrm>
            <a:off x="1214509" y="1356309"/>
            <a:ext cx="7097115" cy="3162741"/>
          </a:xfrm>
          <a:prstGeom prst="rect">
            <a:avLst/>
          </a:prstGeom>
          <a:noFill/>
          <a:ln cap="flat" cmpd="sng" w="9525">
            <a:solidFill>
              <a:schemeClr val="dk1"/>
            </a:solidFill>
            <a:prstDash val="solid"/>
            <a:round/>
            <a:headEnd len="med" w="med" type="none"/>
            <a:tailEnd len="med" w="med" type="none"/>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1" name="Shape 411"/>
        <p:cNvGrpSpPr/>
        <p:nvPr/>
      </p:nvGrpSpPr>
      <p:grpSpPr>
        <a:xfrm>
          <a:off x="0" y="0"/>
          <a:ext cx="0" cy="0"/>
          <a:chOff x="0" y="0"/>
          <a:chExt cx="0" cy="0"/>
        </a:xfrm>
      </p:grpSpPr>
      <p:sp>
        <p:nvSpPr>
          <p:cNvPr id="412" name="Shape 412"/>
          <p:cNvSpPr txBox="1"/>
          <p:nvPr>
            <p:ph type="title"/>
          </p:nvPr>
        </p:nvSpPr>
        <p:spPr>
          <a:xfrm>
            <a:off x="455612" y="331787"/>
            <a:ext cx="8334425"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Spending-Based Agreements</a:t>
            </a:r>
          </a:p>
        </p:txBody>
      </p:sp>
      <p:sp>
        <p:nvSpPr>
          <p:cNvPr id="413" name="Shape 413"/>
          <p:cNvSpPr txBox="1"/>
          <p:nvPr>
            <p:ph idx="1" type="body"/>
          </p:nvPr>
        </p:nvSpPr>
        <p:spPr>
          <a:xfrm>
            <a:off x="441037" y="1153319"/>
            <a:ext cx="856184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Spending-Based Agreements</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Costs can be </a:t>
            </a:r>
            <a:r>
              <a:rPr b="0" baseline="0" i="0" lang="en-US" sz="1800" u="sng" cap="none" strike="noStrike">
                <a:solidFill>
                  <a:schemeClr val="dk1"/>
                </a:solidFill>
                <a:latin typeface="Arial"/>
                <a:ea typeface="Arial"/>
                <a:cs typeface="Arial"/>
                <a:sym typeface="Arial"/>
              </a:rPr>
              <a:t>readily identified</a:t>
            </a:r>
            <a:r>
              <a:rPr b="0" baseline="0" i="0" lang="en-US" sz="1800" u="none" cap="none" strike="noStrike">
                <a:solidFill>
                  <a:schemeClr val="dk1"/>
                </a:solidFill>
                <a:latin typeface="Arial"/>
                <a:ea typeface="Arial"/>
                <a:cs typeface="Arial"/>
                <a:sym typeface="Arial"/>
              </a:rPr>
              <a:t> and separated from standard operating costs </a:t>
            </a:r>
          </a:p>
          <a:p>
            <a:pPr indent="-225425" lvl="1" marL="568325" marR="0" rtl="0" algn="l">
              <a:spcBef>
                <a:spcPts val="36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Bills based on: </a:t>
            </a:r>
          </a:p>
          <a:p>
            <a:pPr indent="-352425" lvl="2" marL="1025525" marR="0" rtl="0" algn="l">
              <a:spcBef>
                <a:spcPts val="360"/>
              </a:spcBef>
              <a:spcAft>
                <a:spcPts val="0"/>
              </a:spcAft>
              <a:buClr>
                <a:srgbClr val="AF242B"/>
              </a:buClr>
              <a:buSzPct val="75000"/>
              <a:buFont typeface="Arial"/>
              <a:buAutoNum type="arabicPeriod"/>
            </a:pPr>
            <a:r>
              <a:rPr b="1" baseline="0" i="0" lang="en-US" sz="1800" u="none" cap="none" strike="noStrike">
                <a:solidFill>
                  <a:schemeClr val="dk1"/>
                </a:solidFill>
                <a:latin typeface="Arial"/>
                <a:ea typeface="Arial"/>
                <a:cs typeface="Arial"/>
                <a:sym typeface="Arial"/>
              </a:rPr>
              <a:t>Actual spending </a:t>
            </a:r>
            <a:r>
              <a:rPr b="0" baseline="0" i="0" lang="en-US" sz="1800" u="none" cap="none" strike="noStrike">
                <a:solidFill>
                  <a:schemeClr val="dk1"/>
                </a:solidFill>
                <a:latin typeface="Arial"/>
                <a:ea typeface="Arial"/>
                <a:cs typeface="Arial"/>
                <a:sym typeface="Arial"/>
              </a:rPr>
              <a:t>transactions that reference an Agreement, or</a:t>
            </a:r>
          </a:p>
          <a:p>
            <a:pPr indent="-352425" lvl="2" marL="1025525" marR="0" rtl="0" algn="l">
              <a:spcBef>
                <a:spcPts val="360"/>
              </a:spcBef>
              <a:spcAft>
                <a:spcPts val="0"/>
              </a:spcAft>
              <a:buClr>
                <a:srgbClr val="AF242B"/>
              </a:buClr>
              <a:buSzPct val="75000"/>
              <a:buFont typeface="Arial"/>
              <a:buAutoNum type="arabicPeriod"/>
            </a:pPr>
            <a:r>
              <a:rPr b="1" baseline="0" i="0" lang="en-US" sz="1800" u="none" cap="none" strike="noStrike">
                <a:solidFill>
                  <a:schemeClr val="dk1"/>
                </a:solidFill>
                <a:latin typeface="Arial"/>
                <a:ea typeface="Arial"/>
                <a:cs typeface="Arial"/>
                <a:sym typeface="Arial"/>
              </a:rPr>
              <a:t>Agreement Charge (AG) </a:t>
            </a:r>
            <a:r>
              <a:rPr b="0" baseline="0" i="0" lang="en-US" sz="1800" u="none" cap="none" strike="noStrike">
                <a:solidFill>
                  <a:schemeClr val="dk1"/>
                </a:solidFill>
                <a:latin typeface="Arial"/>
                <a:ea typeface="Arial"/>
                <a:cs typeface="Arial"/>
                <a:sym typeface="Arial"/>
              </a:rPr>
              <a:t>transactions that reference an Agreement</a:t>
            </a:r>
          </a:p>
          <a:p>
            <a:pPr indent="-192087" lvl="1" marL="568325" marR="0" rtl="0" algn="l">
              <a:spcBef>
                <a:spcPts val="140"/>
              </a:spcBef>
              <a:spcAft>
                <a:spcPts val="0"/>
              </a:spcAft>
              <a:buClr>
                <a:srgbClr val="AF242B"/>
              </a:buClr>
              <a:buFont typeface="Noto Sans Symbols"/>
              <a:buNone/>
            </a:pPr>
            <a:r>
              <a:t/>
            </a:r>
            <a:endParaRPr b="1" baseline="0" i="0" sz="7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Terms</a:t>
            </a:r>
          </a:p>
          <a:p>
            <a:pPr indent="-225425" lvl="1" marL="568325" marR="0" rtl="0" algn="l">
              <a:lnSpc>
                <a:spcPct val="90000"/>
              </a:lnSpc>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Bills variable amount </a:t>
            </a:r>
            <a:r>
              <a:rPr b="0" baseline="0" i="0" lang="en-US" sz="1800" u="sng" cap="none" strike="noStrike">
                <a:solidFill>
                  <a:schemeClr val="dk1"/>
                </a:solidFill>
                <a:latin typeface="Arial"/>
                <a:ea typeface="Arial"/>
                <a:cs typeface="Arial"/>
                <a:sym typeface="Arial"/>
              </a:rPr>
              <a:t>as spending occurs</a:t>
            </a:r>
          </a:p>
          <a:p>
            <a:pPr indent="-225425" lvl="1" marL="568325" marR="0" rtl="0" algn="l">
              <a:lnSpc>
                <a:spcPct val="90000"/>
              </a:lnSpc>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Detail Billing based on spending or Agreement Charges</a:t>
            </a:r>
          </a:p>
        </p:txBody>
      </p:sp>
      <p:sp>
        <p:nvSpPr>
          <p:cNvPr id="414" name="Shape 414"/>
          <p:cNvSpPr txBox="1"/>
          <p:nvPr/>
        </p:nvSpPr>
        <p:spPr>
          <a:xfrm>
            <a:off x="2586852" y="4120876"/>
            <a:ext cx="3200986" cy="33855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1" lang="en-US" sz="1600" u="none" cap="none" strike="noStrike">
                <a:solidFill>
                  <a:srgbClr val="000000"/>
                </a:solidFill>
                <a:latin typeface="Arial"/>
                <a:ea typeface="Arial"/>
                <a:cs typeface="Arial"/>
                <a:sym typeface="Arial"/>
              </a:rPr>
              <a:t>Manual Business Lines Only:</a:t>
            </a:r>
          </a:p>
        </p:txBody>
      </p:sp>
      <p:sp>
        <p:nvSpPr>
          <p:cNvPr id="415" name="Shape 41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16" name="Shape 416"/>
          <p:cNvSpPr txBox="1"/>
          <p:nvPr/>
        </p:nvSpPr>
        <p:spPr>
          <a:xfrm>
            <a:off x="363414"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graphicFrame>
        <p:nvGraphicFramePr>
          <p:cNvPr id="417" name="Shape 417"/>
          <p:cNvGraphicFramePr/>
          <p:nvPr/>
        </p:nvGraphicFramePr>
        <p:xfrm>
          <a:off x="681035" y="4614544"/>
          <a:ext cx="3000000" cy="3000000"/>
        </p:xfrm>
        <a:graphic>
          <a:graphicData uri="http://schemas.openxmlformats.org/drawingml/2006/table">
            <a:tbl>
              <a:tblPr bandRow="1" firstRow="1">
                <a:noFill/>
                <a:tableStyleId>{BBA7D5DB-EEAE-4459-85BE-0CEAF6725D12}</a:tableStyleId>
              </a:tblPr>
              <a:tblGrid>
                <a:gridCol w="3171525"/>
              </a:tblGrid>
              <a:tr h="370850">
                <a:tc>
                  <a:txBody>
                    <a:bodyPr>
                      <a:noAutofit/>
                    </a:bodyPr>
                    <a:lstStyle/>
                    <a:p>
                      <a:pPr indent="0" lvl="0" marL="0" marR="0" rtl="0" algn="l">
                        <a:spcBef>
                          <a:spcPts val="0"/>
                        </a:spcBef>
                        <a:buSzPct val="25000"/>
                        <a:buNone/>
                      </a:pPr>
                      <a:r>
                        <a:rPr baseline="0" lang="en-US" sz="1400" u="none" cap="none" strike="noStrike"/>
                        <a:t>Actual Spending</a:t>
                      </a:r>
                    </a:p>
                  </a:txBody>
                  <a:tcPr marT="45725" marB="45725" marR="91450" marL="91450"/>
                </a:tc>
              </a:tr>
              <a:tr h="370850">
                <a:tc>
                  <a:txBody>
                    <a:bodyPr>
                      <a:noAutofit/>
                    </a:bodyPr>
                    <a:lstStyle/>
                    <a:p>
                      <a:pPr indent="0" lvl="0" marL="0" marR="0" rtl="0" algn="l">
                        <a:spcBef>
                          <a:spcPts val="0"/>
                        </a:spcBef>
                        <a:buSzPct val="25000"/>
                        <a:buNone/>
                      </a:pPr>
                      <a:r>
                        <a:rPr baseline="0" lang="en-US" sz="1400" u="none" cap="none" strike="noStrike"/>
                        <a:t>University For People</a:t>
                      </a:r>
                    </a:p>
                  </a:txBody>
                  <a:tcPr marT="45725" marB="45725" marR="91450" marL="91450"/>
                </a:tc>
              </a:tr>
              <a:tr h="370850">
                <a:tc>
                  <a:txBody>
                    <a:bodyPr>
                      <a:noAutofit/>
                    </a:bodyPr>
                    <a:lstStyle/>
                    <a:p>
                      <a:pPr indent="0" lvl="0" marL="0" marR="0" rtl="0" algn="l">
                        <a:spcBef>
                          <a:spcPts val="0"/>
                        </a:spcBef>
                        <a:buSzPct val="25000"/>
                        <a:buNone/>
                      </a:pPr>
                      <a:r>
                        <a:rPr baseline="0" lang="en-US" sz="1400" u="none" cap="none" strike="noStrike"/>
                        <a:t>Federal Citizen Services (Innovative Technology)</a:t>
                      </a:r>
                    </a:p>
                  </a:txBody>
                  <a:tcPr marT="45725" marB="45725" marR="91450" marL="91450"/>
                </a:tc>
              </a:tr>
            </a:tbl>
          </a:graphicData>
        </a:graphic>
      </p:graphicFrame>
      <p:graphicFrame>
        <p:nvGraphicFramePr>
          <p:cNvPr id="418" name="Shape 418"/>
          <p:cNvGraphicFramePr/>
          <p:nvPr/>
        </p:nvGraphicFramePr>
        <p:xfrm>
          <a:off x="4139412" y="4614544"/>
          <a:ext cx="3000000" cy="3000000"/>
        </p:xfrm>
        <a:graphic>
          <a:graphicData uri="http://schemas.openxmlformats.org/drawingml/2006/table">
            <a:tbl>
              <a:tblPr bandRow="1" firstRow="1">
                <a:noFill/>
                <a:tableStyleId>{E1DBABC2-F87A-4845-B8AA-A29B11B131A3}</a:tableStyleId>
              </a:tblPr>
              <a:tblGrid>
                <a:gridCol w="3528725"/>
              </a:tblGrid>
              <a:tr h="370850">
                <a:tc>
                  <a:txBody>
                    <a:bodyPr>
                      <a:noAutofit/>
                    </a:bodyPr>
                    <a:lstStyle/>
                    <a:p>
                      <a:pPr indent="0" lvl="0" marL="0" marR="0" rtl="0" algn="l">
                        <a:spcBef>
                          <a:spcPts val="0"/>
                        </a:spcBef>
                        <a:buSzPct val="25000"/>
                        <a:buNone/>
                      </a:pPr>
                      <a:r>
                        <a:rPr baseline="0" lang="en-US" sz="1400" u="none" cap="none" strike="noStrike"/>
                        <a:t>Agreement Charges</a:t>
                      </a:r>
                    </a:p>
                  </a:txBody>
                  <a:tcPr marT="45725" marB="45725" marR="91450" marL="91450"/>
                </a:tc>
              </a:tr>
              <a:tr h="370850">
                <a:tc>
                  <a:txBody>
                    <a:bodyPr>
                      <a:noAutofit/>
                    </a:bodyPr>
                    <a:lstStyle/>
                    <a:p>
                      <a:pPr indent="0" lvl="0" marL="0" marR="0" rtl="0" algn="l">
                        <a:spcBef>
                          <a:spcPts val="0"/>
                        </a:spcBef>
                        <a:buSzPct val="25000"/>
                        <a:buNone/>
                      </a:pPr>
                      <a:r>
                        <a:rPr baseline="0" lang="en-US" sz="1400" u="none" cap="none" strike="noStrike"/>
                        <a:t>Interagency Council</a:t>
                      </a:r>
                    </a:p>
                  </a:txBody>
                  <a:tcPr marT="45725" marB="45725" marR="91450" marL="91450"/>
                </a:tc>
              </a:tr>
              <a:tr h="370850">
                <a:tc>
                  <a:txBody>
                    <a:bodyPr>
                      <a:noAutofit/>
                    </a:bodyPr>
                    <a:lstStyle/>
                    <a:p>
                      <a:pPr indent="0" lvl="0" marL="0" marR="0" rtl="0" algn="l">
                        <a:spcBef>
                          <a:spcPts val="0"/>
                        </a:spcBef>
                        <a:buSzPct val="25000"/>
                        <a:buNone/>
                      </a:pPr>
                      <a:r>
                        <a:rPr baseline="0" lang="en-US" sz="1400" u="none" cap="none" strike="noStrike"/>
                        <a:t>Federal Citizen Services (Publication Distribution)</a:t>
                      </a:r>
                    </a:p>
                  </a:txBody>
                  <a:tcPr marT="45725" marB="45725" marR="91450" marL="91450"/>
                </a:tc>
              </a:tr>
              <a:tr h="370850">
                <a:tc>
                  <a:txBody>
                    <a:bodyPr>
                      <a:noAutofit/>
                    </a:bodyPr>
                    <a:lstStyle/>
                    <a:p>
                      <a:pPr indent="0" lvl="0" marL="0" marR="0" rtl="0" algn="l">
                        <a:spcBef>
                          <a:spcPts val="0"/>
                        </a:spcBef>
                        <a:buSzPct val="25000"/>
                        <a:buNone/>
                      </a:pPr>
                      <a:r>
                        <a:rPr baseline="0" lang="en-US" sz="1400" u="none" cap="none" strike="noStrike"/>
                        <a:t>Great Seal of US</a:t>
                      </a:r>
                    </a:p>
                  </a:txBody>
                  <a:tcPr marT="45725" marB="45725" marR="91450" marL="91450"/>
                </a:tc>
              </a:tr>
            </a:tbl>
          </a:graphicData>
        </a:graphic>
      </p:graphicFrame>
    </p:spTree>
  </p:cSld>
  <p:clrMapOvr>
    <a:masterClrMapping/>
  </p:clrMapOvr>
  <p:transition spd="slow">
    <p:cut/>
  </p:transition>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7" name="Shape 3347"/>
        <p:cNvGrpSpPr/>
        <p:nvPr/>
      </p:nvGrpSpPr>
      <p:grpSpPr>
        <a:xfrm>
          <a:off x="0" y="0"/>
          <a:ext cx="0" cy="0"/>
          <a:chOff x="0" y="0"/>
          <a:chExt cx="0" cy="0"/>
        </a:xfrm>
      </p:grpSpPr>
      <p:sp>
        <p:nvSpPr>
          <p:cNvPr id="3348" name="Shape 3348"/>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GL Detail Query Detail </a:t>
            </a:r>
          </a:p>
        </p:txBody>
      </p:sp>
      <p:sp>
        <p:nvSpPr>
          <p:cNvPr id="3349" name="Shape 334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350" name="Shape 3350"/>
          <p:cNvPicPr preferRelativeResize="0"/>
          <p:nvPr/>
        </p:nvPicPr>
        <p:blipFill rotWithShape="1">
          <a:blip r:embed="rId3">
            <a:alphaModFix/>
          </a:blip>
          <a:srcRect b="0" l="0" r="0" t="0"/>
          <a:stretch/>
        </p:blipFill>
        <p:spPr>
          <a:xfrm>
            <a:off x="1409700" y="2233611"/>
            <a:ext cx="6324600" cy="2390775"/>
          </a:xfrm>
          <a:prstGeom prst="rect">
            <a:avLst/>
          </a:prstGeom>
          <a:noFill/>
          <a:ln cap="flat" cmpd="sng" w="19050">
            <a:solidFill>
              <a:schemeClr val="dk1"/>
            </a:solidFill>
            <a:prstDash val="solid"/>
            <a:miter/>
            <a:headEnd len="med" w="med" type="none"/>
            <a:tailEnd len="med" w="med" type="none"/>
          </a:ln>
        </p:spPr>
      </p:pic>
      <p:sp>
        <p:nvSpPr>
          <p:cNvPr id="3351" name="Shape 3351"/>
          <p:cNvSpPr/>
          <p:nvPr/>
        </p:nvSpPr>
        <p:spPr>
          <a:xfrm>
            <a:off x="1409700" y="2233611"/>
            <a:ext cx="3042534" cy="328123"/>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352" name="Shape 335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7" name="Shape 3357"/>
        <p:cNvGrpSpPr/>
        <p:nvPr/>
      </p:nvGrpSpPr>
      <p:grpSpPr>
        <a:xfrm>
          <a:off x="0" y="0"/>
          <a:ext cx="0" cy="0"/>
          <a:chOff x="0" y="0"/>
          <a:chExt cx="0" cy="0"/>
        </a:xfrm>
      </p:grpSpPr>
      <p:sp>
        <p:nvSpPr>
          <p:cNvPr id="3358" name="Shape 3358"/>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Flexible Postings</a:t>
            </a:r>
          </a:p>
        </p:txBody>
      </p:sp>
      <p:sp>
        <p:nvSpPr>
          <p:cNvPr id="3359" name="Shape 335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360" name="Shape 336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361" name="Shape 3361"/>
          <p:cNvSpPr txBox="1"/>
          <p:nvPr>
            <p:ph idx="1" type="body"/>
          </p:nvPr>
        </p:nvSpPr>
        <p:spPr>
          <a:xfrm>
            <a:off x="365760" y="1352301"/>
            <a:ext cx="8778239" cy="487679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2000" u="sng" cap="none" strike="noStrike">
                <a:solidFill>
                  <a:schemeClr val="dk1"/>
                </a:solidFill>
                <a:latin typeface="Arial"/>
                <a:ea typeface="Arial"/>
                <a:cs typeface="Arial"/>
                <a:sym typeface="Arial"/>
              </a:rPr>
              <a:t>Flexible postings</a:t>
            </a:r>
            <a:r>
              <a:rPr b="0" baseline="0" i="0" lang="en-US" sz="2000" u="none" cap="none" strike="noStrike">
                <a:solidFill>
                  <a:schemeClr val="dk1"/>
                </a:solidFill>
                <a:latin typeface="Arial"/>
                <a:ea typeface="Arial"/>
                <a:cs typeface="Arial"/>
                <a:sym typeface="Arial"/>
              </a:rPr>
              <a:t>:</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Provide the ability to </a:t>
            </a:r>
            <a:r>
              <a:rPr b="0" baseline="0" i="0" lang="en-US" sz="2000" u="sng" cap="none" strike="noStrike">
                <a:solidFill>
                  <a:schemeClr val="dk1"/>
                </a:solidFill>
                <a:latin typeface="Arial"/>
                <a:ea typeface="Arial"/>
                <a:cs typeface="Arial"/>
                <a:sym typeface="Arial"/>
              </a:rPr>
              <a:t>post to different accounts based on specific aspects/values recorded on the transaction</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For example, GSA may need to account for revenue differently when providing goods versus services</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Enables user to differentiate general ledger postings based on entered accounting data </a:t>
            </a:r>
            <a:r>
              <a:rPr b="1" baseline="0" i="0" lang="en-US" sz="2000" u="sng" cap="none" strike="noStrike">
                <a:solidFill>
                  <a:schemeClr val="dk1"/>
                </a:solidFill>
                <a:latin typeface="Arial"/>
                <a:ea typeface="Arial"/>
                <a:cs typeface="Arial"/>
                <a:sym typeface="Arial"/>
              </a:rPr>
              <a:t>without</a:t>
            </a:r>
            <a:r>
              <a:rPr b="0" baseline="0" i="0" lang="en-US" sz="2000" u="none" cap="none" strike="noStrike">
                <a:solidFill>
                  <a:schemeClr val="dk1"/>
                </a:solidFill>
                <a:latin typeface="Arial"/>
                <a:ea typeface="Arial"/>
                <a:cs typeface="Arial"/>
                <a:sym typeface="Arial"/>
              </a:rPr>
              <a:t> having to use a different Transaction Type</a:t>
            </a:r>
          </a:p>
          <a:p>
            <a:pPr indent="-177800" lvl="1" marL="568325" marR="0" rtl="0" algn="l">
              <a:spcBef>
                <a:spcPts val="1200"/>
              </a:spcBef>
              <a:spcAft>
                <a:spcPts val="0"/>
              </a:spcAft>
              <a:buClr>
                <a:srgbClr val="AF242B"/>
              </a:buClr>
              <a:buFont typeface="Noto Sans Symbols"/>
              <a:buNone/>
            </a:pPr>
            <a:r>
              <a:t/>
            </a:r>
            <a:endParaRPr b="0" baseline="0" i="0" sz="10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Flexible postings are defined on the </a:t>
            </a:r>
            <a:r>
              <a:rPr b="0" baseline="0" i="0" lang="en-US" sz="2000" u="sng" cap="none" strike="noStrike">
                <a:solidFill>
                  <a:schemeClr val="dk1"/>
                </a:solidFill>
                <a:latin typeface="Arial"/>
                <a:ea typeface="Arial"/>
                <a:cs typeface="Arial"/>
                <a:sym typeface="Arial"/>
              </a:rPr>
              <a:t>Transaction Definition Maintenance table</a:t>
            </a:r>
          </a:p>
          <a:p>
            <a:pPr indent="-184150" lvl="0" marL="231775" marR="0" rtl="0" algn="l">
              <a:spcBef>
                <a:spcPts val="800"/>
              </a:spcBef>
              <a:spcAft>
                <a:spcPts val="0"/>
              </a:spcAft>
              <a:buClr>
                <a:srgbClr val="AF242B"/>
              </a:buClr>
              <a:buFont typeface="Noto Sans Symbols"/>
              <a:buNone/>
            </a:pPr>
            <a:r>
              <a:t/>
            </a:r>
            <a:endParaRPr b="0" baseline="0" i="0" sz="10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6" name="Shape 3366"/>
        <p:cNvGrpSpPr/>
        <p:nvPr/>
      </p:nvGrpSpPr>
      <p:grpSpPr>
        <a:xfrm>
          <a:off x="0" y="0"/>
          <a:ext cx="0" cy="0"/>
          <a:chOff x="0" y="0"/>
          <a:chExt cx="0" cy="0"/>
        </a:xfrm>
      </p:grpSpPr>
      <p:sp>
        <p:nvSpPr>
          <p:cNvPr id="3367" name="Shape 336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Flexible Postings</a:t>
            </a:r>
          </a:p>
        </p:txBody>
      </p:sp>
      <p:sp>
        <p:nvSpPr>
          <p:cNvPr id="3368" name="Shape 3368"/>
          <p:cNvSpPr txBox="1"/>
          <p:nvPr>
            <p:ph idx="1" type="body"/>
          </p:nvPr>
        </p:nvSpPr>
        <p:spPr>
          <a:xfrm>
            <a:off x="698500" y="1257300"/>
            <a:ext cx="8293099" cy="487679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Example: A Manual Business Lines IPAC Billing Document (MDI) is recorded with a Transaction Type of 01</a:t>
            </a:r>
          </a:p>
          <a:p>
            <a:pPr indent="-177800" lvl="1" marL="568325" marR="0" rtl="0" algn="l">
              <a:spcBef>
                <a:spcPts val="200"/>
              </a:spcBef>
              <a:spcAft>
                <a:spcPts val="0"/>
              </a:spcAft>
              <a:buClr>
                <a:srgbClr val="AF242B"/>
              </a:buClr>
              <a:buFont typeface="Noto Sans Symbols"/>
              <a:buNone/>
            </a:pPr>
            <a:r>
              <a:t/>
            </a:r>
            <a:endParaRPr b="0" baseline="0" i="0" sz="1000" u="none" cap="none" strike="noStrike">
              <a:solidFill>
                <a:schemeClr val="dk1"/>
              </a:solidFill>
              <a:latin typeface="Arial"/>
              <a:ea typeface="Arial"/>
              <a:cs typeface="Arial"/>
              <a:sym typeface="Arial"/>
            </a:endParaRPr>
          </a:p>
          <a:p>
            <a:pPr indent="-225425" lvl="1" marL="56832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 Transaction Definition has been defined with the following:</a:t>
            </a:r>
          </a:p>
          <a:p>
            <a:pPr indent="-53975" lvl="1" marL="568325" marR="0" rtl="0" algn="l">
              <a:spcBef>
                <a:spcPts val="720"/>
              </a:spcBef>
              <a:spcAft>
                <a:spcPts val="0"/>
              </a:spcAft>
              <a:buClr>
                <a:srgbClr val="AF242B"/>
              </a:buClr>
              <a:buFont typeface="Noto Sans Symbols"/>
              <a:buNone/>
            </a:pPr>
            <a:r>
              <a:t/>
            </a:r>
            <a:endParaRPr b="0" baseline="0" i="0" sz="3600" u="none" cap="none" strike="noStrike">
              <a:solidFill>
                <a:schemeClr val="dk1"/>
              </a:solidFill>
              <a:latin typeface="Arial"/>
              <a:ea typeface="Arial"/>
              <a:cs typeface="Arial"/>
              <a:sym typeface="Arial"/>
            </a:endParaRPr>
          </a:p>
          <a:p>
            <a:pPr indent="-111125" lvl="1" marL="568325" marR="0" rtl="0" algn="l">
              <a:spcBef>
                <a:spcPts val="480"/>
              </a:spcBef>
              <a:spcAft>
                <a:spcPts val="0"/>
              </a:spcAft>
              <a:buClr>
                <a:srgbClr val="AF242B"/>
              </a:buClr>
              <a:buFont typeface="Noto Sans Symbols"/>
              <a:buNone/>
            </a:pPr>
            <a:r>
              <a:t/>
            </a:r>
            <a:endParaRPr b="0" baseline="0" i="0" sz="2400" u="none" cap="none" strike="noStrike">
              <a:solidFill>
                <a:schemeClr val="dk1"/>
              </a:solidFill>
              <a:latin typeface="Arial"/>
              <a:ea typeface="Arial"/>
              <a:cs typeface="Arial"/>
              <a:sym typeface="Arial"/>
            </a:endParaRPr>
          </a:p>
          <a:p>
            <a:pPr indent="-177800" lvl="1" marL="568325" marR="0" rtl="0" algn="l">
              <a:spcBef>
                <a:spcPts val="200"/>
              </a:spcBef>
              <a:spcAft>
                <a:spcPts val="0"/>
              </a:spcAft>
              <a:buClr>
                <a:srgbClr val="AF242B"/>
              </a:buClr>
              <a:buFont typeface="Noto Sans Symbols"/>
              <a:buNone/>
            </a:pPr>
            <a:r>
              <a:t/>
            </a:r>
            <a:endParaRPr b="0" baseline="0" i="0" sz="1000" u="none" cap="none" strike="noStrike">
              <a:solidFill>
                <a:schemeClr val="dk1"/>
              </a:solidFill>
              <a:latin typeface="Arial"/>
              <a:ea typeface="Arial"/>
              <a:cs typeface="Arial"/>
              <a:sym typeface="Arial"/>
            </a:endParaRPr>
          </a:p>
          <a:p>
            <a:pPr indent="-225425" lvl="1" marL="56832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Since the ‘Use Flexible Posting’ is set to True, Pegasys then looks at the Flexible Transaction Definitions Options box for the rules governing the flexible postings (not all possible dimensions are shown below)</a:t>
            </a:r>
          </a:p>
          <a:p>
            <a:pPr indent="-117475" lvl="0" marL="231775" marR="0" rtl="0" algn="l">
              <a:spcBef>
                <a:spcPts val="480"/>
              </a:spcBef>
              <a:spcAft>
                <a:spcPts val="0"/>
              </a:spcAft>
              <a:buClr>
                <a:srgbClr val="AF242B"/>
              </a:buClr>
              <a:buFont typeface="Noto Sans Symbols"/>
              <a:buNone/>
            </a:pPr>
            <a:r>
              <a:t/>
            </a:r>
            <a:endParaRPr b="0" baseline="0" i="0" sz="2400" u="none" cap="none" strike="noStrike">
              <a:solidFill>
                <a:schemeClr val="dk1"/>
              </a:solidFill>
              <a:latin typeface="Arial"/>
              <a:ea typeface="Arial"/>
              <a:cs typeface="Arial"/>
              <a:sym typeface="Arial"/>
            </a:endParaRPr>
          </a:p>
        </p:txBody>
      </p:sp>
      <p:sp>
        <p:nvSpPr>
          <p:cNvPr id="3369" name="Shape 336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370" name="Shape 337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3371" name="Shape 3371"/>
          <p:cNvGraphicFramePr/>
          <p:nvPr/>
        </p:nvGraphicFramePr>
        <p:xfrm>
          <a:off x="1371600" y="2696493"/>
          <a:ext cx="3000000" cy="3000000"/>
        </p:xfrm>
        <a:graphic>
          <a:graphicData uri="http://schemas.openxmlformats.org/drawingml/2006/table">
            <a:tbl>
              <a:tblPr bandRow="1" firstRow="1">
                <a:noFill/>
                <a:tableStyleId>{BC6D01CF-A730-44C2-B2DC-CEBA777D3B76}</a:tableStyleId>
              </a:tblPr>
              <a:tblGrid>
                <a:gridCol w="900250"/>
                <a:gridCol w="939800"/>
                <a:gridCol w="1092200"/>
                <a:gridCol w="1284150"/>
                <a:gridCol w="1816100"/>
              </a:tblGrid>
              <a:tr h="273600">
                <a:tc>
                  <a:txBody>
                    <a:bodyPr>
                      <a:noAutofit/>
                    </a:bodyPr>
                    <a:lstStyle/>
                    <a:p>
                      <a:pPr indent="0" lvl="0" marL="0" marR="0" rtl="0" algn="ctr">
                        <a:spcBef>
                          <a:spcPts val="0"/>
                        </a:spcBef>
                        <a:buSzPct val="25000"/>
                        <a:buNone/>
                      </a:pPr>
                      <a:r>
                        <a:rPr baseline="0" lang="en-US" sz="1400" u="none" cap="none" strike="noStrike"/>
                        <a:t>Doc Type</a:t>
                      </a:r>
                    </a:p>
                  </a:txBody>
                  <a:tcPr marT="45725" marB="45725" marR="91450" marL="91450" anchor="ctr"/>
                </a:tc>
                <a:tc>
                  <a:txBody>
                    <a:bodyPr>
                      <a:noAutofit/>
                    </a:bodyPr>
                    <a:lstStyle/>
                    <a:p>
                      <a:pPr indent="0" lvl="0" marL="0" marR="0" rtl="0" algn="ctr">
                        <a:spcBef>
                          <a:spcPts val="0"/>
                        </a:spcBef>
                        <a:buSzPct val="25000"/>
                        <a:buNone/>
                      </a:pPr>
                      <a:r>
                        <a:rPr baseline="0" lang="en-US" sz="1400" u="none" cap="none" strike="noStrike"/>
                        <a:t>Trans Type</a:t>
                      </a:r>
                    </a:p>
                  </a:txBody>
                  <a:tcPr marT="0" marB="0" marR="0" marL="0" anchor="ctr"/>
                </a:tc>
                <a:tc>
                  <a:txBody>
                    <a:bodyPr>
                      <a:noAutofit/>
                    </a:bodyPr>
                    <a:lstStyle/>
                    <a:p>
                      <a:pPr indent="0" lvl="0" marL="0" marR="0" rtl="0" algn="ctr">
                        <a:spcBef>
                          <a:spcPts val="0"/>
                        </a:spcBef>
                        <a:buSzPct val="25000"/>
                        <a:buNone/>
                      </a:pPr>
                      <a:r>
                        <a:rPr baseline="0" lang="en-US" sz="1400" u="none" cap="none" strike="noStrike"/>
                        <a:t>  Actg Event</a:t>
                      </a:r>
                    </a:p>
                  </a:txBody>
                  <a:tcPr marT="0" marB="0" marR="0" marL="0" anchor="ctr"/>
                </a:tc>
                <a:tc>
                  <a:txBody>
                    <a:bodyPr>
                      <a:noAutofit/>
                    </a:bodyPr>
                    <a:lstStyle/>
                    <a:p>
                      <a:pPr indent="0" lvl="0" marL="0" marR="0" rtl="0" algn="ctr">
                        <a:spcBef>
                          <a:spcPts val="0"/>
                        </a:spcBef>
                        <a:buSzPct val="25000"/>
                        <a:buNone/>
                      </a:pPr>
                      <a:r>
                        <a:rPr baseline="0" lang="en-US" sz="1400" u="none" cap="none" strike="noStrike"/>
                        <a:t>GL Actg Entry</a:t>
                      </a:r>
                    </a:p>
                  </a:txBody>
                  <a:tcPr marT="0" marB="0" marR="0" marL="0" anchor="ctr"/>
                </a:tc>
                <a:tc>
                  <a:txBody>
                    <a:bodyPr>
                      <a:noAutofit/>
                    </a:bodyPr>
                    <a:lstStyle/>
                    <a:p>
                      <a:pPr indent="0" lvl="0" marL="0" marR="0" rtl="0" algn="ctr">
                        <a:spcBef>
                          <a:spcPts val="0"/>
                        </a:spcBef>
                        <a:buSzPct val="25000"/>
                        <a:buNone/>
                      </a:pPr>
                      <a:r>
                        <a:rPr baseline="0" lang="en-US" sz="1400" u="none" cap="none" strike="noStrike"/>
                        <a:t>Use Flexible Postings</a:t>
                      </a:r>
                    </a:p>
                  </a:txBody>
                  <a:tcPr marT="0" marB="0" marR="0" marL="0" anchor="ctr"/>
                </a:tc>
              </a:tr>
              <a:tr h="273600">
                <a:tc>
                  <a:txBody>
                    <a:bodyPr>
                      <a:noAutofit/>
                    </a:bodyPr>
                    <a:lstStyle/>
                    <a:p>
                      <a:pPr indent="0" lvl="0" marL="0" marR="0" rtl="0" algn="ctr">
                        <a:spcBef>
                          <a:spcPts val="0"/>
                        </a:spcBef>
                        <a:buSzPct val="25000"/>
                        <a:buNone/>
                      </a:pPr>
                      <a:r>
                        <a:rPr baseline="0" lang="en-US" sz="1400" u="none" cap="none" strike="noStrike"/>
                        <a:t>MDI</a:t>
                      </a:r>
                    </a:p>
                  </a:txBody>
                  <a:tcPr marT="45725" marB="45725" marR="91450" marL="91450" anchor="ctr"/>
                </a:tc>
                <a:tc>
                  <a:txBody>
                    <a:bodyPr>
                      <a:noAutofit/>
                    </a:bodyPr>
                    <a:lstStyle/>
                    <a:p>
                      <a:pPr indent="0" lvl="0" marL="0" marR="0" rtl="0" algn="ctr">
                        <a:spcBef>
                          <a:spcPts val="0"/>
                        </a:spcBef>
                        <a:buSzPct val="25000"/>
                        <a:buNone/>
                      </a:pPr>
                      <a:r>
                        <a:rPr baseline="0" lang="en-US" sz="1400" u="none" cap="none" strike="noStrike"/>
                        <a:t>  01</a:t>
                      </a:r>
                    </a:p>
                  </a:txBody>
                  <a:tcPr marT="0" marB="0" marR="0" marL="0" anchor="ctr"/>
                </a:tc>
                <a:tc>
                  <a:txBody>
                    <a:bodyPr>
                      <a:noAutofit/>
                    </a:bodyPr>
                    <a:lstStyle/>
                    <a:p>
                      <a:pPr indent="0" lvl="0" marL="0" marR="0" rtl="0" algn="ctr">
                        <a:spcBef>
                          <a:spcPts val="0"/>
                        </a:spcBef>
                        <a:buSzPct val="25000"/>
                        <a:buNone/>
                      </a:pPr>
                      <a:r>
                        <a:rPr baseline="0" lang="en-US" sz="1400" u="none" cap="none" strike="noStrike"/>
                        <a:t>AR09</a:t>
                      </a:r>
                    </a:p>
                  </a:txBody>
                  <a:tcPr marT="0" marB="0" marR="0" marL="0" anchor="ctr"/>
                </a:tc>
                <a:tc>
                  <a:txBody>
                    <a:bodyPr>
                      <a:noAutofit/>
                    </a:bodyPr>
                    <a:lstStyle/>
                    <a:p>
                      <a:pPr indent="0" lvl="0" marL="0" marR="0" rtl="0" algn="ctr">
                        <a:spcBef>
                          <a:spcPts val="0"/>
                        </a:spcBef>
                        <a:buSzPct val="25000"/>
                        <a:buNone/>
                      </a:pPr>
                      <a:r>
                        <a:rPr baseline="0" lang="en-US" sz="1400" u="none" cap="none" strike="noStrike"/>
                        <a:t>1917</a:t>
                      </a:r>
                    </a:p>
                  </a:txBody>
                  <a:tcPr marT="0" marB="0" marR="0" marL="0" anchor="ctr"/>
                </a:tc>
                <a:tc>
                  <a:txBody>
                    <a:bodyPr>
                      <a:noAutofit/>
                    </a:bodyPr>
                    <a:lstStyle/>
                    <a:p>
                      <a:pPr indent="0" lvl="0" marL="0" marR="0" rtl="0" algn="ctr">
                        <a:spcBef>
                          <a:spcPts val="0"/>
                        </a:spcBef>
                        <a:buSzPct val="25000"/>
                        <a:buNone/>
                      </a:pPr>
                      <a:r>
                        <a:rPr baseline="0" lang="en-US" sz="1400" u="none" cap="none" strike="noStrike"/>
                        <a:t>T</a:t>
                      </a:r>
                    </a:p>
                  </a:txBody>
                  <a:tcPr marT="0" marB="0" marR="0" marL="0" anchor="ctr"/>
                </a:tc>
              </a:tr>
            </a:tbl>
          </a:graphicData>
        </a:graphic>
      </p:graphicFrame>
      <p:graphicFrame>
        <p:nvGraphicFramePr>
          <p:cNvPr id="3372" name="Shape 3372"/>
          <p:cNvGraphicFramePr/>
          <p:nvPr/>
        </p:nvGraphicFramePr>
        <p:xfrm>
          <a:off x="1397000" y="5328794"/>
          <a:ext cx="3000000" cy="3000000"/>
        </p:xfrm>
        <a:graphic>
          <a:graphicData uri="http://schemas.openxmlformats.org/drawingml/2006/table">
            <a:tbl>
              <a:tblPr bandRow="1" firstRow="1">
                <a:noFill/>
                <a:tableStyleId>{34B0D084-60C4-44D0-96E3-5533911B58A3}</a:tableStyleId>
              </a:tblPr>
              <a:tblGrid>
                <a:gridCol w="1135675"/>
                <a:gridCol w="1078050"/>
                <a:gridCol w="1127275"/>
                <a:gridCol w="1143150"/>
                <a:gridCol w="1549975"/>
              </a:tblGrid>
              <a:tr h="273600">
                <a:tc>
                  <a:txBody>
                    <a:bodyPr>
                      <a:noAutofit/>
                    </a:bodyPr>
                    <a:lstStyle/>
                    <a:p>
                      <a:pPr indent="0" lvl="0" marL="0" marR="0" rtl="0" algn="ctr">
                        <a:spcBef>
                          <a:spcPts val="0"/>
                        </a:spcBef>
                        <a:buSzPct val="25000"/>
                        <a:buNone/>
                      </a:pPr>
                      <a:r>
                        <a:rPr baseline="0" lang="en-US" sz="1400" u="none" cap="none" strike="noStrike"/>
                        <a:t>Fund Posting</a:t>
                      </a:r>
                    </a:p>
                  </a:txBody>
                  <a:tcPr marT="45725" marB="45725" marR="91450" marL="91450" anchor="ctr"/>
                </a:tc>
                <a:tc>
                  <a:txBody>
                    <a:bodyPr>
                      <a:noAutofit/>
                    </a:bodyPr>
                    <a:lstStyle/>
                    <a:p>
                      <a:pPr indent="0" lvl="0" marL="0" marR="0" rtl="0" algn="ctr">
                        <a:spcBef>
                          <a:spcPts val="0"/>
                        </a:spcBef>
                        <a:buSzPct val="25000"/>
                        <a:buNone/>
                      </a:pPr>
                      <a:r>
                        <a:rPr baseline="0" lang="en-US" sz="1400" u="none" cap="none" strike="noStrike"/>
                        <a:t>Program Posting</a:t>
                      </a:r>
                    </a:p>
                  </a:txBody>
                  <a:tcPr marT="0" marB="0" marR="0" marL="0" anchor="ctr"/>
                </a:tc>
                <a:tc>
                  <a:txBody>
                    <a:bodyPr>
                      <a:noAutofit/>
                    </a:bodyPr>
                    <a:lstStyle/>
                    <a:p>
                      <a:pPr indent="0" lvl="0" marL="0" marR="0" rtl="0" algn="ctr">
                        <a:spcBef>
                          <a:spcPts val="0"/>
                        </a:spcBef>
                        <a:buSzPct val="25000"/>
                        <a:buNone/>
                      </a:pPr>
                      <a:r>
                        <a:rPr baseline="0" lang="en-US" sz="1400" u="none" cap="none" strike="noStrike"/>
                        <a:t>Project Posting</a:t>
                      </a:r>
                    </a:p>
                  </a:txBody>
                  <a:tcPr marT="0" marB="0" marR="0" marL="0" anchor="ctr"/>
                </a:tc>
                <a:tc>
                  <a:txBody>
                    <a:bodyPr>
                      <a:noAutofit/>
                    </a:bodyPr>
                    <a:lstStyle/>
                    <a:p>
                      <a:pPr indent="0" lvl="0" marL="0" marR="0" rtl="0" algn="ctr">
                        <a:spcBef>
                          <a:spcPts val="0"/>
                        </a:spcBef>
                        <a:buSzPct val="25000"/>
                        <a:buNone/>
                      </a:pPr>
                      <a:r>
                        <a:rPr baseline="0" lang="en-US" sz="1400" u="none" cap="none" strike="noStrike"/>
                        <a:t>Function Posting</a:t>
                      </a:r>
                    </a:p>
                  </a:txBody>
                  <a:tcPr marT="0" marB="0" marR="0" marL="0" anchor="ctr"/>
                </a:tc>
                <a:tc>
                  <a:txBody>
                    <a:bodyPr>
                      <a:noAutofit/>
                    </a:bodyPr>
                    <a:lstStyle/>
                    <a:p>
                      <a:pPr indent="0" lvl="0" marL="0" marR="0" rtl="0" algn="ctr">
                        <a:spcBef>
                          <a:spcPts val="0"/>
                        </a:spcBef>
                        <a:buSzPct val="25000"/>
                        <a:buNone/>
                      </a:pPr>
                      <a:r>
                        <a:rPr baseline="0" lang="en-US" sz="1400" u="none" cap="none" strike="noStrike"/>
                        <a:t>Revenue Source Posting</a:t>
                      </a:r>
                    </a:p>
                  </a:txBody>
                  <a:tcPr marT="0" marB="0" marR="0" marL="0" anchor="ctr"/>
                </a:tc>
              </a:tr>
              <a:tr h="273600">
                <a:tc>
                  <a:txBody>
                    <a:bodyPr>
                      <a:noAutofit/>
                    </a:bodyPr>
                    <a:lstStyle/>
                    <a:p>
                      <a:pPr indent="0" lvl="0" marL="0" marR="0" rtl="0" algn="ctr">
                        <a:spcBef>
                          <a:spcPts val="0"/>
                        </a:spcBef>
                        <a:buSzPct val="25000"/>
                        <a:buNone/>
                      </a:pPr>
                      <a:r>
                        <a:rPr baseline="0" lang="en-US" sz="1400" u="none" cap="none" strike="noStrike"/>
                        <a:t>Type</a:t>
                      </a:r>
                    </a:p>
                  </a:txBody>
                  <a:tcPr marT="45725" marB="45725" marR="91450" marL="91450" anchor="ctr"/>
                </a:tc>
                <a:tc>
                  <a:txBody>
                    <a:bodyPr>
                      <a:noAutofit/>
                    </a:bodyPr>
                    <a:lstStyle/>
                    <a:p>
                      <a:pPr indent="0" lvl="0" marL="0" marR="0" rtl="0" algn="ctr">
                        <a:spcBef>
                          <a:spcPts val="0"/>
                        </a:spcBef>
                        <a:buSzPct val="25000"/>
                        <a:buNone/>
                      </a:pPr>
                      <a:r>
                        <a:rPr baseline="0" lang="en-US" sz="1400" u="none" cap="none" strike="noStrike"/>
                        <a:t>Type</a:t>
                      </a:r>
                    </a:p>
                  </a:txBody>
                  <a:tcPr marT="0" marB="0" marR="0" marL="0" anchor="ctr"/>
                </a:tc>
                <a:tc>
                  <a:txBody>
                    <a:bodyPr>
                      <a:noAutofit/>
                    </a:bodyPr>
                    <a:lstStyle/>
                    <a:p>
                      <a:pPr indent="0" lvl="0" marL="0" marR="0" rtl="0" algn="ctr">
                        <a:spcBef>
                          <a:spcPts val="0"/>
                        </a:spcBef>
                        <a:buSzPct val="25000"/>
                        <a:buNone/>
                      </a:pPr>
                      <a:r>
                        <a:rPr baseline="0" lang="en-US" sz="1400" u="none" cap="none" strike="noStrike"/>
                        <a:t>None</a:t>
                      </a:r>
                    </a:p>
                  </a:txBody>
                  <a:tcPr marT="0" marB="0" marR="0" marL="0" anchor="ctr"/>
                </a:tc>
                <a:tc>
                  <a:txBody>
                    <a:bodyPr>
                      <a:noAutofit/>
                    </a:bodyPr>
                    <a:lstStyle/>
                    <a:p>
                      <a:pPr indent="0" lvl="0" marL="0" marR="0" rtl="0" algn="ctr">
                        <a:spcBef>
                          <a:spcPts val="0"/>
                        </a:spcBef>
                        <a:buSzPct val="25000"/>
                        <a:buNone/>
                      </a:pPr>
                      <a:r>
                        <a:rPr baseline="0" lang="en-US" sz="1400" u="none" cap="none" strike="noStrike"/>
                        <a:t>None</a:t>
                      </a:r>
                    </a:p>
                  </a:txBody>
                  <a:tcPr marT="0" marB="0" marR="0" marL="0" anchor="ctr"/>
                </a:tc>
                <a:tc>
                  <a:txBody>
                    <a:bodyPr>
                      <a:noAutofit/>
                    </a:bodyPr>
                    <a:lstStyle/>
                    <a:p>
                      <a:pPr indent="0" lvl="0" marL="0" marR="0" rtl="0" algn="ctr">
                        <a:spcBef>
                          <a:spcPts val="0"/>
                        </a:spcBef>
                        <a:buSzPct val="25000"/>
                        <a:buNone/>
                      </a:pPr>
                      <a:r>
                        <a:rPr baseline="0" lang="en-US" sz="1400" u="none" cap="none" strike="noStrike"/>
                        <a:t>Type</a:t>
                      </a:r>
                    </a:p>
                  </a:txBody>
                  <a:tcPr marT="0" marB="0" marR="0" marL="0" anchor="ctr"/>
                </a:tc>
              </a:tr>
            </a:tbl>
          </a:graphicData>
        </a:graphic>
      </p:graphicFrame>
      <p:sp>
        <p:nvSpPr>
          <p:cNvPr id="3373" name="Shape 3373"/>
          <p:cNvSpPr/>
          <p:nvPr/>
        </p:nvSpPr>
        <p:spPr>
          <a:xfrm>
            <a:off x="5853517" y="5321978"/>
            <a:ext cx="1584101" cy="847001"/>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374" name="Shape 3374"/>
          <p:cNvSpPr/>
          <p:nvPr/>
        </p:nvSpPr>
        <p:spPr>
          <a:xfrm>
            <a:off x="1376412" y="5309955"/>
            <a:ext cx="1208468" cy="847001"/>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9" name="Shape 3379"/>
        <p:cNvGrpSpPr/>
        <p:nvPr/>
      </p:nvGrpSpPr>
      <p:grpSpPr>
        <a:xfrm>
          <a:off x="0" y="0"/>
          <a:ext cx="0" cy="0"/>
          <a:chOff x="0" y="0"/>
          <a:chExt cx="0" cy="0"/>
        </a:xfrm>
      </p:grpSpPr>
      <p:sp>
        <p:nvSpPr>
          <p:cNvPr id="3380" name="Shape 3380"/>
          <p:cNvSpPr txBox="1"/>
          <p:nvPr>
            <p:ph idx="1" type="body"/>
          </p:nvPr>
        </p:nvSpPr>
        <p:spPr>
          <a:xfrm>
            <a:off x="394635" y="1206500"/>
            <a:ext cx="8749365" cy="339437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transaction definition for document type </a:t>
            </a:r>
            <a:r>
              <a:rPr b="1" baseline="0" i="0" lang="en-US" sz="1600" u="none" cap="none" strike="noStrike">
                <a:solidFill>
                  <a:schemeClr val="dk1"/>
                </a:solidFill>
                <a:latin typeface="Arial"/>
                <a:ea typeface="Arial"/>
                <a:cs typeface="Arial"/>
                <a:sym typeface="Arial"/>
              </a:rPr>
              <a:t>MDI</a:t>
            </a:r>
            <a:r>
              <a:rPr b="0" baseline="0" i="0" lang="en-US" sz="1600" u="none" cap="none" strike="noStrike">
                <a:solidFill>
                  <a:schemeClr val="dk1"/>
                </a:solidFill>
                <a:latin typeface="Arial"/>
                <a:ea typeface="Arial"/>
                <a:cs typeface="Arial"/>
                <a:sym typeface="Arial"/>
              </a:rPr>
              <a:t> and Transaction Type </a:t>
            </a:r>
            <a:r>
              <a:rPr b="1" baseline="0" i="0" lang="en-US" sz="1600" u="none" cap="none" strike="noStrike">
                <a:solidFill>
                  <a:schemeClr val="dk1"/>
                </a:solidFill>
                <a:latin typeface="Arial"/>
                <a:ea typeface="Arial"/>
                <a:cs typeface="Arial"/>
                <a:sym typeface="Arial"/>
              </a:rPr>
              <a:t>01</a:t>
            </a:r>
            <a:r>
              <a:rPr b="0" baseline="0" i="0" lang="en-US" sz="1600" u="none" cap="none" strike="noStrike">
                <a:solidFill>
                  <a:schemeClr val="dk1"/>
                </a:solidFill>
                <a:latin typeface="Arial"/>
                <a:ea typeface="Arial"/>
                <a:cs typeface="Arial"/>
                <a:sym typeface="Arial"/>
              </a:rPr>
              <a:t>, therefore, can use Fund and Revenue Source Code flexible postings</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Pegasys then uses the additional pieces of information and looks at the </a:t>
            </a:r>
            <a:r>
              <a:rPr b="0" baseline="0" i="0" lang="en-US" sz="1600" u="sng" cap="none" strike="noStrike">
                <a:solidFill>
                  <a:schemeClr val="dk1"/>
                </a:solidFill>
                <a:latin typeface="Arial"/>
                <a:ea typeface="Arial"/>
                <a:cs typeface="Arial"/>
                <a:sym typeface="Arial"/>
              </a:rPr>
              <a:t>Flexible Transaction Definition window to find the accounting entry</a:t>
            </a:r>
            <a:r>
              <a:rPr b="0" baseline="0" i="0" lang="en-US" sz="1600" u="none" cap="none" strike="noStrike">
                <a:solidFill>
                  <a:schemeClr val="dk1"/>
                </a:solidFill>
                <a:latin typeface="Arial"/>
                <a:ea typeface="Arial"/>
                <a:cs typeface="Arial"/>
                <a:sym typeface="Arial"/>
              </a:rPr>
              <a:t> that matches the additional information</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specific posting information contained on a transaction definition record based on the above accounting event example is shown below:</a:t>
            </a: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88912" lvl="0" marL="231775" marR="0" rtl="0" algn="l">
              <a:spcBef>
                <a:spcPts val="180"/>
              </a:spcBef>
              <a:spcAft>
                <a:spcPts val="0"/>
              </a:spcAft>
              <a:buClr>
                <a:srgbClr val="AF242B"/>
              </a:buClr>
              <a:buFont typeface="Noto Sans Symbols"/>
              <a:buNone/>
            </a:pPr>
            <a:r>
              <a:t/>
            </a:r>
            <a:endParaRPr b="0" baseline="0" i="0" sz="900" u="none" cap="none" strike="noStrike">
              <a:solidFill>
                <a:schemeClr val="dk1"/>
              </a:solidFill>
              <a:latin typeface="Arial"/>
              <a:ea typeface="Arial"/>
              <a:cs typeface="Arial"/>
              <a:sym typeface="Arial"/>
            </a:endParaRPr>
          </a:p>
          <a:p>
            <a:pPr indent="-165100" lvl="0" marL="231775" marR="0" rtl="0" algn="l">
              <a:spcBef>
                <a:spcPts val="280"/>
              </a:spcBef>
              <a:spcAft>
                <a:spcPts val="0"/>
              </a:spcAft>
              <a:buClr>
                <a:srgbClr val="AF242B"/>
              </a:buClr>
              <a:buFont typeface="Noto Sans Symbols"/>
              <a:buNone/>
            </a:pPr>
            <a:r>
              <a:t/>
            </a:r>
            <a:endParaRPr b="0" baseline="0" i="0" sz="1400" u="none" cap="none" strike="noStrike">
              <a:solidFill>
                <a:schemeClr val="dk1"/>
              </a:solidFill>
              <a:latin typeface="Arial"/>
              <a:ea typeface="Arial"/>
              <a:cs typeface="Arial"/>
              <a:sym typeface="Arial"/>
            </a:endParaRPr>
          </a:p>
          <a:p>
            <a:pPr indent="-165100" lvl="0" marL="231775" marR="0" rtl="0" algn="l">
              <a:spcBef>
                <a:spcPts val="280"/>
              </a:spcBef>
              <a:spcAft>
                <a:spcPts val="0"/>
              </a:spcAft>
              <a:buClr>
                <a:srgbClr val="AF242B"/>
              </a:buClr>
              <a:buFont typeface="Noto Sans Symbols"/>
              <a:buNone/>
            </a:pPr>
            <a:r>
              <a:t/>
            </a:r>
            <a:endParaRPr b="0" baseline="0" i="0" sz="1400" u="none" cap="none" strike="noStrike">
              <a:solidFill>
                <a:schemeClr val="dk1"/>
              </a:solidFill>
              <a:latin typeface="Arial"/>
              <a:ea typeface="Arial"/>
              <a:cs typeface="Arial"/>
              <a:sym typeface="Arial"/>
            </a:endParaRPr>
          </a:p>
          <a:p>
            <a:pPr indent="-231775" lvl="0" marL="231775"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Debits/Credits based on GL Accounting Entry:</a:t>
            </a:r>
          </a:p>
          <a:p>
            <a:pPr indent="0" lvl="0" marL="0"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3381" name="Shape 3381"/>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Flexible Postings</a:t>
            </a:r>
          </a:p>
        </p:txBody>
      </p:sp>
      <p:sp>
        <p:nvSpPr>
          <p:cNvPr id="3382" name="Shape 338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383" name="Shape 338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3384" name="Shape 3384"/>
          <p:cNvGraphicFramePr/>
          <p:nvPr/>
        </p:nvGraphicFramePr>
        <p:xfrm>
          <a:off x="957390" y="3340560"/>
          <a:ext cx="3000000" cy="3000000"/>
        </p:xfrm>
        <a:graphic>
          <a:graphicData uri="http://schemas.openxmlformats.org/drawingml/2006/table">
            <a:tbl>
              <a:tblPr bandRow="1" firstRow="1">
                <a:noFill/>
                <a:tableStyleId>{C83BF948-BFF9-4405-8BB5-16949903924B}</a:tableStyleId>
              </a:tblPr>
              <a:tblGrid>
                <a:gridCol w="1317425"/>
                <a:gridCol w="1317425"/>
                <a:gridCol w="934400"/>
              </a:tblGrid>
              <a:tr h="273600">
                <a:tc>
                  <a:txBody>
                    <a:bodyPr>
                      <a:noAutofit/>
                    </a:bodyPr>
                    <a:lstStyle/>
                    <a:p>
                      <a:pPr indent="0" lvl="0" marL="0" marR="0" rtl="0" algn="ctr">
                        <a:spcBef>
                          <a:spcPts val="0"/>
                        </a:spcBef>
                        <a:buSzPct val="25000"/>
                        <a:buNone/>
                      </a:pPr>
                      <a:r>
                        <a:rPr b="1" baseline="0" lang="en-US" sz="1200" u="none" cap="none" strike="noStrike">
                          <a:solidFill>
                            <a:schemeClr val="lt1"/>
                          </a:solidFill>
                          <a:latin typeface="Arial"/>
                          <a:ea typeface="Arial"/>
                          <a:cs typeface="Arial"/>
                          <a:sym typeface="Arial"/>
                        </a:rPr>
                        <a:t>Fund Type</a:t>
                      </a:r>
                    </a:p>
                  </a:txBody>
                  <a:tcPr marT="45725" marB="45725" marR="91450" marL="91450" anchor="ctr"/>
                </a:tc>
                <a:tc>
                  <a:txBody>
                    <a:bodyPr>
                      <a:noAutofit/>
                    </a:bodyPr>
                    <a:lstStyle/>
                    <a:p>
                      <a:pPr indent="0" lvl="0" marL="0" marR="0" rtl="0" algn="ctr">
                        <a:spcBef>
                          <a:spcPts val="0"/>
                        </a:spcBef>
                        <a:buSzPct val="25000"/>
                        <a:buNone/>
                      </a:pPr>
                      <a:r>
                        <a:rPr baseline="0" lang="en-US" sz="1200" u="none" cap="none" strike="noStrike"/>
                        <a:t>Revenue Source Code</a:t>
                      </a:r>
                    </a:p>
                  </a:txBody>
                  <a:tcPr marT="45725" marB="45725" marR="91450" marL="91450" anchor="ctr"/>
                </a:tc>
                <a:tc>
                  <a:txBody>
                    <a:bodyPr>
                      <a:noAutofit/>
                    </a:bodyPr>
                    <a:lstStyle/>
                    <a:p>
                      <a:pPr indent="0" lvl="0" marL="0" marR="0" rtl="0" algn="ctr">
                        <a:spcBef>
                          <a:spcPts val="0"/>
                        </a:spcBef>
                        <a:buSzPct val="25000"/>
                        <a:buNone/>
                      </a:pPr>
                      <a:r>
                        <a:rPr baseline="0" lang="en-US" sz="1200" u="none" cap="none" strike="noStrike"/>
                        <a:t>Actg Entry**</a:t>
                      </a:r>
                    </a:p>
                  </a:txBody>
                  <a:tcPr marT="0" marB="0" marR="0" marL="0" anchor="ctr"/>
                </a:tc>
              </a:tr>
              <a:tr h="273600">
                <a:tc>
                  <a:txBody>
                    <a:bodyPr>
                      <a:noAutofit/>
                    </a:bodyPr>
                    <a:lstStyle/>
                    <a:p>
                      <a:pPr indent="0" lvl="0" marL="0" marR="0" rtl="0" algn="ctr">
                        <a:spcBef>
                          <a:spcPts val="0"/>
                        </a:spcBef>
                        <a:buSzPct val="25000"/>
                        <a:buNone/>
                      </a:pPr>
                      <a:r>
                        <a:rPr baseline="0" lang="en-US" sz="1200" u="none" cap="none" strike="noStrike"/>
                        <a:t>REV-FT255F</a:t>
                      </a:r>
                    </a:p>
                  </a:txBody>
                  <a:tcPr marT="0" marB="0" marR="0" marL="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DFLA</a:t>
                      </a:r>
                    </a:p>
                  </a:txBody>
                  <a:tcPr marT="0" marB="0" marR="0" marL="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6952</a:t>
                      </a:r>
                    </a:p>
                  </a:txBody>
                  <a:tcPr marT="0" marB="0" marR="0" marL="0" anchor="ctr"/>
                </a:tc>
              </a:tr>
            </a:tbl>
          </a:graphicData>
        </a:graphic>
      </p:graphicFrame>
      <p:sp>
        <p:nvSpPr>
          <p:cNvPr id="3385" name="Shape 3385"/>
          <p:cNvSpPr txBox="1"/>
          <p:nvPr/>
        </p:nvSpPr>
        <p:spPr>
          <a:xfrm>
            <a:off x="4722276" y="3282682"/>
            <a:ext cx="4315845" cy="830996"/>
          </a:xfrm>
          <a:prstGeom prst="rect">
            <a:avLst/>
          </a:prstGeom>
          <a:noFill/>
          <a:ln>
            <a:noFill/>
          </a:ln>
        </p:spPr>
        <p:txBody>
          <a:bodyPr anchorCtr="0" anchor="t" bIns="45700" lIns="91425" rIns="91425" tIns="45700">
            <a:noAutofit/>
          </a:bodyPr>
          <a:lstStyle/>
          <a:p>
            <a:pPr indent="0" lvl="1"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If the Revenue Source Code rollup type on the Billing Document is </a:t>
            </a:r>
            <a:r>
              <a:rPr b="1" baseline="0" i="0" lang="en-US" sz="1200" u="none" cap="none" strike="noStrike">
                <a:solidFill>
                  <a:schemeClr val="dk1"/>
                </a:solidFill>
                <a:latin typeface="Arial"/>
                <a:ea typeface="Arial"/>
                <a:cs typeface="Arial"/>
                <a:sym typeface="Arial"/>
              </a:rPr>
              <a:t>not</a:t>
            </a:r>
            <a:r>
              <a:rPr b="0" baseline="0" i="0" lang="en-US" sz="1200" u="none" cap="none" strike="noStrike">
                <a:solidFill>
                  <a:schemeClr val="dk1"/>
                </a:solidFill>
                <a:latin typeface="Arial"/>
                <a:ea typeface="Arial"/>
                <a:cs typeface="Arial"/>
                <a:sym typeface="Arial"/>
              </a:rPr>
              <a:t> equal to any of the Revenue Source Codes in this table as well as the Fund Type rollup, then the GL Accounting Entry would be 1917 (as shown in the first table)</a:t>
            </a:r>
          </a:p>
        </p:txBody>
      </p:sp>
      <p:graphicFrame>
        <p:nvGraphicFramePr>
          <p:cNvPr id="3386" name="Shape 3386"/>
          <p:cNvGraphicFramePr/>
          <p:nvPr/>
        </p:nvGraphicFramePr>
        <p:xfrm>
          <a:off x="967016" y="4679716"/>
          <a:ext cx="3000000" cy="3000000"/>
        </p:xfrm>
        <a:graphic>
          <a:graphicData uri="http://schemas.openxmlformats.org/drawingml/2006/table">
            <a:tbl>
              <a:tblPr bandRow="1" firstRow="1">
                <a:noFill/>
                <a:tableStyleId>{77165418-B735-4221-A580-B55BF03FACAD}</a:tableStyleId>
              </a:tblPr>
              <a:tblGrid>
                <a:gridCol w="776525"/>
                <a:gridCol w="721100"/>
                <a:gridCol w="792075"/>
                <a:gridCol w="914325"/>
                <a:gridCol w="977800"/>
                <a:gridCol w="977800"/>
                <a:gridCol w="977800"/>
                <a:gridCol w="977800"/>
              </a:tblGrid>
              <a:tr h="273600">
                <a:tc>
                  <a:txBody>
                    <a:bodyPr>
                      <a:noAutofit/>
                    </a:bodyPr>
                    <a:lstStyle/>
                    <a:p>
                      <a:pPr indent="0" lvl="0" marL="0" marR="0" rtl="0" algn="ctr">
                        <a:spcBef>
                          <a:spcPts val="0"/>
                        </a:spcBef>
                        <a:buSzPct val="25000"/>
                        <a:buNone/>
                      </a:pPr>
                      <a:r>
                        <a:rPr baseline="0" lang="en-US" sz="1200" u="none" cap="none" strike="noStrike"/>
                        <a:t>Doc Type</a:t>
                      </a:r>
                    </a:p>
                  </a:txBody>
                  <a:tcPr marT="45725" marB="45725" marR="91450" marL="91450" anchor="ctr"/>
                </a:tc>
                <a:tc>
                  <a:txBody>
                    <a:bodyPr>
                      <a:noAutofit/>
                    </a:bodyPr>
                    <a:lstStyle/>
                    <a:p>
                      <a:pPr indent="0" lvl="0" marL="0" marR="0" rtl="0" algn="ctr">
                        <a:spcBef>
                          <a:spcPts val="0"/>
                        </a:spcBef>
                        <a:buSzPct val="25000"/>
                        <a:buNone/>
                      </a:pPr>
                      <a:r>
                        <a:rPr baseline="0" lang="en-US" sz="1200" u="none" cap="none" strike="noStrike"/>
                        <a:t>Trans Type</a:t>
                      </a:r>
                    </a:p>
                  </a:txBody>
                  <a:tcPr marT="0" marB="0" marR="0" marL="0" anchor="ctr"/>
                </a:tc>
                <a:tc>
                  <a:txBody>
                    <a:bodyPr>
                      <a:noAutofit/>
                    </a:bodyPr>
                    <a:lstStyle/>
                    <a:p>
                      <a:pPr indent="0" lvl="0" marL="0" marR="0" rtl="0" algn="ctr">
                        <a:spcBef>
                          <a:spcPts val="0"/>
                        </a:spcBef>
                        <a:buSzPct val="25000"/>
                        <a:buNone/>
                      </a:pPr>
                      <a:r>
                        <a:rPr baseline="0" lang="en-US" sz="1200" u="none" cap="none" strike="noStrike"/>
                        <a:t>  Actg Event</a:t>
                      </a:r>
                    </a:p>
                  </a:txBody>
                  <a:tcPr marT="0" marB="0" marR="0" marL="0" anchor="ctr"/>
                </a:tc>
                <a:tc>
                  <a:txBody>
                    <a:bodyPr>
                      <a:noAutofit/>
                    </a:bodyPr>
                    <a:lstStyle/>
                    <a:p>
                      <a:pPr indent="0" lvl="0" marL="0" marR="0" rtl="0" algn="ctr">
                        <a:spcBef>
                          <a:spcPts val="0"/>
                        </a:spcBef>
                        <a:buSzPct val="25000"/>
                        <a:buNone/>
                      </a:pPr>
                      <a:r>
                        <a:rPr baseline="0" lang="en-US" sz="1200" u="none" cap="none" strike="noStrike"/>
                        <a:t>GL Actg Entry</a:t>
                      </a:r>
                    </a:p>
                  </a:txBody>
                  <a:tcPr marT="0" marB="0" marR="0" marL="0" anchor="ctr"/>
                </a:tc>
                <a:tc>
                  <a:txBody>
                    <a:bodyPr>
                      <a:noAutofit/>
                    </a:bodyPr>
                    <a:lstStyle/>
                    <a:p>
                      <a:pPr indent="0" lvl="0" marL="0" marR="0" rtl="0" algn="ctr">
                        <a:spcBef>
                          <a:spcPts val="0"/>
                        </a:spcBef>
                        <a:buSzPct val="25000"/>
                        <a:buNone/>
                      </a:pPr>
                      <a:r>
                        <a:rPr b="1" baseline="0" lang="en-US" sz="1200" u="none" cap="none" strike="noStrike">
                          <a:solidFill>
                            <a:schemeClr val="lt1"/>
                          </a:solidFill>
                          <a:latin typeface="Arial"/>
                          <a:ea typeface="Arial"/>
                          <a:cs typeface="Arial"/>
                          <a:sym typeface="Arial"/>
                        </a:rPr>
                        <a:t>Fund Type</a:t>
                      </a:r>
                    </a:p>
                  </a:txBody>
                  <a:tcPr marT="0" marB="0" marR="0" marL="0" anchor="ctr"/>
                </a:tc>
                <a:tc>
                  <a:txBody>
                    <a:bodyPr>
                      <a:noAutofit/>
                    </a:bodyPr>
                    <a:lstStyle/>
                    <a:p>
                      <a:pPr indent="0" lvl="0" marL="0" marR="0" rtl="0" algn="ctr">
                        <a:spcBef>
                          <a:spcPts val="0"/>
                        </a:spcBef>
                        <a:buSzPct val="25000"/>
                        <a:buNone/>
                      </a:pPr>
                      <a:r>
                        <a:rPr baseline="0" lang="en-US" sz="1200" u="none" cap="none" strike="noStrike"/>
                        <a:t>Revenue Source Code</a:t>
                      </a:r>
                    </a:p>
                  </a:txBody>
                  <a:tcPr marT="0" marB="0" marR="0" marL="0" anchor="ctr"/>
                </a:tc>
                <a:tc>
                  <a:txBody>
                    <a:bodyPr>
                      <a:noAutofit/>
                    </a:bodyPr>
                    <a:lstStyle/>
                    <a:p>
                      <a:pPr indent="0" lvl="0" marL="0" marR="0" rtl="0" algn="ctr">
                        <a:spcBef>
                          <a:spcPts val="0"/>
                        </a:spcBef>
                        <a:buSzPct val="25000"/>
                        <a:buNone/>
                      </a:pPr>
                      <a:r>
                        <a:rPr baseline="0" lang="en-US" sz="1200" u="none" cap="none" strike="noStrike"/>
                        <a:t>GL – Debit</a:t>
                      </a:r>
                    </a:p>
                  </a:txBody>
                  <a:tcPr marT="0" marB="0" marR="0" marL="0" anchor="ctr"/>
                </a:tc>
                <a:tc>
                  <a:txBody>
                    <a:bodyPr>
                      <a:noAutofit/>
                    </a:bodyPr>
                    <a:lstStyle/>
                    <a:p>
                      <a:pPr indent="0" lvl="0" marL="0" marR="0" rtl="0" algn="ctr">
                        <a:spcBef>
                          <a:spcPts val="0"/>
                        </a:spcBef>
                        <a:buSzPct val="25000"/>
                        <a:buNone/>
                      </a:pPr>
                      <a:r>
                        <a:rPr baseline="0" lang="en-US" sz="1200" u="none" cap="none" strike="noStrike"/>
                        <a:t>GL – Credit</a:t>
                      </a:r>
                    </a:p>
                  </a:txBody>
                  <a:tcPr marT="0" marB="0" marR="0" marL="0" anchor="ctr"/>
                </a:tc>
              </a:tr>
              <a:tr h="273600">
                <a:tc>
                  <a:txBody>
                    <a:bodyPr>
                      <a:noAutofit/>
                    </a:bodyPr>
                    <a:lstStyle/>
                    <a:p>
                      <a:pPr indent="0" lvl="0" marL="0" marR="0" rtl="0" algn="ctr">
                        <a:spcBef>
                          <a:spcPts val="0"/>
                        </a:spcBef>
                        <a:buSzPct val="25000"/>
                        <a:buNone/>
                      </a:pPr>
                      <a:r>
                        <a:rPr baseline="0" lang="en-US" sz="1200" u="none" cap="none" strike="noStrike"/>
                        <a:t>MDI</a:t>
                      </a:r>
                    </a:p>
                  </a:txBody>
                  <a:tcPr marT="45725" marB="45725" marR="91450" marL="91450" anchor="ctr"/>
                </a:tc>
                <a:tc>
                  <a:txBody>
                    <a:bodyPr>
                      <a:noAutofit/>
                    </a:bodyPr>
                    <a:lstStyle/>
                    <a:p>
                      <a:pPr indent="0" lvl="0" marL="0" marR="0" rtl="0" algn="ctr">
                        <a:spcBef>
                          <a:spcPts val="0"/>
                        </a:spcBef>
                        <a:buSzPct val="25000"/>
                        <a:buNone/>
                      </a:pPr>
                      <a:r>
                        <a:rPr baseline="0" lang="en-US" sz="1200" u="none" cap="none" strike="noStrike"/>
                        <a:t>01</a:t>
                      </a:r>
                    </a:p>
                  </a:txBody>
                  <a:tcPr marT="0" marB="0" marR="0" marL="0" anchor="ctr"/>
                </a:tc>
                <a:tc>
                  <a:txBody>
                    <a:bodyPr>
                      <a:noAutofit/>
                    </a:bodyPr>
                    <a:lstStyle/>
                    <a:p>
                      <a:pPr indent="0" lvl="0" marL="0" marR="0" rtl="0" algn="ctr">
                        <a:spcBef>
                          <a:spcPts val="0"/>
                        </a:spcBef>
                        <a:buSzPct val="25000"/>
                        <a:buNone/>
                      </a:pPr>
                      <a:r>
                        <a:rPr baseline="0" lang="en-US" sz="1200" u="none" cap="none" strike="noStrike"/>
                        <a:t>AR09</a:t>
                      </a:r>
                    </a:p>
                  </a:txBody>
                  <a:tcPr marT="0" marB="0" marR="0" marL="0" anchor="ctr"/>
                </a:tc>
                <a:tc>
                  <a:txBody>
                    <a:bodyPr>
                      <a:noAutofit/>
                    </a:bodyPr>
                    <a:lstStyle/>
                    <a:p>
                      <a:pPr indent="0" lvl="0" marL="0" marR="0" rtl="0" algn="ctr">
                        <a:spcBef>
                          <a:spcPts val="0"/>
                        </a:spcBef>
                        <a:buSzPct val="25000"/>
                        <a:buNone/>
                      </a:pPr>
                      <a:r>
                        <a:rPr baseline="0" lang="en-US" sz="1200" u="none" cap="none" strike="noStrike"/>
                        <a:t>1917</a:t>
                      </a:r>
                    </a:p>
                  </a:txBody>
                  <a:tcPr marT="0" marB="0" marR="0" marL="0" anchor="ctr"/>
                </a:tc>
                <a:tc>
                  <a:txBody>
                    <a:bodyPr>
                      <a:noAutofit/>
                    </a:bodyPr>
                    <a:lstStyle/>
                    <a:p>
                      <a:pPr indent="0" lvl="0" marL="0" marR="0" rtl="0" algn="ctr">
                        <a:spcBef>
                          <a:spcPts val="0"/>
                        </a:spcBef>
                        <a:buSzPct val="25000"/>
                        <a:buNone/>
                      </a:pPr>
                      <a:r>
                        <a:rPr b="0" baseline="0" i="0" lang="en-US" sz="1200" u="none" cap="none" strike="noStrike">
                          <a:solidFill>
                            <a:schemeClr val="dk2"/>
                          </a:solidFill>
                          <a:latin typeface="Arial"/>
                          <a:ea typeface="Arial"/>
                          <a:cs typeface="Arial"/>
                          <a:sym typeface="Arial"/>
                        </a:rPr>
                        <a:t>*</a:t>
                      </a:r>
                    </a:p>
                  </a:txBody>
                  <a:tcPr marT="0" marB="0" marR="0" marL="0" anchor="ctr"/>
                </a:tc>
                <a:tc>
                  <a:txBody>
                    <a:bodyPr>
                      <a:noAutofit/>
                    </a:bodyPr>
                    <a:lstStyle/>
                    <a:p>
                      <a:pPr indent="0" lvl="0" marL="0" marR="0" rtl="0" algn="ctr">
                        <a:spcBef>
                          <a:spcPts val="0"/>
                        </a:spcBef>
                        <a:buSzPct val="25000"/>
                        <a:buNone/>
                      </a:pPr>
                      <a:r>
                        <a:rPr baseline="0" lang="en-US" sz="1200" u="none" cap="none" strike="noStrike"/>
                        <a:t>*</a:t>
                      </a:r>
                    </a:p>
                  </a:txBody>
                  <a:tcPr marT="0" marB="0" marR="0" marL="0" anchor="ctr"/>
                </a:tc>
                <a:tc>
                  <a:txBody>
                    <a:bodyPr>
                      <a:noAutofit/>
                    </a:bodyPr>
                    <a:lstStyle/>
                    <a:p>
                      <a:pPr indent="0" lvl="0" marL="0" marR="0" rtl="0" algn="ctr">
                        <a:spcBef>
                          <a:spcPts val="0"/>
                        </a:spcBef>
                        <a:buSzPct val="25000"/>
                        <a:buNone/>
                      </a:pPr>
                      <a:r>
                        <a:rPr baseline="0" lang="en-US" sz="1200" u="none" cap="none" strike="noStrike"/>
                        <a:t>131000.07</a:t>
                      </a:r>
                    </a:p>
                    <a:p>
                      <a:pPr indent="0" lvl="0" marL="0" marR="0" rtl="0" algn="ctr">
                        <a:spcBef>
                          <a:spcPts val="0"/>
                        </a:spcBef>
                        <a:buSzPct val="25000"/>
                        <a:buNone/>
                      </a:pPr>
                      <a:r>
                        <a:rPr b="0" baseline="0" i="0" lang="en-US" sz="1200" u="none" cap="none" strike="noStrike">
                          <a:solidFill>
                            <a:schemeClr val="dk2"/>
                          </a:solidFill>
                          <a:latin typeface="Arial"/>
                          <a:ea typeface="Arial"/>
                          <a:cs typeface="Arial"/>
                          <a:sym typeface="Arial"/>
                        </a:rPr>
                        <a:t>425100</a:t>
                      </a:r>
                    </a:p>
                    <a:p>
                      <a:pPr indent="0" lvl="0" marL="0" marR="0" rtl="0" algn="ctr">
                        <a:spcBef>
                          <a:spcPts val="0"/>
                        </a:spcBef>
                        <a:buSzPct val="25000"/>
                        <a:buNone/>
                      </a:pPr>
                      <a:r>
                        <a:rPr b="0" baseline="0" i="0" lang="en-US" sz="1200" u="none" cap="none" strike="noStrike">
                          <a:solidFill>
                            <a:schemeClr val="dk2"/>
                          </a:solidFill>
                          <a:latin typeface="Arial"/>
                          <a:ea typeface="Arial"/>
                          <a:cs typeface="Arial"/>
                          <a:sym typeface="Arial"/>
                        </a:rPr>
                        <a:t>570000</a:t>
                      </a:r>
                    </a:p>
                  </a:txBody>
                  <a:tcPr marT="0" marB="0" marR="0" marL="0" anchor="ctr"/>
                </a:tc>
                <a:tc>
                  <a:txBody>
                    <a:bodyPr>
                      <a:noAutofit/>
                    </a:bodyPr>
                    <a:lstStyle/>
                    <a:p>
                      <a:pPr indent="0" lvl="0" marL="0" marR="0" rtl="0" algn="ctr">
                        <a:spcBef>
                          <a:spcPts val="0"/>
                        </a:spcBef>
                        <a:buSzPct val="25000"/>
                        <a:buNone/>
                      </a:pPr>
                      <a:r>
                        <a:rPr baseline="0" lang="en-US" sz="1200" u="none" cap="none" strike="noStrike">
                          <a:solidFill>
                            <a:schemeClr val="dk1"/>
                          </a:solidFill>
                          <a:latin typeface="Arial"/>
                          <a:ea typeface="Arial"/>
                          <a:cs typeface="Arial"/>
                          <a:sym typeface="Arial"/>
                        </a:rPr>
                        <a:t>520000.01</a:t>
                      </a:r>
                    </a:p>
                    <a:p>
                      <a:pPr indent="0" lvl="0" marL="0" marR="0" rtl="0" algn="ctr">
                        <a:spcBef>
                          <a:spcPts val="0"/>
                        </a:spcBef>
                        <a:buSzPct val="25000"/>
                        <a:buNone/>
                      </a:pPr>
                      <a:r>
                        <a:rPr baseline="0" lang="en-US" sz="1200" u="none" cap="none" strike="noStrike">
                          <a:solidFill>
                            <a:schemeClr val="dk1"/>
                          </a:solidFill>
                          <a:latin typeface="Arial"/>
                          <a:ea typeface="Arial"/>
                          <a:cs typeface="Arial"/>
                          <a:sym typeface="Arial"/>
                        </a:rPr>
                        <a:t>422100</a:t>
                      </a:r>
                    </a:p>
                    <a:p>
                      <a:pPr indent="0" lvl="0" marL="0" marR="0" rtl="0" algn="ctr">
                        <a:spcBef>
                          <a:spcPts val="0"/>
                        </a:spcBef>
                        <a:buSzPct val="25000"/>
                        <a:buNone/>
                      </a:pPr>
                      <a:r>
                        <a:rPr baseline="0" lang="en-US" sz="1200" u="none" cap="none" strike="noStrike">
                          <a:solidFill>
                            <a:schemeClr val="dk1"/>
                          </a:solidFill>
                          <a:latin typeface="Arial"/>
                          <a:ea typeface="Arial"/>
                          <a:cs typeface="Arial"/>
                          <a:sym typeface="Arial"/>
                        </a:rPr>
                        <a:t>310700</a:t>
                      </a:r>
                    </a:p>
                  </a:txBody>
                  <a:tcPr marT="0" marB="0" marR="0" marL="0" anchor="ctr"/>
                </a:tc>
              </a:tr>
              <a:tr h="273600">
                <a:tc>
                  <a:txBody>
                    <a:bodyPr>
                      <a:noAutofit/>
                    </a:bodyPr>
                    <a:lstStyle/>
                    <a:p>
                      <a:pPr indent="0" lvl="0" marL="0" marR="0" rtl="0" algn="ctr">
                        <a:spcBef>
                          <a:spcPts val="0"/>
                        </a:spcBef>
                        <a:buSzPct val="25000"/>
                        <a:buNone/>
                      </a:pPr>
                      <a:r>
                        <a:rPr b="0" baseline="0" lang="en-US" sz="1200" u="none" cap="none" strike="noStrike">
                          <a:solidFill>
                            <a:schemeClr val="dk1"/>
                          </a:solidFill>
                          <a:latin typeface="Arial"/>
                          <a:ea typeface="Arial"/>
                          <a:cs typeface="Arial"/>
                          <a:sym typeface="Arial"/>
                        </a:rPr>
                        <a:t>MDI</a:t>
                      </a:r>
                    </a:p>
                  </a:txBody>
                  <a:tcPr marT="45725" marB="45725" marR="91450" marL="9145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01</a:t>
                      </a:r>
                    </a:p>
                  </a:txBody>
                  <a:tcPr marT="0" marB="0" marR="0" marL="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AR09</a:t>
                      </a:r>
                    </a:p>
                  </a:txBody>
                  <a:tcPr marT="0" marB="0" marR="0" marL="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6952</a:t>
                      </a:r>
                    </a:p>
                  </a:txBody>
                  <a:tcPr marT="0" marB="0" marR="0" marL="0" anchor="ctr"/>
                </a:tc>
                <a:tc>
                  <a:txBody>
                    <a:bodyPr>
                      <a:noAutofit/>
                    </a:bodyPr>
                    <a:lstStyle/>
                    <a:p>
                      <a:pPr indent="0" lvl="0" marL="0" marR="0" rtl="0" algn="ctr">
                        <a:lnSpc>
                          <a:spcPct val="100000"/>
                        </a:lnSpc>
                        <a:spcBef>
                          <a:spcPts val="0"/>
                        </a:spcBef>
                        <a:spcAft>
                          <a:spcPts val="0"/>
                        </a:spcAft>
                        <a:buClr>
                          <a:schemeClr val="dk1"/>
                        </a:buClr>
                        <a:buSzPct val="25000"/>
                        <a:buFont typeface="Arial"/>
                        <a:buNone/>
                      </a:pPr>
                      <a:r>
                        <a:rPr baseline="0" lang="en-US" sz="1200" u="none" cap="none" strike="noStrike"/>
                        <a:t>REV-FT255F</a:t>
                      </a:r>
                    </a:p>
                  </a:txBody>
                  <a:tcPr marT="0" marB="0" marR="0" marL="0" anchor="ctr"/>
                </a:tc>
                <a:tc>
                  <a:txBody>
                    <a:bodyPr>
                      <a:noAutofit/>
                    </a:bodyPr>
                    <a:lstStyle/>
                    <a:p>
                      <a:pPr indent="0" lvl="0" marL="0" marR="0" rtl="0" algn="ctr">
                        <a:lnSpc>
                          <a:spcPct val="100000"/>
                        </a:lnSpc>
                        <a:spcBef>
                          <a:spcPts val="0"/>
                        </a:spcBef>
                        <a:spcAft>
                          <a:spcPts val="0"/>
                        </a:spcAft>
                        <a:buClr>
                          <a:srgbClr val="000000"/>
                        </a:buClr>
                        <a:buSzPct val="25000"/>
                        <a:buFont typeface="Arial"/>
                        <a:buNone/>
                      </a:pPr>
                      <a:r>
                        <a:rPr b="0" baseline="0" i="0" lang="en-US" sz="1200" u="none" cap="none" strike="noStrike">
                          <a:solidFill>
                            <a:srgbClr val="000000"/>
                          </a:solidFill>
                          <a:latin typeface="Arial"/>
                          <a:ea typeface="Arial"/>
                          <a:cs typeface="Arial"/>
                          <a:sym typeface="Arial"/>
                        </a:rPr>
                        <a:t>DFLA</a:t>
                      </a:r>
                    </a:p>
                  </a:txBody>
                  <a:tcPr marT="0" marB="0" marR="0" marL="0" anchor="ctr"/>
                </a:tc>
                <a:tc>
                  <a:txBody>
                    <a:bodyPr>
                      <a:noAutofit/>
                    </a:bodyPr>
                    <a:lstStyle/>
                    <a:p>
                      <a:pPr indent="0" lvl="0" marL="0" marR="0" rtl="0" algn="ctr">
                        <a:spcBef>
                          <a:spcPts val="0"/>
                        </a:spcBef>
                        <a:buSzPct val="25000"/>
                        <a:buNone/>
                      </a:pPr>
                      <a:r>
                        <a:rPr baseline="0" lang="en-US" sz="1200" u="none" cap="none" strike="noStrike"/>
                        <a:t>199000.08</a:t>
                      </a:r>
                    </a:p>
                    <a:p>
                      <a:pPr indent="0" lvl="0" marL="0" marR="0" rtl="0" algn="ctr">
                        <a:spcBef>
                          <a:spcPts val="0"/>
                        </a:spcBef>
                        <a:buSzPct val="25000"/>
                        <a:buNone/>
                      </a:pPr>
                      <a:r>
                        <a:rPr baseline="0" lang="en-US" sz="1200" u="none" cap="none" strike="noStrike"/>
                        <a:t>425100</a:t>
                      </a:r>
                    </a:p>
                  </a:txBody>
                  <a:tcPr marT="0" marB="0" marR="0" marL="0" anchor="ctr"/>
                </a:tc>
                <a:tc>
                  <a:txBody>
                    <a:bodyPr>
                      <a:noAutofit/>
                    </a:bodyPr>
                    <a:lstStyle/>
                    <a:p>
                      <a:pPr indent="0" lvl="0" marL="0" marR="0" rtl="0" algn="ctr">
                        <a:spcBef>
                          <a:spcPts val="0"/>
                        </a:spcBef>
                        <a:buSzPct val="25000"/>
                        <a:buNone/>
                      </a:pPr>
                      <a:r>
                        <a:rPr baseline="0" lang="en-US" sz="1200" u="none" cap="none" strike="noStrike"/>
                        <a:t>199000.07</a:t>
                      </a:r>
                    </a:p>
                    <a:p>
                      <a:pPr indent="0" lvl="0" marL="0" marR="0" rtl="0" algn="ctr">
                        <a:spcBef>
                          <a:spcPts val="0"/>
                        </a:spcBef>
                        <a:buSzPct val="25000"/>
                        <a:buNone/>
                      </a:pPr>
                      <a:r>
                        <a:rPr baseline="0" lang="en-US" sz="1200" u="none" cap="none" strike="noStrike"/>
                        <a:t>422100</a:t>
                      </a:r>
                    </a:p>
                  </a:txBody>
                  <a:tcPr marT="0" marB="0" marR="0" marL="0" anchor="ctr"/>
                </a:tc>
              </a:tr>
            </a:tbl>
          </a:graphicData>
        </a:graphic>
      </p:graphicFrame>
      <p:sp>
        <p:nvSpPr>
          <p:cNvPr id="3387" name="Shape 3387"/>
          <p:cNvSpPr txBox="1"/>
          <p:nvPr/>
        </p:nvSpPr>
        <p:spPr>
          <a:xfrm>
            <a:off x="967016" y="6099441"/>
            <a:ext cx="7023099" cy="461664"/>
          </a:xfrm>
          <a:prstGeom prst="rect">
            <a:avLst/>
          </a:prstGeom>
          <a:noFill/>
          <a:ln>
            <a:noFill/>
          </a:ln>
        </p:spPr>
        <p:txBody>
          <a:bodyPr anchorCtr="0" anchor="t" bIns="45700" lIns="91425" rIns="91425" tIns="45700">
            <a:noAutofit/>
          </a:bodyPr>
          <a:lstStyle/>
          <a:p>
            <a:pPr indent="0" lvl="1"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Additional Budgetary GL impacts occur, but are not shown in the above chart as they are the same for both GL Accounting entries.</a:t>
            </a:r>
          </a:p>
        </p:txBody>
      </p:sp>
      <p:sp>
        <p:nvSpPr>
          <p:cNvPr id="3388" name="Shape 3388"/>
          <p:cNvSpPr/>
          <p:nvPr/>
        </p:nvSpPr>
        <p:spPr>
          <a:xfrm>
            <a:off x="967016" y="3782728"/>
            <a:ext cx="3547232" cy="311701"/>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389" name="Shape 3389"/>
          <p:cNvSpPr/>
          <p:nvPr/>
        </p:nvSpPr>
        <p:spPr>
          <a:xfrm>
            <a:off x="6095676" y="4620601"/>
            <a:ext cx="2018420" cy="1469215"/>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390" name="Shape 3390"/>
          <p:cNvSpPr/>
          <p:nvPr/>
        </p:nvSpPr>
        <p:spPr>
          <a:xfrm>
            <a:off x="967015" y="5679378"/>
            <a:ext cx="7147080" cy="415498"/>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5" name="Shape 3395"/>
        <p:cNvGrpSpPr/>
        <p:nvPr/>
      </p:nvGrpSpPr>
      <p:grpSpPr>
        <a:xfrm>
          <a:off x="0" y="0"/>
          <a:ext cx="0" cy="0"/>
          <a:chOff x="0" y="0"/>
          <a:chExt cx="0" cy="0"/>
        </a:xfrm>
      </p:grpSpPr>
      <p:sp>
        <p:nvSpPr>
          <p:cNvPr id="3396" name="Shape 3396"/>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397" name="Shape 3397"/>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1" baseline="0" i="0" lang="en-US" sz="3600" u="none" cap="none" strike="noStrike">
                <a:solidFill>
                  <a:schemeClr val="dk1"/>
                </a:solidFill>
                <a:latin typeface="Arial"/>
                <a:ea typeface="Arial"/>
                <a:cs typeface="Arial"/>
                <a:sym typeface="Arial"/>
              </a:rPr>
              <a:t>Segment 6:</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PCAS Accruals</a:t>
            </a:r>
          </a:p>
        </p:txBody>
      </p:sp>
      <p:sp>
        <p:nvSpPr>
          <p:cNvPr id="3398" name="Shape 3398"/>
          <p:cNvSpPr txBox="1"/>
          <p:nvPr>
            <p:ph idx="11" type="ftr"/>
          </p:nvPr>
        </p:nvSpPr>
        <p:spPr>
          <a:xfrm>
            <a:off x="398585"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399" name="Shape 3399"/>
          <p:cNvSpPr txBox="1"/>
          <p:nvPr>
            <p:ph idx="12" type="sldNum"/>
          </p:nvPr>
        </p:nvSpPr>
        <p:spPr>
          <a:xfrm>
            <a:off x="0" y="6572493"/>
            <a:ext cx="599830" cy="28550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4" name="Shape 3404"/>
        <p:cNvGrpSpPr/>
        <p:nvPr/>
      </p:nvGrpSpPr>
      <p:grpSpPr>
        <a:xfrm>
          <a:off x="0" y="0"/>
          <a:ext cx="0" cy="0"/>
          <a:chOff x="0" y="0"/>
          <a:chExt cx="0" cy="0"/>
        </a:xfrm>
      </p:grpSpPr>
      <p:sp>
        <p:nvSpPr>
          <p:cNvPr id="3405" name="Shape 3405"/>
          <p:cNvSpPr/>
          <p:nvPr/>
        </p:nvSpPr>
        <p:spPr>
          <a:xfrm>
            <a:off x="356260" y="3067818"/>
            <a:ext cx="8787739" cy="1552307"/>
          </a:xfrm>
          <a:prstGeom prst="rect">
            <a:avLst/>
          </a:prstGeom>
          <a:solidFill>
            <a:srgbClr val="FFFF00"/>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406" name="Shape 340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3407" name="Shape 3407"/>
          <p:cNvSpPr txBox="1"/>
          <p:nvPr>
            <p:ph idx="1" type="body"/>
          </p:nvPr>
        </p:nvSpPr>
        <p:spPr>
          <a:xfrm>
            <a:off x="635329" y="1060700"/>
            <a:ext cx="8229600" cy="452596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  </a:t>
            </a:r>
            <a:r>
              <a:rPr b="0" baseline="0" i="0" lang="en-US" sz="1600" u="none" cap="none" strike="noStrike">
                <a:solidFill>
                  <a:schemeClr val="dk1"/>
                </a:solidFill>
                <a:latin typeface="Arial"/>
                <a:ea typeface="Arial"/>
                <a:cs typeface="Arial"/>
                <a:sym typeface="Arial"/>
              </a:rPr>
              <a:t>Project Cost Accounting System (PCAS) Overview</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2:</a:t>
            </a:r>
            <a:r>
              <a:rPr b="0" baseline="0" i="0" lang="en-US" sz="1600" u="none" cap="none" strike="noStrike">
                <a:solidFill>
                  <a:schemeClr val="dk1"/>
                </a:solidFill>
                <a:latin typeface="Arial"/>
                <a:ea typeface="Arial"/>
                <a:cs typeface="Arial"/>
                <a:sym typeface="Arial"/>
              </a:rPr>
              <a:t>  PCAS Agreements and Agreement Creation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3:  </a:t>
            </a:r>
            <a:r>
              <a:rPr b="0" baseline="0" i="0" lang="en-US" sz="1600" u="none" cap="none" strike="noStrike">
                <a:solidFill>
                  <a:schemeClr val="dk1"/>
                </a:solidFill>
                <a:latin typeface="Arial"/>
                <a:ea typeface="Arial"/>
                <a:cs typeface="Arial"/>
                <a:sym typeface="Arial"/>
              </a:rPr>
              <a:t>PCAS Pre-Billing Transactions and Agreement Entity Updates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4:  </a:t>
            </a:r>
            <a:r>
              <a:rPr b="0" baseline="0" i="0" lang="en-US" sz="1600" u="none" cap="none" strike="noStrike">
                <a:solidFill>
                  <a:schemeClr val="dk1"/>
                </a:solidFill>
                <a:latin typeface="Arial"/>
                <a:ea typeface="Arial"/>
                <a:cs typeface="Arial"/>
                <a:sym typeface="Arial"/>
              </a:rPr>
              <a:t>PCAS Unbilled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5:  </a:t>
            </a:r>
            <a:r>
              <a:rPr b="0" baseline="0" i="0" lang="en-US" sz="1600" u="none" cap="none" strike="noStrike">
                <a:solidFill>
                  <a:schemeClr val="dk1"/>
                </a:solidFill>
                <a:latin typeface="Arial"/>
                <a:ea typeface="Arial"/>
                <a:cs typeface="Arial"/>
                <a:sym typeface="Arial"/>
              </a:rPr>
              <a:t>PCAS 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6:  PCAS Accruals</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PCAS Accrual Overview</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PCAS Accrual Generation Batch Process Overview</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PCAS Accrual Standard Vouchers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7:  </a:t>
            </a:r>
            <a:r>
              <a:rPr b="0" baseline="0" i="0" lang="en-US" sz="1600" u="none" cap="none" strike="noStrike">
                <a:solidFill>
                  <a:schemeClr val="dk1"/>
                </a:solidFill>
                <a:latin typeface="Arial"/>
                <a:ea typeface="Arial"/>
                <a:cs typeface="Arial"/>
                <a:sym typeface="Arial"/>
              </a:rPr>
              <a:t>Manual Credit Management</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8:  </a:t>
            </a:r>
            <a:r>
              <a:rPr b="0" baseline="0" i="0" lang="en-US" sz="1600" u="none" cap="none" strike="noStrike">
                <a:solidFill>
                  <a:schemeClr val="dk1"/>
                </a:solidFill>
                <a:latin typeface="Arial"/>
                <a:ea typeface="Arial"/>
                <a:cs typeface="Arial"/>
                <a:sym typeface="Arial"/>
              </a:rPr>
              <a:t>Billing-Related Collections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9:  </a:t>
            </a:r>
            <a:r>
              <a:rPr b="0" baseline="0" i="0" lang="en-US" sz="1600" u="none" cap="none" strike="noStrike">
                <a:solidFill>
                  <a:schemeClr val="dk1"/>
                </a:solidFill>
                <a:latin typeface="Arial"/>
                <a:ea typeface="Arial"/>
                <a:cs typeface="Arial"/>
                <a:sym typeface="Arial"/>
              </a:rPr>
              <a:t>Receivable Management </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10:  </a:t>
            </a:r>
            <a:r>
              <a:rPr b="0" baseline="0" i="0" lang="en-US" sz="1600" u="none" cap="none" strike="noStrike">
                <a:solidFill>
                  <a:schemeClr val="dk1"/>
                </a:solidFill>
                <a:latin typeface="Arial"/>
                <a:ea typeface="Arial"/>
                <a:cs typeface="Arial"/>
                <a:sym typeface="Arial"/>
              </a:rPr>
              <a:t>Expiring Unfilled Customer Order Reversal</a:t>
            </a:r>
          </a:p>
          <a:p>
            <a:pPr indent="-288925" lvl="0" marL="288925" marR="0" rtl="0" algn="l">
              <a:spcBef>
                <a:spcPts val="1200"/>
              </a:spcBef>
              <a:spcAft>
                <a:spcPts val="60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11</a:t>
            </a:r>
            <a:r>
              <a:rPr b="0" baseline="0" i="0" lang="en-US" sz="1600" u="none" cap="none" strike="noStrike">
                <a:solidFill>
                  <a:schemeClr val="dk1"/>
                </a:solidFill>
                <a:latin typeface="Arial"/>
                <a:ea typeface="Arial"/>
                <a:cs typeface="Arial"/>
                <a:sym typeface="Arial"/>
              </a:rPr>
              <a:t>: Mass Import</a:t>
            </a:r>
          </a:p>
        </p:txBody>
      </p:sp>
      <p:sp>
        <p:nvSpPr>
          <p:cNvPr id="3408" name="Shape 340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409" name="Shape 340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3" name="Shape 3413"/>
        <p:cNvGrpSpPr/>
        <p:nvPr/>
      </p:nvGrpSpPr>
      <p:grpSpPr>
        <a:xfrm>
          <a:off x="0" y="0"/>
          <a:ext cx="0" cy="0"/>
          <a:chOff x="0" y="0"/>
          <a:chExt cx="0" cy="0"/>
        </a:xfrm>
      </p:grpSpPr>
      <p:sp>
        <p:nvSpPr>
          <p:cNvPr id="3414" name="Shape 3414"/>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415" name="Shape 3415"/>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PCAS Accrual Overview</a:t>
            </a:r>
          </a:p>
        </p:txBody>
      </p:sp>
      <p:sp>
        <p:nvSpPr>
          <p:cNvPr id="3416" name="Shape 341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417" name="Shape 3417"/>
          <p:cNvSpPr txBox="1"/>
          <p:nvPr>
            <p:ph idx="12" type="sldNum"/>
          </p:nvPr>
        </p:nvSpPr>
        <p:spPr>
          <a:xfrm>
            <a:off x="-25400" y="6553200"/>
            <a:ext cx="482599" cy="46105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22" name="Shape 3422"/>
        <p:cNvGrpSpPr/>
        <p:nvPr/>
      </p:nvGrpSpPr>
      <p:grpSpPr>
        <a:xfrm>
          <a:off x="0" y="0"/>
          <a:ext cx="0" cy="0"/>
          <a:chOff x="0" y="0"/>
          <a:chExt cx="0" cy="0"/>
        </a:xfrm>
      </p:grpSpPr>
      <p:sp>
        <p:nvSpPr>
          <p:cNvPr id="3423" name="Shape 3423"/>
          <p:cNvSpPr txBox="1"/>
          <p:nvPr>
            <p:ph type="title"/>
          </p:nvPr>
        </p:nvSpPr>
        <p:spPr>
          <a:xfrm>
            <a:off x="455612" y="331787"/>
            <a:ext cx="8332252"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Receivables Lifecycle – Record Accrual</a:t>
            </a:r>
          </a:p>
        </p:txBody>
      </p:sp>
      <p:sp>
        <p:nvSpPr>
          <p:cNvPr id="3424" name="Shape 3424"/>
          <p:cNvSpPr/>
          <p:nvPr/>
        </p:nvSpPr>
        <p:spPr>
          <a:xfrm>
            <a:off x="563327" y="1187626"/>
            <a:ext cx="1366057" cy="819633"/>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chemeClr val="lt1"/>
                </a:solidFill>
                <a:latin typeface="Arial"/>
                <a:ea typeface="Arial"/>
                <a:cs typeface="Arial"/>
                <a:sym typeface="Arial"/>
              </a:rPr>
              <a:t>Agreement</a:t>
            </a:r>
          </a:p>
        </p:txBody>
      </p:sp>
      <p:sp>
        <p:nvSpPr>
          <p:cNvPr id="3425" name="Shape 3425"/>
          <p:cNvSpPr/>
          <p:nvPr/>
        </p:nvSpPr>
        <p:spPr>
          <a:xfrm>
            <a:off x="2065991" y="1187626"/>
            <a:ext cx="1366057" cy="819633"/>
          </a:xfrm>
          <a:prstGeom prst="rightArrow">
            <a:avLst>
              <a:gd fmla="val 50000" name="adj1"/>
              <a:gd fmla="val 50000" name="adj2"/>
            </a:avLst>
          </a:prstGeom>
          <a:solidFill>
            <a:srgbClr val="D9EDEF"/>
          </a:solidFill>
          <a:ln>
            <a:noFill/>
          </a:ln>
        </p:spPr>
        <p:txBody>
          <a:bodyPr anchorCtr="0" anchor="ctr" bIns="45700" lIns="91425" rIns="91425" tIns="45700">
            <a:noAutofit/>
          </a:bodyPr>
          <a:lstStyle/>
          <a:p>
            <a:pPr indent="0" lvl="0" marL="0" marR="0" rtl="0" algn="ctr">
              <a:lnSpc>
                <a:spcPct val="85000"/>
              </a:lnSpc>
              <a:spcBef>
                <a:spcPts val="0"/>
              </a:spcBef>
              <a:spcAft>
                <a:spcPts val="240"/>
              </a:spcAft>
              <a:buNone/>
            </a:pPr>
            <a:r>
              <a:t/>
            </a:r>
            <a:endParaRPr b="1" baseline="0" i="0" sz="1200" u="none" cap="none" strike="noStrike">
              <a:solidFill>
                <a:schemeClr val="dk1"/>
              </a:solidFill>
              <a:latin typeface="Arial"/>
              <a:ea typeface="Arial"/>
              <a:cs typeface="Arial"/>
              <a:sym typeface="Arial"/>
            </a:endParaRPr>
          </a:p>
        </p:txBody>
      </p:sp>
      <p:sp>
        <p:nvSpPr>
          <p:cNvPr id="3426" name="Shape 3426"/>
          <p:cNvSpPr/>
          <p:nvPr/>
        </p:nvSpPr>
        <p:spPr>
          <a:xfrm>
            <a:off x="3568653" y="1187626"/>
            <a:ext cx="1366057" cy="819633"/>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chemeClr val="lt1"/>
                </a:solidFill>
                <a:latin typeface="Arial"/>
                <a:ea typeface="Arial"/>
                <a:cs typeface="Arial"/>
                <a:sym typeface="Arial"/>
              </a:rPr>
              <a:t>Record Pre-Billing Transactions</a:t>
            </a:r>
          </a:p>
        </p:txBody>
      </p:sp>
      <p:sp>
        <p:nvSpPr>
          <p:cNvPr id="3427" name="Shape 3427"/>
          <p:cNvSpPr/>
          <p:nvPr/>
        </p:nvSpPr>
        <p:spPr>
          <a:xfrm>
            <a:off x="5071317" y="1187626"/>
            <a:ext cx="1366057" cy="819633"/>
          </a:xfrm>
          <a:prstGeom prst="rightArrow">
            <a:avLst>
              <a:gd fmla="val 50000" name="adj1"/>
              <a:gd fmla="val 50000" name="adj2"/>
            </a:avLst>
          </a:prstGeom>
          <a:solidFill>
            <a:srgbClr val="D9EDEF"/>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3428" name="Shape 3428"/>
          <p:cNvSpPr/>
          <p:nvPr/>
        </p:nvSpPr>
        <p:spPr>
          <a:xfrm>
            <a:off x="6573979" y="1187626"/>
            <a:ext cx="1366057" cy="819633"/>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chemeClr val="lt1"/>
                </a:solidFill>
                <a:latin typeface="Arial"/>
                <a:ea typeface="Arial"/>
                <a:cs typeface="Arial"/>
                <a:sym typeface="Arial"/>
              </a:rPr>
              <a:t>Receivable - Advance Offset</a:t>
            </a:r>
          </a:p>
        </p:txBody>
      </p:sp>
      <p:sp>
        <p:nvSpPr>
          <p:cNvPr id="3429" name="Shape 3429"/>
          <p:cNvSpPr/>
          <p:nvPr/>
        </p:nvSpPr>
        <p:spPr>
          <a:xfrm>
            <a:off x="701039" y="4964005"/>
            <a:ext cx="1334911" cy="800945"/>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chemeClr val="lt1"/>
                </a:solidFill>
                <a:latin typeface="Arial"/>
                <a:ea typeface="Arial"/>
                <a:cs typeface="Arial"/>
                <a:sym typeface="Arial"/>
              </a:rPr>
              <a:t>Record Collection</a:t>
            </a:r>
          </a:p>
        </p:txBody>
      </p:sp>
      <p:sp>
        <p:nvSpPr>
          <p:cNvPr id="3430" name="Shape 3430"/>
          <p:cNvSpPr/>
          <p:nvPr/>
        </p:nvSpPr>
        <p:spPr>
          <a:xfrm>
            <a:off x="2169441" y="4964005"/>
            <a:ext cx="1334911" cy="800945"/>
          </a:xfrm>
          <a:prstGeom prst="rightArrow">
            <a:avLst>
              <a:gd fmla="val 50000" name="adj1"/>
              <a:gd fmla="val 50000" name="adj2"/>
            </a:avLst>
          </a:prstGeom>
          <a:solidFill>
            <a:srgbClr val="D9EDEF"/>
          </a:solidFill>
          <a:ln>
            <a:noFill/>
          </a:ln>
        </p:spPr>
        <p:txBody>
          <a:bodyPr anchorCtr="0" anchor="ctr" bIns="45700" lIns="91425" rIns="91425" tIns="45700">
            <a:noAutofit/>
          </a:bodyPr>
          <a:lstStyle/>
          <a:p>
            <a:pPr indent="0" lvl="0" marL="0" marR="0" rtl="0" algn="ctr">
              <a:lnSpc>
                <a:spcPct val="85000"/>
              </a:lnSpc>
              <a:spcBef>
                <a:spcPts val="0"/>
              </a:spcBef>
              <a:spcAft>
                <a:spcPts val="240"/>
              </a:spcAft>
              <a:buNone/>
            </a:pPr>
            <a:r>
              <a:t/>
            </a:r>
            <a:endParaRPr b="1" baseline="0" i="0" sz="1200" u="none" cap="none" strike="noStrike">
              <a:solidFill>
                <a:schemeClr val="dk1"/>
              </a:solidFill>
              <a:latin typeface="Arial"/>
              <a:ea typeface="Arial"/>
              <a:cs typeface="Arial"/>
              <a:sym typeface="Arial"/>
            </a:endParaRPr>
          </a:p>
        </p:txBody>
      </p:sp>
      <p:sp>
        <p:nvSpPr>
          <p:cNvPr id="3431" name="Shape 3431"/>
          <p:cNvSpPr/>
          <p:nvPr/>
        </p:nvSpPr>
        <p:spPr>
          <a:xfrm>
            <a:off x="3637844" y="4964005"/>
            <a:ext cx="1334911" cy="800945"/>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0"/>
              </a:spcAft>
              <a:buSzPct val="25000"/>
              <a:buNone/>
            </a:pPr>
            <a:r>
              <a:rPr b="1" baseline="0" i="0" lang="en-US" sz="1400" u="none" cap="none" strike="noStrike">
                <a:solidFill>
                  <a:schemeClr val="lt1"/>
                </a:solidFill>
                <a:latin typeface="Arial"/>
                <a:ea typeface="Arial"/>
                <a:cs typeface="Arial"/>
                <a:sym typeface="Arial"/>
              </a:rPr>
              <a:t>Disputes -</a:t>
            </a:r>
          </a:p>
          <a:p>
            <a:pPr indent="0" lvl="0" marL="0" marR="0" rtl="0" algn="ctr">
              <a:lnSpc>
                <a:spcPct val="85000"/>
              </a:lnSpc>
              <a:spcBef>
                <a:spcPts val="280"/>
              </a:spcBef>
              <a:spcAft>
                <a:spcPts val="280"/>
              </a:spcAft>
              <a:buSzPct val="25000"/>
              <a:buNone/>
            </a:pPr>
            <a:r>
              <a:rPr b="1" baseline="0" i="0" lang="en-US" sz="1400" u="none" cap="none" strike="noStrike">
                <a:solidFill>
                  <a:schemeClr val="lt1"/>
                </a:solidFill>
                <a:latin typeface="Arial"/>
                <a:ea typeface="Arial"/>
                <a:cs typeface="Arial"/>
                <a:sym typeface="Arial"/>
              </a:rPr>
              <a:t>Chargebacks</a:t>
            </a:r>
          </a:p>
        </p:txBody>
      </p:sp>
      <p:sp>
        <p:nvSpPr>
          <p:cNvPr id="3432" name="Shape 3432"/>
          <p:cNvSpPr/>
          <p:nvPr/>
        </p:nvSpPr>
        <p:spPr>
          <a:xfrm>
            <a:off x="5106246" y="4964005"/>
            <a:ext cx="1334911" cy="800945"/>
          </a:xfrm>
          <a:prstGeom prst="rightArrow">
            <a:avLst>
              <a:gd fmla="val 50000" name="adj1"/>
              <a:gd fmla="val 50000" name="adj2"/>
            </a:avLst>
          </a:prstGeom>
          <a:solidFill>
            <a:srgbClr val="D9EDEF"/>
          </a:solidFill>
          <a:ln>
            <a:noFill/>
          </a:ln>
        </p:spPr>
        <p:txBody>
          <a:bodyPr anchorCtr="0" anchor="ctr" bIns="45700" lIns="91425" rIns="91425" tIns="45700">
            <a:noAutofit/>
          </a:bodyPr>
          <a:lstStyle/>
          <a:p>
            <a:pPr indent="0" lvl="0" marL="0" marR="0" rtl="0" algn="ctr">
              <a:lnSpc>
                <a:spcPct val="85000"/>
              </a:lnSpc>
              <a:spcBef>
                <a:spcPts val="0"/>
              </a:spcBef>
              <a:spcAft>
                <a:spcPts val="240"/>
              </a:spcAft>
              <a:buNone/>
            </a:pPr>
            <a:r>
              <a:t/>
            </a:r>
            <a:endParaRPr b="1" baseline="0" i="0" sz="1200" u="none" cap="none" strike="noStrike">
              <a:solidFill>
                <a:schemeClr val="dk1"/>
              </a:solidFill>
              <a:latin typeface="Arial"/>
              <a:ea typeface="Arial"/>
              <a:cs typeface="Arial"/>
              <a:sym typeface="Arial"/>
            </a:endParaRPr>
          </a:p>
        </p:txBody>
      </p:sp>
      <p:sp>
        <p:nvSpPr>
          <p:cNvPr id="3433" name="Shape 3433"/>
          <p:cNvSpPr/>
          <p:nvPr/>
        </p:nvSpPr>
        <p:spPr>
          <a:xfrm>
            <a:off x="6574647" y="4964005"/>
            <a:ext cx="1334911" cy="800945"/>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chemeClr val="lt1"/>
                </a:solidFill>
                <a:latin typeface="Arial"/>
                <a:ea typeface="Arial"/>
                <a:cs typeface="Arial"/>
                <a:sym typeface="Arial"/>
              </a:rPr>
              <a:t>Write off/ Adjustment/ Treasury Referral</a:t>
            </a:r>
          </a:p>
        </p:txBody>
      </p:sp>
      <p:grpSp>
        <p:nvGrpSpPr>
          <p:cNvPr id="3434" name="Shape 3434"/>
          <p:cNvGrpSpPr/>
          <p:nvPr/>
        </p:nvGrpSpPr>
        <p:grpSpPr>
          <a:xfrm rot="-5400000">
            <a:off x="6779136" y="2455870"/>
            <a:ext cx="349496" cy="408845"/>
            <a:chOff x="6433203" y="443275"/>
            <a:chExt cx="349496" cy="408845"/>
          </a:xfrm>
        </p:grpSpPr>
        <p:sp>
          <p:nvSpPr>
            <p:cNvPr id="3435" name="Shape 3435"/>
            <p:cNvSpPr/>
            <p:nvPr/>
          </p:nvSpPr>
          <p:spPr>
            <a:xfrm rot="10800000">
              <a:off x="6433203" y="443275"/>
              <a:ext cx="349496" cy="408845"/>
            </a:xfrm>
            <a:prstGeom prst="rightArrow">
              <a:avLst>
                <a:gd fmla="val 60000" name="adj1"/>
                <a:gd fmla="val 50000" name="adj2"/>
              </a:avLst>
            </a:prstGeom>
            <a:solidFill>
              <a:schemeClr val="accent6"/>
            </a:solidFill>
            <a:ln cap="flat" cmpd="sng" w="25400">
              <a:solidFill>
                <a:srgbClr val="202064"/>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436" name="Shape 3436"/>
            <p:cNvSpPr/>
            <p:nvPr/>
          </p:nvSpPr>
          <p:spPr>
            <a:xfrm>
              <a:off x="6538051" y="525045"/>
              <a:ext cx="244647" cy="245307"/>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420"/>
                </a:spcAft>
                <a:buNone/>
              </a:pPr>
              <a:r>
                <a:t/>
              </a:r>
              <a:endParaRPr b="1" baseline="0" i="0" sz="1200" u="none" cap="none" strike="noStrike">
                <a:solidFill>
                  <a:schemeClr val="dk1"/>
                </a:solidFill>
                <a:latin typeface="Arial"/>
                <a:ea typeface="Arial"/>
                <a:cs typeface="Arial"/>
                <a:sym typeface="Arial"/>
              </a:endParaRPr>
            </a:p>
          </p:txBody>
        </p:sp>
      </p:grpSp>
      <p:grpSp>
        <p:nvGrpSpPr>
          <p:cNvPr id="3437" name="Shape 3437"/>
          <p:cNvGrpSpPr/>
          <p:nvPr/>
        </p:nvGrpSpPr>
        <p:grpSpPr>
          <a:xfrm rot="-5400000">
            <a:off x="1483503" y="4440277"/>
            <a:ext cx="349496" cy="408845"/>
            <a:chOff x="6433203" y="443275"/>
            <a:chExt cx="349496" cy="408845"/>
          </a:xfrm>
        </p:grpSpPr>
        <p:sp>
          <p:nvSpPr>
            <p:cNvPr id="3438" name="Shape 3438"/>
            <p:cNvSpPr/>
            <p:nvPr/>
          </p:nvSpPr>
          <p:spPr>
            <a:xfrm rot="10800000">
              <a:off x="6433203" y="443275"/>
              <a:ext cx="349496" cy="408845"/>
            </a:xfrm>
            <a:prstGeom prst="rightArrow">
              <a:avLst>
                <a:gd fmla="val 60000" name="adj1"/>
                <a:gd fmla="val 50000" name="adj2"/>
              </a:avLst>
            </a:prstGeom>
            <a:solidFill>
              <a:schemeClr val="accent6"/>
            </a:solidFill>
            <a:ln cap="flat" cmpd="sng" w="25400">
              <a:solidFill>
                <a:srgbClr val="202064"/>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439" name="Shape 3439"/>
            <p:cNvSpPr/>
            <p:nvPr/>
          </p:nvSpPr>
          <p:spPr>
            <a:xfrm>
              <a:off x="6538051" y="525045"/>
              <a:ext cx="244647" cy="245307"/>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420"/>
                </a:spcAft>
                <a:buNone/>
              </a:pPr>
              <a:r>
                <a:t/>
              </a:r>
              <a:endParaRPr b="1" baseline="0" i="0" sz="1200" u="none" cap="none" strike="noStrike">
                <a:solidFill>
                  <a:schemeClr val="dk1"/>
                </a:solidFill>
                <a:latin typeface="Arial"/>
                <a:ea typeface="Arial"/>
                <a:cs typeface="Arial"/>
                <a:sym typeface="Arial"/>
              </a:endParaRPr>
            </a:p>
          </p:txBody>
        </p:sp>
      </p:grpSp>
      <p:sp>
        <p:nvSpPr>
          <p:cNvPr id="3440" name="Shape 3440"/>
          <p:cNvSpPr/>
          <p:nvPr/>
        </p:nvSpPr>
        <p:spPr>
          <a:xfrm>
            <a:off x="667606" y="2956865"/>
            <a:ext cx="1346302" cy="807781"/>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chemeClr val="lt1"/>
                </a:solidFill>
                <a:latin typeface="Arial"/>
                <a:ea typeface="Arial"/>
                <a:cs typeface="Arial"/>
                <a:sym typeface="Arial"/>
              </a:rPr>
              <a:t>Bill Customer</a:t>
            </a:r>
          </a:p>
        </p:txBody>
      </p:sp>
      <p:sp>
        <p:nvSpPr>
          <p:cNvPr id="3441" name="Shape 3441"/>
          <p:cNvSpPr/>
          <p:nvPr/>
        </p:nvSpPr>
        <p:spPr>
          <a:xfrm>
            <a:off x="2148538" y="2956865"/>
            <a:ext cx="1346302" cy="807781"/>
          </a:xfrm>
          <a:prstGeom prst="rightArrow">
            <a:avLst>
              <a:gd fmla="val 50000" name="adj1"/>
              <a:gd fmla="val 50000" name="adj2"/>
            </a:avLst>
          </a:prstGeom>
          <a:solidFill>
            <a:srgbClr val="D9EDEF"/>
          </a:solidFill>
          <a:ln>
            <a:noFill/>
          </a:ln>
        </p:spPr>
        <p:txBody>
          <a:bodyPr anchorCtr="0" anchor="ctr" bIns="45700" lIns="91425" rIns="91425" tIns="45700">
            <a:noAutofit/>
          </a:bodyPr>
          <a:lstStyle/>
          <a:p>
            <a:pPr indent="0" lvl="0" marL="0" marR="0" rtl="0" algn="ctr">
              <a:lnSpc>
                <a:spcPct val="85000"/>
              </a:lnSpc>
              <a:spcBef>
                <a:spcPts val="0"/>
              </a:spcBef>
              <a:spcAft>
                <a:spcPts val="240"/>
              </a:spcAft>
              <a:buNone/>
            </a:pPr>
            <a:r>
              <a:t/>
            </a:r>
            <a:endParaRPr b="1" baseline="0" i="0" sz="1200" u="none" cap="none" strike="noStrike">
              <a:solidFill>
                <a:schemeClr val="dk1"/>
              </a:solidFill>
              <a:latin typeface="Arial"/>
              <a:ea typeface="Arial"/>
              <a:cs typeface="Arial"/>
              <a:sym typeface="Arial"/>
            </a:endParaRPr>
          </a:p>
        </p:txBody>
      </p:sp>
      <p:sp>
        <p:nvSpPr>
          <p:cNvPr id="3442" name="Shape 3442"/>
          <p:cNvSpPr/>
          <p:nvPr/>
        </p:nvSpPr>
        <p:spPr>
          <a:xfrm>
            <a:off x="3629469" y="2956865"/>
            <a:ext cx="1346302" cy="807781"/>
          </a:xfrm>
          <a:prstGeom prst="roundRect">
            <a:avLst>
              <a:gd fmla="val 16667" name="adj"/>
            </a:avLst>
          </a:prstGeom>
          <a:solidFill>
            <a:srgbClr val="BD1922"/>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chemeClr val="lt1"/>
                </a:solidFill>
                <a:latin typeface="Arial"/>
                <a:ea typeface="Arial"/>
                <a:cs typeface="Arial"/>
                <a:sym typeface="Arial"/>
              </a:rPr>
              <a:t>Record Accruals</a:t>
            </a:r>
          </a:p>
        </p:txBody>
      </p:sp>
      <p:sp>
        <p:nvSpPr>
          <p:cNvPr id="3443" name="Shape 3443"/>
          <p:cNvSpPr/>
          <p:nvPr/>
        </p:nvSpPr>
        <p:spPr>
          <a:xfrm>
            <a:off x="5110401" y="2956865"/>
            <a:ext cx="1346302" cy="807781"/>
          </a:xfrm>
          <a:prstGeom prst="rightArrow">
            <a:avLst>
              <a:gd fmla="val 50000" name="adj1"/>
              <a:gd fmla="val 50000" name="adj2"/>
            </a:avLst>
          </a:prstGeom>
          <a:solidFill>
            <a:srgbClr val="D9EDEF"/>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3444" name="Shape 3444"/>
          <p:cNvSpPr/>
          <p:nvPr/>
        </p:nvSpPr>
        <p:spPr>
          <a:xfrm>
            <a:off x="6591334" y="2956865"/>
            <a:ext cx="1346302" cy="807781"/>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60"/>
              </a:spcAft>
              <a:buSzPct val="25000"/>
              <a:buNone/>
            </a:pPr>
            <a:r>
              <a:rPr b="1" baseline="0" i="0" lang="en-US" sz="1300" u="none" cap="none" strike="noStrike">
                <a:solidFill>
                  <a:schemeClr val="lt1"/>
                </a:solidFill>
                <a:latin typeface="Arial"/>
                <a:ea typeface="Arial"/>
                <a:cs typeface="Arial"/>
                <a:sym typeface="Arial"/>
              </a:rPr>
              <a:t>Track Receivable &amp; Record Overdue Charges</a:t>
            </a:r>
          </a:p>
        </p:txBody>
      </p:sp>
      <p:sp>
        <p:nvSpPr>
          <p:cNvPr id="3445" name="Shape 3445"/>
          <p:cNvSpPr/>
          <p:nvPr/>
        </p:nvSpPr>
        <p:spPr>
          <a:xfrm>
            <a:off x="6259798" y="3893762"/>
            <a:ext cx="1467394" cy="643855"/>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Credit Application</a:t>
            </a:r>
          </a:p>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IPACOUT</a:t>
            </a:r>
          </a:p>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ARBILLGEN</a:t>
            </a:r>
          </a:p>
        </p:txBody>
      </p:sp>
      <p:sp>
        <p:nvSpPr>
          <p:cNvPr id="3446" name="Shape 3446"/>
          <p:cNvSpPr/>
          <p:nvPr/>
        </p:nvSpPr>
        <p:spPr>
          <a:xfrm>
            <a:off x="958024" y="5933917"/>
            <a:ext cx="1443091" cy="863122"/>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IPACIN</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LOCKBOX</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Pay.Gov via CIR</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Manual </a:t>
            </a:r>
          </a:p>
          <a:p>
            <a:pPr indent="19050" lvl="0" marL="57150" marR="0" rtl="0" algn="ctr">
              <a:lnSpc>
                <a:spcPct val="100000"/>
              </a:lnSpc>
              <a:spcBef>
                <a:spcPts val="0"/>
              </a:spcBef>
              <a:spcAft>
                <a:spcPts val="600"/>
              </a:spcAft>
              <a:buClr>
                <a:schemeClr val="dk1"/>
              </a:buClr>
              <a:buFont typeface="Arial"/>
              <a:buNone/>
            </a:pPr>
            <a:r>
              <a:t/>
            </a:r>
            <a:endParaRPr b="1" baseline="0" i="0" sz="1200" u="none" cap="none" strike="noStrike">
              <a:solidFill>
                <a:srgbClr val="000000"/>
              </a:solidFill>
              <a:latin typeface="Calibri"/>
              <a:ea typeface="Calibri"/>
              <a:cs typeface="Calibri"/>
              <a:sym typeface="Calibri"/>
            </a:endParaRPr>
          </a:p>
        </p:txBody>
      </p:sp>
      <p:sp>
        <p:nvSpPr>
          <p:cNvPr id="3447" name="Shape 3447"/>
          <p:cNvSpPr/>
          <p:nvPr/>
        </p:nvSpPr>
        <p:spPr>
          <a:xfrm>
            <a:off x="3642885" y="5911026"/>
            <a:ext cx="1318818" cy="356575"/>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60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IPACIN</a:t>
            </a:r>
          </a:p>
        </p:txBody>
      </p:sp>
      <p:sp>
        <p:nvSpPr>
          <p:cNvPr id="3448" name="Shape 3448"/>
          <p:cNvSpPr/>
          <p:nvPr/>
        </p:nvSpPr>
        <p:spPr>
          <a:xfrm>
            <a:off x="961108" y="2111371"/>
            <a:ext cx="1318818" cy="481660"/>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Agreement Interface</a:t>
            </a:r>
          </a:p>
        </p:txBody>
      </p:sp>
      <p:sp>
        <p:nvSpPr>
          <p:cNvPr id="3449" name="Shape 3449"/>
          <p:cNvSpPr/>
          <p:nvPr/>
        </p:nvSpPr>
        <p:spPr>
          <a:xfrm>
            <a:off x="3658126" y="2111369"/>
            <a:ext cx="1318818" cy="656009"/>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Advances</a:t>
            </a:r>
          </a:p>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Spending</a:t>
            </a:r>
          </a:p>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Surcharges</a:t>
            </a:r>
          </a:p>
        </p:txBody>
      </p:sp>
      <p:sp>
        <p:nvSpPr>
          <p:cNvPr id="3450" name="Shape 3450"/>
          <p:cNvSpPr/>
          <p:nvPr/>
        </p:nvSpPr>
        <p:spPr>
          <a:xfrm>
            <a:off x="6259798" y="2116611"/>
            <a:ext cx="1467394" cy="317764"/>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PCPROJBILL</a:t>
            </a:r>
          </a:p>
        </p:txBody>
      </p:sp>
      <p:sp>
        <p:nvSpPr>
          <p:cNvPr id="3451" name="Shape 3451"/>
          <p:cNvSpPr/>
          <p:nvPr/>
        </p:nvSpPr>
        <p:spPr>
          <a:xfrm>
            <a:off x="924554" y="3891380"/>
            <a:ext cx="1467394" cy="508672"/>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AROVERDUE</a:t>
            </a:r>
          </a:p>
          <a:p>
            <a:pPr indent="-57150" lvl="0" marL="57150" marR="0" rtl="0" algn="ctr">
              <a:lnSpc>
                <a:spcPct val="100000"/>
              </a:lnSpc>
              <a:spcBef>
                <a:spcPts val="300"/>
              </a:spcBef>
              <a:spcAft>
                <a:spcPts val="30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ARDUNNING</a:t>
            </a:r>
          </a:p>
        </p:txBody>
      </p:sp>
      <p:sp>
        <p:nvSpPr>
          <p:cNvPr id="3452" name="Shape 3452"/>
          <p:cNvSpPr txBox="1"/>
          <p:nvPr>
            <p:ph idx="12" type="sldNum"/>
          </p:nvPr>
        </p:nvSpPr>
        <p:spPr>
          <a:xfrm>
            <a:off x="0" y="6515100"/>
            <a:ext cx="442912" cy="33178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453" name="Shape 3453"/>
          <p:cNvSpPr txBox="1"/>
          <p:nvPr/>
        </p:nvSpPr>
        <p:spPr>
          <a:xfrm>
            <a:off x="2391949" y="6311662"/>
            <a:ext cx="4223657" cy="7386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Not all steps will apply to every Receivable. These are potential events in the Accounts Receivable Life Cycle.</a:t>
            </a:r>
          </a:p>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3454" name="Shape 3454"/>
          <p:cNvSpPr/>
          <p:nvPr/>
        </p:nvSpPr>
        <p:spPr>
          <a:xfrm>
            <a:off x="6259798" y="5941746"/>
            <a:ext cx="1443091" cy="863122"/>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ARREFERSEL</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ARTREOEX</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AREOCOLL</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IPACIN</a:t>
            </a:r>
          </a:p>
          <a:p>
            <a:pPr indent="19050" lvl="0" marL="57150" marR="0" rtl="0" algn="ctr">
              <a:lnSpc>
                <a:spcPct val="100000"/>
              </a:lnSpc>
              <a:spcBef>
                <a:spcPts val="0"/>
              </a:spcBef>
              <a:spcAft>
                <a:spcPts val="600"/>
              </a:spcAft>
              <a:buClr>
                <a:schemeClr val="dk1"/>
              </a:buClr>
              <a:buFont typeface="Arial"/>
              <a:buNone/>
            </a:pPr>
            <a:r>
              <a:t/>
            </a:r>
            <a:endParaRPr b="1" baseline="0" i="0" sz="1200" u="none" cap="none" strike="noStrike">
              <a:solidFill>
                <a:srgbClr val="000000"/>
              </a:solidFill>
              <a:latin typeface="Calibri"/>
              <a:ea typeface="Calibri"/>
              <a:cs typeface="Calibri"/>
              <a:sym typeface="Calibri"/>
            </a:endParaRPr>
          </a:p>
        </p:txBody>
      </p:sp>
      <p:sp>
        <p:nvSpPr>
          <p:cNvPr id="3455" name="Shape 3455"/>
          <p:cNvSpPr/>
          <p:nvPr/>
        </p:nvSpPr>
        <p:spPr>
          <a:xfrm>
            <a:off x="3658126" y="3967428"/>
            <a:ext cx="1318818" cy="356575"/>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60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Accrue Revenue</a:t>
            </a:r>
          </a:p>
        </p:txBody>
      </p:sp>
    </p:spTree>
  </p:cSld>
  <p:clrMapOvr>
    <a:masterClrMapping/>
  </p:clrMapOvr>
  <p:transition spd="slow">
    <p:cut/>
  </p:transition>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60" name="Shape 3460"/>
        <p:cNvGrpSpPr/>
        <p:nvPr/>
      </p:nvGrpSpPr>
      <p:grpSpPr>
        <a:xfrm>
          <a:off x="0" y="0"/>
          <a:ext cx="0" cy="0"/>
          <a:chOff x="0" y="0"/>
          <a:chExt cx="0" cy="0"/>
        </a:xfrm>
      </p:grpSpPr>
      <p:sp>
        <p:nvSpPr>
          <p:cNvPr id="3461" name="Shape 3461"/>
          <p:cNvSpPr txBox="1"/>
          <p:nvPr>
            <p:ph type="title"/>
          </p:nvPr>
        </p:nvSpPr>
        <p:spPr>
          <a:xfrm>
            <a:off x="455612" y="331787"/>
            <a:ext cx="7912209"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Revenue Accruals Overview</a:t>
            </a:r>
          </a:p>
        </p:txBody>
      </p:sp>
      <p:sp>
        <p:nvSpPr>
          <p:cNvPr id="3462" name="Shape 346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463" name="Shape 3463"/>
          <p:cNvSpPr txBox="1"/>
          <p:nvPr>
            <p:ph idx="1" type="body"/>
          </p:nvPr>
        </p:nvSpPr>
        <p:spPr>
          <a:xfrm>
            <a:off x="414812" y="1206584"/>
            <a:ext cx="8729187" cy="476384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Accruals record </a:t>
            </a:r>
            <a:r>
              <a:rPr b="1" baseline="0" i="0" lang="en-US" sz="1800" u="sng" cap="none" strike="noStrike">
                <a:solidFill>
                  <a:schemeClr val="dk1"/>
                </a:solidFill>
                <a:latin typeface="Arial"/>
                <a:ea typeface="Arial"/>
                <a:cs typeface="Arial"/>
                <a:sym typeface="Arial"/>
              </a:rPr>
              <a:t>expected revenue</a:t>
            </a:r>
            <a:r>
              <a:rPr b="0" baseline="0" i="0" lang="en-US" sz="1800" u="none" cap="none" strike="noStrike">
                <a:solidFill>
                  <a:schemeClr val="dk1"/>
                </a:solidFill>
                <a:latin typeface="Arial"/>
                <a:ea typeface="Arial"/>
                <a:cs typeface="Arial"/>
                <a:sym typeface="Arial"/>
              </a:rPr>
              <a:t> for the period of time </a:t>
            </a:r>
            <a:r>
              <a:rPr b="0" baseline="0" i="0" lang="en-US" sz="1800" u="sng" cap="none" strike="noStrike">
                <a:solidFill>
                  <a:schemeClr val="dk1"/>
                </a:solidFill>
                <a:latin typeface="Arial"/>
                <a:ea typeface="Arial"/>
                <a:cs typeface="Arial"/>
                <a:sym typeface="Arial"/>
              </a:rPr>
              <a:t>between when the bills are generated and recorded in the GL and the end of the fiscal month</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During this time, GSA accrues expected revenue that </a:t>
            </a:r>
            <a:r>
              <a:rPr b="0" baseline="0" i="0" lang="en-US" sz="1800" u="sng" cap="none" strike="noStrike">
                <a:solidFill>
                  <a:schemeClr val="dk1"/>
                </a:solidFill>
                <a:latin typeface="Arial"/>
                <a:ea typeface="Arial"/>
                <a:cs typeface="Arial"/>
                <a:sym typeface="Arial"/>
              </a:rPr>
              <a:t>will not be billed to the customer until the next fiscal month</a:t>
            </a:r>
          </a:p>
          <a:p>
            <a:pPr indent="-139700" lvl="1" marL="568325"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Self reversing accruals</a:t>
            </a:r>
            <a:r>
              <a:rPr b="0" baseline="0" i="0" lang="en-US" sz="1800" u="none" cap="none" strike="noStrike">
                <a:solidFill>
                  <a:schemeClr val="dk1"/>
                </a:solidFill>
                <a:latin typeface="Arial"/>
                <a:ea typeface="Arial"/>
                <a:cs typeface="Arial"/>
                <a:sym typeface="Arial"/>
              </a:rPr>
              <a:t> will post in the current fiscal month and then </a:t>
            </a:r>
            <a:r>
              <a:rPr b="1" baseline="0" i="0" lang="en-US" sz="1800" u="sng" cap="none" strike="noStrike">
                <a:solidFill>
                  <a:schemeClr val="dk1"/>
                </a:solidFill>
                <a:latin typeface="Arial"/>
                <a:ea typeface="Arial"/>
                <a:cs typeface="Arial"/>
                <a:sym typeface="Arial"/>
              </a:rPr>
              <a:t>reverse in the subsequent period</a:t>
            </a:r>
            <a:r>
              <a:rPr b="0" baseline="0" i="0" lang="en-US" sz="1800" u="none" cap="none" strike="noStrike">
                <a:solidFill>
                  <a:schemeClr val="dk1"/>
                </a:solidFill>
                <a:latin typeface="Arial"/>
                <a:ea typeface="Arial"/>
                <a:cs typeface="Arial"/>
                <a:sym typeface="Arial"/>
              </a:rPr>
              <a:t> using GSREVERSE batch process</a:t>
            </a:r>
          </a:p>
          <a:p>
            <a:pPr indent="-146050" lvl="0" marL="231775"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Accruals are recorded using </a:t>
            </a:r>
            <a:r>
              <a:rPr b="1" baseline="0" i="0" lang="en-US" sz="1800" u="sng" cap="none" strike="noStrike">
                <a:solidFill>
                  <a:schemeClr val="dk1"/>
                </a:solidFill>
                <a:latin typeface="Arial"/>
                <a:ea typeface="Arial"/>
                <a:cs typeface="Arial"/>
                <a:sym typeface="Arial"/>
              </a:rPr>
              <a:t>Standard Voucher (SV)</a:t>
            </a:r>
            <a:r>
              <a:rPr b="0" baseline="0" i="0" lang="en-US" sz="1800" u="none" cap="none" strike="noStrike">
                <a:solidFill>
                  <a:schemeClr val="dk1"/>
                </a:solidFill>
                <a:latin typeface="Arial"/>
                <a:ea typeface="Arial"/>
                <a:cs typeface="Arial"/>
                <a:sym typeface="Arial"/>
              </a:rPr>
              <a:t> Document Types within Pegasys</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Vendor (or customer) is recorded at the Accounting Line level, which allows one SV to be entered for multiple customers if desired</a:t>
            </a:r>
          </a:p>
          <a:p>
            <a:pPr indent="-136525" lvl="0" marL="231775" marR="0" rtl="0" algn="l">
              <a:spcBef>
                <a:spcPts val="1000"/>
              </a:spcBef>
              <a:spcAft>
                <a:spcPts val="0"/>
              </a:spcAft>
              <a:buClr>
                <a:srgbClr val="AF242B"/>
              </a:buClr>
              <a:buFont typeface="Noto Sans Symbols"/>
              <a:buNone/>
            </a:pPr>
            <a:r>
              <a:t/>
            </a:r>
            <a:endParaRPr b="1" baseline="0" i="0" sz="2000" u="sng" cap="none" strike="noStrike">
              <a:solidFill>
                <a:schemeClr val="dk1"/>
              </a:solidFill>
              <a:latin typeface="Arial"/>
              <a:ea typeface="Arial"/>
              <a:cs typeface="Arial"/>
              <a:sym typeface="Arial"/>
            </a:endParaRPr>
          </a:p>
        </p:txBody>
      </p:sp>
      <p:sp>
        <p:nvSpPr>
          <p:cNvPr id="3464" name="Shape 3464"/>
          <p:cNvSpPr txBox="1"/>
          <p:nvPr>
            <p:ph idx="12" type="sldNum"/>
          </p:nvPr>
        </p:nvSpPr>
        <p:spPr>
          <a:xfrm>
            <a:off x="-57872" y="6562846"/>
            <a:ext cx="503238" cy="41327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69" name="Shape 3469"/>
        <p:cNvGrpSpPr/>
        <p:nvPr/>
      </p:nvGrpSpPr>
      <p:grpSpPr>
        <a:xfrm>
          <a:off x="0" y="0"/>
          <a:ext cx="0" cy="0"/>
          <a:chOff x="0" y="0"/>
          <a:chExt cx="0" cy="0"/>
        </a:xfrm>
      </p:grpSpPr>
      <p:sp>
        <p:nvSpPr>
          <p:cNvPr id="3470" name="Shape 3470"/>
          <p:cNvSpPr txBox="1"/>
          <p:nvPr>
            <p:ph type="title"/>
          </p:nvPr>
        </p:nvSpPr>
        <p:spPr>
          <a:xfrm>
            <a:off x="455612" y="132202"/>
            <a:ext cx="7381874" cy="763148"/>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Revenue Accruals Overview</a:t>
            </a:r>
          </a:p>
        </p:txBody>
      </p:sp>
      <p:sp>
        <p:nvSpPr>
          <p:cNvPr id="3471" name="Shape 3471"/>
          <p:cNvSpPr txBox="1"/>
          <p:nvPr>
            <p:ph idx="12" type="sldNum"/>
          </p:nvPr>
        </p:nvSpPr>
        <p:spPr>
          <a:xfrm>
            <a:off x="0" y="6585995"/>
            <a:ext cx="503238" cy="27200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472" name="Shape 347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473" name="Shape 3473"/>
          <p:cNvSpPr txBox="1"/>
          <p:nvPr/>
        </p:nvSpPr>
        <p:spPr>
          <a:xfrm>
            <a:off x="652272" y="1358746"/>
            <a:ext cx="7930254" cy="112777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Generated using </a:t>
            </a:r>
            <a:r>
              <a:rPr b="0" baseline="0" i="0" lang="en-US" sz="2000" u="sng" cap="none" strike="noStrike">
                <a:solidFill>
                  <a:schemeClr val="dk1"/>
                </a:solidFill>
                <a:latin typeface="Arial"/>
                <a:ea typeface="Arial"/>
                <a:cs typeface="Arial"/>
                <a:sym typeface="Arial"/>
              </a:rPr>
              <a:t>PCACCRUE</a:t>
            </a:r>
            <a:r>
              <a:rPr b="0" baseline="0" i="0" lang="en-US" sz="2000" u="none" cap="none" strike="noStrike">
                <a:solidFill>
                  <a:schemeClr val="dk1"/>
                </a:solidFill>
                <a:latin typeface="Arial"/>
                <a:ea typeface="Arial"/>
                <a:cs typeface="Arial"/>
                <a:sym typeface="Arial"/>
              </a:rPr>
              <a:t> or </a:t>
            </a:r>
            <a:r>
              <a:rPr b="0" baseline="0" i="0" lang="en-US" sz="2000" u="sng" cap="none" strike="noStrike">
                <a:solidFill>
                  <a:schemeClr val="dk1"/>
                </a:solidFill>
                <a:latin typeface="Arial"/>
                <a:ea typeface="Arial"/>
                <a:cs typeface="Arial"/>
                <a:sym typeface="Arial"/>
              </a:rPr>
              <a:t>manually</a:t>
            </a:r>
            <a:r>
              <a:rPr b="0" baseline="0" i="0" lang="en-US" sz="2000" u="none" cap="none" strike="noStrike">
                <a:solidFill>
                  <a:schemeClr val="dk1"/>
                </a:solidFill>
                <a:latin typeface="Arial"/>
                <a:ea typeface="Arial"/>
                <a:cs typeface="Arial"/>
                <a:sym typeface="Arial"/>
              </a:rPr>
              <a:t> entered</a:t>
            </a:r>
          </a:p>
          <a:p>
            <a:pPr indent="-225425" lvl="1" marL="568325" marR="0" rtl="0" algn="l">
              <a:spcBef>
                <a:spcPts val="36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Region 6</a:t>
            </a:r>
            <a:r>
              <a:rPr b="0" baseline="0" i="0" lang="en-US" sz="1800" u="none" cap="none" strike="noStrike">
                <a:solidFill>
                  <a:schemeClr val="dk1"/>
                </a:solidFill>
                <a:latin typeface="Arial"/>
                <a:ea typeface="Arial"/>
                <a:cs typeface="Arial"/>
                <a:sym typeface="Arial"/>
              </a:rPr>
              <a:t>: automated via </a:t>
            </a:r>
            <a:r>
              <a:rPr b="1" baseline="0" i="0" lang="en-US" sz="1800" u="none" cap="none" strike="noStrike">
                <a:solidFill>
                  <a:schemeClr val="dk1"/>
                </a:solidFill>
                <a:latin typeface="Arial"/>
                <a:ea typeface="Arial"/>
                <a:cs typeface="Arial"/>
                <a:sym typeface="Arial"/>
              </a:rPr>
              <a:t>PCACCRUE </a:t>
            </a:r>
            <a:r>
              <a:rPr b="0" baseline="0" i="0" lang="en-US" sz="1800" u="none" cap="none" strike="noStrike">
                <a:solidFill>
                  <a:schemeClr val="dk1"/>
                </a:solidFill>
                <a:latin typeface="Arial"/>
                <a:ea typeface="Arial"/>
                <a:cs typeface="Arial"/>
                <a:sym typeface="Arial"/>
              </a:rPr>
              <a:t>or</a:t>
            </a:r>
            <a:r>
              <a:rPr b="1" baseline="0" i="0" lang="en-US" sz="1800" u="none" cap="none" strike="noStrike">
                <a:solidFill>
                  <a:schemeClr val="dk1"/>
                </a:solidFill>
                <a:latin typeface="Arial"/>
                <a:ea typeface="Arial"/>
                <a:cs typeface="Arial"/>
                <a:sym typeface="Arial"/>
              </a:rPr>
              <a:t> manually</a:t>
            </a:r>
          </a:p>
          <a:p>
            <a:pPr indent="-225425" lvl="1" marL="568325" marR="0" rtl="0" algn="l">
              <a:spcBef>
                <a:spcPts val="36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Region 7</a:t>
            </a:r>
            <a:r>
              <a:rPr b="0" baseline="0" i="0" lang="en-US" sz="1800" u="none" cap="none" strike="noStrike">
                <a:solidFill>
                  <a:schemeClr val="dk1"/>
                </a:solidFill>
                <a:latin typeface="Arial"/>
                <a:ea typeface="Arial"/>
                <a:cs typeface="Arial"/>
                <a:sym typeface="Arial"/>
              </a:rPr>
              <a:t>: manual entry (Outlease - no spending to accrue from)</a:t>
            </a:r>
          </a:p>
        </p:txBody>
      </p:sp>
      <p:graphicFrame>
        <p:nvGraphicFramePr>
          <p:cNvPr id="3474" name="Shape 3474"/>
          <p:cNvGraphicFramePr/>
          <p:nvPr/>
        </p:nvGraphicFramePr>
        <p:xfrm>
          <a:off x="529387" y="2630905"/>
          <a:ext cx="3000000" cy="3000000"/>
        </p:xfrm>
        <a:graphic>
          <a:graphicData uri="http://schemas.openxmlformats.org/drawingml/2006/table">
            <a:tbl>
              <a:tblPr bandRow="1" firstRow="1">
                <a:noFill/>
                <a:tableStyleId>{D045A528-EE5F-4E80-B758-EA4C773F2D04}</a:tableStyleId>
              </a:tblPr>
              <a:tblGrid>
                <a:gridCol w="4148500"/>
                <a:gridCol w="2360725"/>
                <a:gridCol w="1961025"/>
              </a:tblGrid>
              <a:tr h="273600">
                <a:tc>
                  <a:txBody>
                    <a:bodyPr>
                      <a:noAutofit/>
                    </a:bodyPr>
                    <a:lstStyle/>
                    <a:p>
                      <a:pPr indent="0" lvl="0" marL="0" marR="0" rtl="0" algn="ctr">
                        <a:spcBef>
                          <a:spcPts val="0"/>
                        </a:spcBef>
                        <a:buSzPct val="25000"/>
                        <a:buNone/>
                      </a:pPr>
                      <a:r>
                        <a:rPr b="1" baseline="0" lang="en-US" sz="1600" u="none" cap="none" strike="noStrike">
                          <a:solidFill>
                            <a:schemeClr val="lt1"/>
                          </a:solidFill>
                          <a:latin typeface="Arial"/>
                          <a:ea typeface="Arial"/>
                          <a:cs typeface="Arial"/>
                          <a:sym typeface="Arial"/>
                        </a:rPr>
                        <a:t>Business Line</a:t>
                      </a:r>
                    </a:p>
                  </a:txBody>
                  <a:tcPr marT="45725" marB="45725" marR="91450" marL="91450" anchor="ctr"/>
                </a:tc>
                <a:tc>
                  <a:txBody>
                    <a:bodyPr>
                      <a:noAutofit/>
                    </a:bodyPr>
                    <a:lstStyle/>
                    <a:p>
                      <a:pPr indent="-2539" lvl="0" marL="91440" marR="0" rtl="0" algn="ctr">
                        <a:spcBef>
                          <a:spcPts val="0"/>
                        </a:spcBef>
                        <a:buSzPct val="25000"/>
                        <a:buNone/>
                      </a:pPr>
                      <a:r>
                        <a:rPr b="1" baseline="0" lang="en-US" sz="1600" u="none" cap="none" strike="noStrike">
                          <a:solidFill>
                            <a:schemeClr val="lt1"/>
                          </a:solidFill>
                          <a:latin typeface="Arial"/>
                          <a:ea typeface="Arial"/>
                          <a:cs typeface="Arial"/>
                          <a:sym typeface="Arial"/>
                        </a:rPr>
                        <a:t>Generated by PCACCRUE</a:t>
                      </a:r>
                    </a:p>
                  </a:txBody>
                  <a:tcPr marT="45725" marB="45725" marR="91450" marL="91450" anchor="ctr"/>
                </a:tc>
                <a:tc>
                  <a:txBody>
                    <a:bodyPr>
                      <a:noAutofit/>
                    </a:bodyPr>
                    <a:lstStyle/>
                    <a:p>
                      <a:pPr indent="-2539" lvl="0" marL="91440" marR="0" rtl="0" algn="ctr">
                        <a:spcBef>
                          <a:spcPts val="0"/>
                        </a:spcBef>
                        <a:buSzPct val="25000"/>
                        <a:buNone/>
                      </a:pPr>
                      <a:r>
                        <a:rPr b="1" baseline="0" lang="en-US" sz="1600" u="none" cap="none" strike="noStrike">
                          <a:solidFill>
                            <a:schemeClr val="lt1"/>
                          </a:solidFill>
                          <a:latin typeface="Arial"/>
                          <a:ea typeface="Arial"/>
                          <a:cs typeface="Arial"/>
                          <a:sym typeface="Arial"/>
                        </a:rPr>
                        <a:t>Manual Entry</a:t>
                      </a:r>
                    </a:p>
                  </a:txBody>
                  <a:tcPr marT="0" marB="0" marR="0" marL="0" anchor="ctr"/>
                </a:tc>
              </a:tr>
              <a:tr h="377800">
                <a:tc gridSpan="3">
                  <a:txBody>
                    <a:bodyPr>
                      <a:noAutofit/>
                    </a:bodyPr>
                    <a:lstStyle/>
                    <a:p>
                      <a:pPr indent="-2539" lvl="0" marL="91440" marR="0" rtl="0" algn="l">
                        <a:spcBef>
                          <a:spcPts val="0"/>
                        </a:spcBef>
                        <a:buSzPct val="25000"/>
                        <a:buNone/>
                      </a:pPr>
                      <a:r>
                        <a:rPr b="1" baseline="0" lang="en-US" sz="1600" u="none" cap="none" strike="noStrike">
                          <a:solidFill>
                            <a:schemeClr val="dk1"/>
                          </a:solidFill>
                          <a:latin typeface="Arial"/>
                          <a:ea typeface="Arial"/>
                          <a:cs typeface="Arial"/>
                          <a:sym typeface="Arial"/>
                        </a:rPr>
                        <a:t>Region 6</a:t>
                      </a:r>
                    </a:p>
                  </a:txBody>
                  <a:tcPr marT="0" marB="0" marR="0" marL="0"/>
                </a:tc>
                <a:tc hMerge="1"/>
                <a:tc hMerge="1"/>
              </a:tr>
              <a:tr h="273600">
                <a:tc>
                  <a:txBody>
                    <a:bodyPr>
                      <a:noAutofit/>
                    </a:bodyPr>
                    <a:lstStyle/>
                    <a:p>
                      <a:pPr indent="74612" lvl="0" marL="90488" marR="0" rtl="0" algn="l">
                        <a:spcBef>
                          <a:spcPts val="0"/>
                        </a:spcBef>
                        <a:buSzPct val="25000"/>
                        <a:buNone/>
                      </a:pPr>
                      <a:r>
                        <a:rPr baseline="0" lang="en-US" sz="1600" u="none" cap="none" strike="noStrike">
                          <a:solidFill>
                            <a:schemeClr val="dk1"/>
                          </a:solidFill>
                          <a:latin typeface="Arial"/>
                          <a:ea typeface="Arial"/>
                          <a:cs typeface="Arial"/>
                          <a:sym typeface="Arial"/>
                        </a:rPr>
                        <a:t>Integrated Acquisition Environment (IAE)</a:t>
                      </a:r>
                    </a:p>
                  </a:txBody>
                  <a:tcPr marT="0" marB="0" marR="0" marL="0"/>
                </a:tc>
                <a:tc>
                  <a:txBody>
                    <a:bodyPr>
                      <a:noAutofit/>
                    </a:bodyPr>
                    <a:lstStyle/>
                    <a:p>
                      <a:pPr indent="0" lvl="0" marL="0" marR="0" rtl="0" algn="l">
                        <a:spcBef>
                          <a:spcPts val="0"/>
                        </a:spcBef>
                        <a:buNone/>
                      </a:pPr>
                      <a:r>
                        <a:t/>
                      </a:r>
                      <a:endParaRPr baseline="0" sz="1800" u="none" cap="none" strike="noStrike"/>
                    </a:p>
                  </a:txBody>
                  <a:tcPr marT="0" marB="0" marR="0" marL="0"/>
                </a:tc>
                <a:tc>
                  <a:txBody>
                    <a:bodyPr>
                      <a:noAutofit/>
                    </a:bodyPr>
                    <a:lstStyle/>
                    <a:p>
                      <a:pPr indent="-2539" lvl="0" marL="91440" marR="0" rtl="0" algn="ctr">
                        <a:spcBef>
                          <a:spcPts val="0"/>
                        </a:spcBef>
                        <a:buSzPct val="25000"/>
                        <a:buNone/>
                      </a:pPr>
                      <a:r>
                        <a:rPr baseline="0" lang="en-US" sz="1600" u="none" cap="none" strike="noStrike">
                          <a:solidFill>
                            <a:schemeClr val="dk1"/>
                          </a:solidFill>
                          <a:latin typeface="Arial"/>
                          <a:ea typeface="Arial"/>
                          <a:cs typeface="Arial"/>
                          <a:sym typeface="Arial"/>
                        </a:rPr>
                        <a:t>MMA</a:t>
                      </a:r>
                    </a:p>
                  </a:txBody>
                  <a:tcPr marT="0" marB="0" marR="0" marL="0"/>
                </a:tc>
              </a:tr>
              <a:tr h="273600">
                <a:tc>
                  <a:txBody>
                    <a:bodyPr>
                      <a:noAutofit/>
                    </a:bodyPr>
                    <a:lstStyle/>
                    <a:p>
                      <a:pPr indent="74612" lvl="0" marL="90488" marR="0" rtl="0" algn="l">
                        <a:spcBef>
                          <a:spcPts val="0"/>
                        </a:spcBef>
                        <a:buSzPct val="25000"/>
                        <a:buNone/>
                      </a:pPr>
                      <a:r>
                        <a:rPr baseline="0" lang="en-US" sz="1600" u="none" cap="none" strike="noStrike">
                          <a:solidFill>
                            <a:schemeClr val="dk1"/>
                          </a:solidFill>
                          <a:latin typeface="Arial"/>
                          <a:ea typeface="Arial"/>
                          <a:cs typeface="Arial"/>
                          <a:sym typeface="Arial"/>
                        </a:rPr>
                        <a:t>Interagency Council</a:t>
                      </a:r>
                    </a:p>
                  </a:txBody>
                  <a:tcPr marT="0" marB="0" marR="0" marL="0"/>
                </a:tc>
                <a:tc>
                  <a:txBody>
                    <a:bodyPr>
                      <a:noAutofit/>
                    </a:bodyPr>
                    <a:lstStyle/>
                    <a:p>
                      <a:pPr indent="-2539" lvl="0" marL="91440" marR="0" rtl="0" algn="ctr">
                        <a:spcBef>
                          <a:spcPts val="0"/>
                        </a:spcBef>
                        <a:buSzPct val="25000"/>
                        <a:buNone/>
                      </a:pPr>
                      <a:r>
                        <a:rPr baseline="0" lang="en-US" sz="1600" u="none" cap="none" strike="noStrike">
                          <a:solidFill>
                            <a:schemeClr val="dk1"/>
                          </a:solidFill>
                          <a:latin typeface="Arial"/>
                          <a:ea typeface="Arial"/>
                          <a:cs typeface="Arial"/>
                          <a:sym typeface="Arial"/>
                        </a:rPr>
                        <a:t>MDA</a:t>
                      </a:r>
                    </a:p>
                  </a:txBody>
                  <a:tcPr marT="0" marB="0" marR="0" marL="0"/>
                </a:tc>
                <a:tc>
                  <a:txBody>
                    <a:bodyPr>
                      <a:noAutofit/>
                    </a:bodyPr>
                    <a:lstStyle/>
                    <a:p>
                      <a:pPr indent="-2539" lvl="0" marL="91440" marR="0" rtl="0" algn="ctr">
                        <a:spcBef>
                          <a:spcPts val="0"/>
                        </a:spcBef>
                        <a:buNone/>
                      </a:pPr>
                      <a:r>
                        <a:t/>
                      </a:r>
                      <a:endParaRPr baseline="0" sz="1600" u="none" cap="none" strike="noStrike">
                        <a:solidFill>
                          <a:schemeClr val="dk1"/>
                        </a:solidFill>
                        <a:latin typeface="Arial"/>
                        <a:ea typeface="Arial"/>
                        <a:cs typeface="Arial"/>
                        <a:sym typeface="Arial"/>
                      </a:endParaRPr>
                    </a:p>
                  </a:txBody>
                  <a:tcPr marT="0" marB="0" marR="0" marL="0"/>
                </a:tc>
              </a:tr>
              <a:tr h="273600">
                <a:tc>
                  <a:txBody>
                    <a:bodyPr>
                      <a:noAutofit/>
                    </a:bodyPr>
                    <a:lstStyle/>
                    <a:p>
                      <a:pPr indent="74612" lvl="0" marL="90488" marR="0" rtl="0" algn="l">
                        <a:spcBef>
                          <a:spcPts val="0"/>
                        </a:spcBef>
                        <a:buSzPct val="25000"/>
                        <a:buNone/>
                      </a:pPr>
                      <a:r>
                        <a:rPr baseline="0" lang="en-US" sz="1600" u="none" cap="none" strike="noStrike">
                          <a:solidFill>
                            <a:schemeClr val="dk1"/>
                          </a:solidFill>
                          <a:latin typeface="Arial"/>
                          <a:ea typeface="Arial"/>
                          <a:cs typeface="Arial"/>
                          <a:sym typeface="Arial"/>
                        </a:rPr>
                        <a:t>External Services</a:t>
                      </a:r>
                    </a:p>
                  </a:txBody>
                  <a:tcPr marT="0" marB="0" marR="0" marL="0"/>
                </a:tc>
                <a:tc>
                  <a:txBody>
                    <a:bodyPr>
                      <a:noAutofit/>
                    </a:bodyPr>
                    <a:lstStyle/>
                    <a:p>
                      <a:pPr indent="-2539" lvl="0" marL="91440" marR="0" rtl="0" algn="ctr">
                        <a:spcBef>
                          <a:spcPts val="0"/>
                        </a:spcBef>
                        <a:buSzPct val="25000"/>
                        <a:buNone/>
                      </a:pPr>
                      <a:r>
                        <a:rPr baseline="0" lang="en-US" sz="1600" u="none" cap="none" strike="noStrike">
                          <a:solidFill>
                            <a:schemeClr val="dk1"/>
                          </a:solidFill>
                          <a:latin typeface="Arial"/>
                          <a:ea typeface="Arial"/>
                          <a:cs typeface="Arial"/>
                          <a:sym typeface="Arial"/>
                        </a:rPr>
                        <a:t>QDA</a:t>
                      </a:r>
                    </a:p>
                  </a:txBody>
                  <a:tcPr marT="0" marB="0" marR="0" marL="0"/>
                </a:tc>
                <a:tc>
                  <a:txBody>
                    <a:bodyPr>
                      <a:noAutofit/>
                    </a:bodyPr>
                    <a:lstStyle/>
                    <a:p>
                      <a:pPr indent="-2539" lvl="0" marL="91440" marR="0" rtl="0" algn="ctr">
                        <a:spcBef>
                          <a:spcPts val="0"/>
                        </a:spcBef>
                        <a:buSzPct val="25000"/>
                        <a:buNone/>
                      </a:pPr>
                      <a:r>
                        <a:rPr baseline="0" lang="en-US" sz="1600" u="none" cap="none" strike="noStrike">
                          <a:solidFill>
                            <a:schemeClr val="dk1"/>
                          </a:solidFill>
                          <a:latin typeface="Arial"/>
                          <a:ea typeface="Arial"/>
                          <a:cs typeface="Arial"/>
                          <a:sym typeface="Arial"/>
                        </a:rPr>
                        <a:t>QMA</a:t>
                      </a:r>
                    </a:p>
                  </a:txBody>
                  <a:tcPr marT="0" marB="0" marR="0" marL="0"/>
                </a:tc>
              </a:tr>
              <a:tr h="273600">
                <a:tc>
                  <a:txBody>
                    <a:bodyPr>
                      <a:noAutofit/>
                    </a:bodyPr>
                    <a:lstStyle/>
                    <a:p>
                      <a:pPr indent="74612" lvl="0" marL="90488" marR="0" rtl="0" algn="l">
                        <a:spcBef>
                          <a:spcPts val="0"/>
                        </a:spcBef>
                        <a:buSzPct val="25000"/>
                        <a:buNone/>
                      </a:pPr>
                      <a:r>
                        <a:rPr baseline="0" lang="en-US" sz="1600" u="none" cap="none" strike="noStrike">
                          <a:solidFill>
                            <a:schemeClr val="dk1"/>
                          </a:solidFill>
                          <a:latin typeface="Arial"/>
                          <a:ea typeface="Arial"/>
                          <a:cs typeface="Arial"/>
                          <a:sym typeface="Arial"/>
                        </a:rPr>
                        <a:t>Federal Citizen Services (FCS)</a:t>
                      </a:r>
                    </a:p>
                  </a:txBody>
                  <a:tcPr marT="0" marB="0" marR="0" marL="0"/>
                </a:tc>
                <a:tc>
                  <a:txBody>
                    <a:bodyPr>
                      <a:noAutofit/>
                    </a:bodyPr>
                    <a:lstStyle/>
                    <a:p>
                      <a:pPr indent="-2539" lvl="0" marL="91440" marR="0" rtl="0" algn="ctr">
                        <a:spcBef>
                          <a:spcPts val="0"/>
                        </a:spcBef>
                        <a:buSzPct val="25000"/>
                        <a:buNone/>
                      </a:pPr>
                      <a:r>
                        <a:rPr baseline="0" lang="en-US" sz="1600" u="none" cap="none" strike="noStrike">
                          <a:solidFill>
                            <a:schemeClr val="dk1"/>
                          </a:solidFill>
                          <a:latin typeface="Arial"/>
                          <a:ea typeface="Arial"/>
                          <a:cs typeface="Arial"/>
                          <a:sym typeface="Arial"/>
                        </a:rPr>
                        <a:t>MDA</a:t>
                      </a:r>
                    </a:p>
                  </a:txBody>
                  <a:tcPr marT="0" marB="0" marR="0" marL="0"/>
                </a:tc>
                <a:tc>
                  <a:txBody>
                    <a:bodyPr>
                      <a:noAutofit/>
                    </a:bodyPr>
                    <a:lstStyle/>
                    <a:p>
                      <a:pPr indent="-2539" lvl="0" marL="91440" marR="0" rtl="0" algn="ctr">
                        <a:spcBef>
                          <a:spcPts val="0"/>
                        </a:spcBef>
                        <a:buNone/>
                      </a:pPr>
                      <a:r>
                        <a:t/>
                      </a:r>
                      <a:endParaRPr baseline="0" sz="1600" u="none" cap="none" strike="noStrike">
                        <a:solidFill>
                          <a:schemeClr val="dk1"/>
                        </a:solidFill>
                        <a:latin typeface="Arial"/>
                        <a:ea typeface="Arial"/>
                        <a:cs typeface="Arial"/>
                        <a:sym typeface="Arial"/>
                      </a:endParaRPr>
                    </a:p>
                  </a:txBody>
                  <a:tcPr marT="0" marB="0" marR="0" marL="0"/>
                </a:tc>
              </a:tr>
              <a:tr h="273600">
                <a:tc>
                  <a:txBody>
                    <a:bodyPr>
                      <a:noAutofit/>
                    </a:bodyPr>
                    <a:lstStyle/>
                    <a:p>
                      <a:pPr indent="74612" lvl="0" marL="90488" marR="0" rtl="0" algn="l">
                        <a:spcBef>
                          <a:spcPts val="0"/>
                        </a:spcBef>
                        <a:buSzPct val="25000"/>
                        <a:buNone/>
                      </a:pPr>
                      <a:r>
                        <a:rPr baseline="0" lang="en-US" sz="1600" u="none" cap="none" strike="noStrike">
                          <a:solidFill>
                            <a:schemeClr val="dk1"/>
                          </a:solidFill>
                          <a:latin typeface="Arial"/>
                          <a:ea typeface="Arial"/>
                          <a:cs typeface="Arial"/>
                          <a:sym typeface="Arial"/>
                        </a:rPr>
                        <a:t>Great Seal of US</a:t>
                      </a:r>
                    </a:p>
                  </a:txBody>
                  <a:tcPr marT="0" marB="0" marR="0" marL="0"/>
                </a:tc>
                <a:tc>
                  <a:txBody>
                    <a:bodyPr>
                      <a:noAutofit/>
                    </a:bodyPr>
                    <a:lstStyle/>
                    <a:p>
                      <a:pPr indent="-2539" lvl="0" marL="91440" marR="0" rtl="0" algn="ctr">
                        <a:spcBef>
                          <a:spcPts val="0"/>
                        </a:spcBef>
                        <a:buSzPct val="25000"/>
                        <a:buNone/>
                      </a:pPr>
                      <a:r>
                        <a:rPr baseline="0" lang="en-US" sz="1600" u="none" cap="none" strike="noStrike">
                          <a:solidFill>
                            <a:schemeClr val="dk1"/>
                          </a:solidFill>
                          <a:latin typeface="Arial"/>
                          <a:ea typeface="Arial"/>
                          <a:cs typeface="Arial"/>
                          <a:sym typeface="Arial"/>
                        </a:rPr>
                        <a:t>MDA</a:t>
                      </a:r>
                    </a:p>
                  </a:txBody>
                  <a:tcPr marT="0" marB="0" marR="0" marL="0"/>
                </a:tc>
                <a:tc>
                  <a:txBody>
                    <a:bodyPr>
                      <a:noAutofit/>
                    </a:bodyPr>
                    <a:lstStyle/>
                    <a:p>
                      <a:pPr indent="-2539" lvl="0" marL="91440" marR="0" rtl="0" algn="ctr">
                        <a:spcBef>
                          <a:spcPts val="0"/>
                        </a:spcBef>
                        <a:buNone/>
                      </a:pPr>
                      <a:r>
                        <a:t/>
                      </a:r>
                      <a:endParaRPr baseline="0" sz="1600" u="none" cap="none" strike="noStrike">
                        <a:solidFill>
                          <a:schemeClr val="dk1"/>
                        </a:solidFill>
                        <a:latin typeface="Arial"/>
                        <a:ea typeface="Arial"/>
                        <a:cs typeface="Arial"/>
                        <a:sym typeface="Arial"/>
                      </a:endParaRPr>
                    </a:p>
                  </a:txBody>
                  <a:tcPr marT="0" marB="0" marR="0" marL="0"/>
                </a:tc>
              </a:tr>
              <a:tr h="273600">
                <a:tc>
                  <a:txBody>
                    <a:bodyPr>
                      <a:noAutofit/>
                    </a:bodyPr>
                    <a:lstStyle/>
                    <a:p>
                      <a:pPr indent="74612" lvl="0" marL="90488" marR="0" rtl="0" algn="l">
                        <a:spcBef>
                          <a:spcPts val="0"/>
                        </a:spcBef>
                        <a:buSzPct val="25000"/>
                        <a:buNone/>
                      </a:pPr>
                      <a:r>
                        <a:rPr baseline="0" lang="en-US" sz="1600" u="none" cap="none" strike="noStrike">
                          <a:solidFill>
                            <a:schemeClr val="dk1"/>
                          </a:solidFill>
                          <a:latin typeface="Arial"/>
                          <a:ea typeface="Arial"/>
                          <a:cs typeface="Arial"/>
                          <a:sym typeface="Arial"/>
                        </a:rPr>
                        <a:t>University For People (UFP)</a:t>
                      </a:r>
                    </a:p>
                  </a:txBody>
                  <a:tcPr marT="0" marB="0" marR="0" marL="0"/>
                </a:tc>
                <a:tc>
                  <a:txBody>
                    <a:bodyPr>
                      <a:noAutofit/>
                    </a:bodyPr>
                    <a:lstStyle/>
                    <a:p>
                      <a:pPr indent="-2539" lvl="0" marL="91440" marR="0" rtl="0" algn="ctr">
                        <a:spcBef>
                          <a:spcPts val="0"/>
                        </a:spcBef>
                        <a:buSzPct val="25000"/>
                        <a:buNone/>
                      </a:pPr>
                      <a:r>
                        <a:rPr baseline="0" lang="en-US" sz="1600" u="none" cap="none" strike="noStrike">
                          <a:solidFill>
                            <a:schemeClr val="dk1"/>
                          </a:solidFill>
                          <a:latin typeface="Arial"/>
                          <a:ea typeface="Arial"/>
                          <a:cs typeface="Arial"/>
                          <a:sym typeface="Arial"/>
                        </a:rPr>
                        <a:t>MDA</a:t>
                      </a:r>
                    </a:p>
                  </a:txBody>
                  <a:tcPr marT="0" marB="0" marR="0" marL="0"/>
                </a:tc>
                <a:tc>
                  <a:txBody>
                    <a:bodyPr>
                      <a:noAutofit/>
                    </a:bodyPr>
                    <a:lstStyle/>
                    <a:p>
                      <a:pPr indent="0" lvl="1" marL="457200" marR="0" rtl="0" algn="ctr">
                        <a:spcBef>
                          <a:spcPts val="0"/>
                        </a:spcBef>
                        <a:buNone/>
                      </a:pPr>
                      <a:r>
                        <a:t/>
                      </a:r>
                      <a:endParaRPr b="0" baseline="0" i="0" sz="1800" u="none" cap="none" strike="noStrike">
                        <a:solidFill>
                          <a:srgbClr val="000000"/>
                        </a:solidFill>
                        <a:latin typeface="Arial"/>
                        <a:ea typeface="Arial"/>
                        <a:cs typeface="Arial"/>
                        <a:sym typeface="Arial"/>
                      </a:endParaRPr>
                    </a:p>
                  </a:txBody>
                  <a:tcPr marT="0" marB="0" marR="0" marL="0" anchor="ctr"/>
                </a:tc>
              </a:tr>
              <a:tr h="273600">
                <a:tc gridSpan="3">
                  <a:txBody>
                    <a:bodyPr>
                      <a:noAutofit/>
                    </a:bodyPr>
                    <a:lstStyle/>
                    <a:p>
                      <a:pPr indent="0" lvl="0" marL="0" marR="0" rtl="0" algn="l">
                        <a:lnSpc>
                          <a:spcPct val="100000"/>
                        </a:lnSpc>
                        <a:spcBef>
                          <a:spcPts val="0"/>
                        </a:spcBef>
                        <a:spcAft>
                          <a:spcPts val="0"/>
                        </a:spcAft>
                        <a:buClr>
                          <a:schemeClr val="dk1"/>
                        </a:buClr>
                        <a:buSzPct val="25000"/>
                        <a:buFont typeface="Arial"/>
                        <a:buNone/>
                      </a:pPr>
                      <a:r>
                        <a:rPr b="1" baseline="0" lang="en-US" sz="1600" u="none" cap="none" strike="noStrike">
                          <a:solidFill>
                            <a:schemeClr val="dk1"/>
                          </a:solidFill>
                          <a:latin typeface="Arial"/>
                          <a:ea typeface="Arial"/>
                          <a:cs typeface="Arial"/>
                          <a:sym typeface="Arial"/>
                        </a:rPr>
                        <a:t>Region 7</a:t>
                      </a:r>
                    </a:p>
                  </a:txBody>
                  <a:tcPr marT="45725" marB="45725" marR="91450" marL="91450" anchor="ctr"/>
                </a:tc>
                <a:tc hMerge="1"/>
                <a:tc hMerge="1"/>
              </a:tr>
              <a:tr h="273600">
                <a:tc>
                  <a:txBody>
                    <a:bodyPr>
                      <a:noAutofit/>
                    </a:bodyPr>
                    <a:lstStyle/>
                    <a:p>
                      <a:pPr indent="114300" lvl="0" marL="0" marR="0" rtl="0" algn="l">
                        <a:spcBef>
                          <a:spcPts val="0"/>
                        </a:spcBef>
                        <a:buSzPct val="25000"/>
                        <a:buNone/>
                      </a:pPr>
                      <a:r>
                        <a:rPr b="0" baseline="0" lang="en-US" sz="1600" u="none" cap="none" strike="noStrike">
                          <a:solidFill>
                            <a:schemeClr val="dk1"/>
                          </a:solidFill>
                          <a:latin typeface="Arial"/>
                          <a:ea typeface="Arial"/>
                          <a:cs typeface="Arial"/>
                          <a:sym typeface="Arial"/>
                        </a:rPr>
                        <a:t>Outlease</a:t>
                      </a:r>
                    </a:p>
                  </a:txBody>
                  <a:tcPr marT="45725" marB="45725" marR="91450" marL="91450" anchor="ctr"/>
                </a:tc>
                <a:tc>
                  <a:txBody>
                    <a:bodyPr>
                      <a:noAutofit/>
                    </a:bodyPr>
                    <a:lstStyle/>
                    <a:p>
                      <a:pPr indent="0" lvl="0" marL="0" marR="0" rtl="0" algn="l">
                        <a:spcBef>
                          <a:spcPts val="0"/>
                        </a:spcBef>
                        <a:buNone/>
                      </a:pPr>
                      <a:r>
                        <a:t/>
                      </a:r>
                      <a:endParaRPr baseline="0" sz="1800" u="none" cap="none" strike="noStrike"/>
                    </a:p>
                  </a:txBody>
                  <a:tcPr marT="45725" marB="45725" marR="91450" marL="91450" anchor="ctr"/>
                </a:tc>
                <a:tc>
                  <a:txBody>
                    <a:bodyPr>
                      <a:noAutofit/>
                    </a:bodyPr>
                    <a:lstStyle/>
                    <a:p>
                      <a:pPr indent="0" lvl="1" marL="457200" marR="0" rtl="0" algn="ctr">
                        <a:spcBef>
                          <a:spcPts val="0"/>
                        </a:spcBef>
                        <a:buSzPct val="25000"/>
                        <a:buNone/>
                      </a:pPr>
                      <a:r>
                        <a:rPr b="0" baseline="0" i="0" lang="en-US" sz="1600" u="none" cap="none" strike="noStrike">
                          <a:solidFill>
                            <a:srgbClr val="000000"/>
                          </a:solidFill>
                          <a:latin typeface="Arial"/>
                          <a:ea typeface="Arial"/>
                          <a:cs typeface="Arial"/>
                          <a:sym typeface="Arial"/>
                        </a:rPr>
                        <a:t>OMA</a:t>
                      </a:r>
                    </a:p>
                  </a:txBody>
                  <a:tcPr marT="0" marB="0" marR="0" marL="0" anchor="ctr"/>
                </a:tc>
              </a:tr>
            </a:tbl>
          </a:graphicData>
        </a:graphic>
      </p:graphicFrame>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3" name="Shape 423"/>
        <p:cNvGrpSpPr/>
        <p:nvPr/>
      </p:nvGrpSpPr>
      <p:grpSpPr>
        <a:xfrm>
          <a:off x="0" y="0"/>
          <a:ext cx="0" cy="0"/>
          <a:chOff x="0" y="0"/>
          <a:chExt cx="0" cy="0"/>
        </a:xfrm>
      </p:grpSpPr>
      <p:sp>
        <p:nvSpPr>
          <p:cNvPr id="424" name="Shape 424"/>
          <p:cNvSpPr txBox="1"/>
          <p:nvPr>
            <p:ph idx="1" type="body"/>
          </p:nvPr>
        </p:nvSpPr>
        <p:spPr>
          <a:xfrm>
            <a:off x="678550" y="3396448"/>
            <a:ext cx="8229600" cy="754636"/>
          </a:xfrm>
          <a:prstGeom prst="rect">
            <a:avLst/>
          </a:prstGeom>
          <a:noFill/>
          <a:ln>
            <a:noFill/>
          </a:ln>
        </p:spPr>
        <p:txBody>
          <a:bodyPr anchorCtr="0" anchor="t"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Agreement Creation Overview </a:t>
            </a:r>
          </a:p>
        </p:txBody>
      </p:sp>
      <p:sp>
        <p:nvSpPr>
          <p:cNvPr id="425" name="Shape 42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26" name="Shape 42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9" name="Shape 3479"/>
        <p:cNvGrpSpPr/>
        <p:nvPr/>
      </p:nvGrpSpPr>
      <p:grpSpPr>
        <a:xfrm>
          <a:off x="0" y="0"/>
          <a:ext cx="0" cy="0"/>
          <a:chOff x="0" y="0"/>
          <a:chExt cx="0" cy="0"/>
        </a:xfrm>
      </p:grpSpPr>
      <p:sp>
        <p:nvSpPr>
          <p:cNvPr id="3480" name="Shape 3480"/>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481" name="Shape 3481"/>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PCAS Accrual Generation Batch Process Overview</a:t>
            </a:r>
          </a:p>
        </p:txBody>
      </p:sp>
      <p:sp>
        <p:nvSpPr>
          <p:cNvPr id="3482" name="Shape 348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483" name="Shape 3483"/>
          <p:cNvSpPr txBox="1"/>
          <p:nvPr>
            <p:ph idx="12" type="sldNum"/>
          </p:nvPr>
        </p:nvSpPr>
        <p:spPr>
          <a:xfrm>
            <a:off x="-25400" y="6553200"/>
            <a:ext cx="482599" cy="461058"/>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8" name="Shape 3488"/>
        <p:cNvGrpSpPr/>
        <p:nvPr/>
      </p:nvGrpSpPr>
      <p:grpSpPr>
        <a:xfrm>
          <a:off x="0" y="0"/>
          <a:ext cx="0" cy="0"/>
          <a:chOff x="0" y="0"/>
          <a:chExt cx="0" cy="0"/>
        </a:xfrm>
      </p:grpSpPr>
      <p:sp>
        <p:nvSpPr>
          <p:cNvPr id="3489" name="Shape 3489"/>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PCAS </a:t>
            </a:r>
            <a:r>
              <a:rPr b="1" baseline="0" i="0" lang="en-US" sz="2800" u="none" cap="none" strike="noStrike">
                <a:solidFill>
                  <a:schemeClr val="lt1"/>
                </a:solidFill>
                <a:latin typeface="Arial"/>
                <a:ea typeface="Arial"/>
                <a:cs typeface="Arial"/>
                <a:sym typeface="Arial"/>
              </a:rPr>
              <a:t>Accruals</a:t>
            </a:r>
          </a:p>
        </p:txBody>
      </p:sp>
      <p:sp>
        <p:nvSpPr>
          <p:cNvPr id="3490" name="Shape 3490"/>
          <p:cNvSpPr txBox="1"/>
          <p:nvPr>
            <p:ph idx="1" type="body"/>
          </p:nvPr>
        </p:nvSpPr>
        <p:spPr>
          <a:xfrm>
            <a:off x="394636" y="1104404"/>
            <a:ext cx="8749363" cy="6151420"/>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When PCPROJBILL runs on the specified day of the month, but </a:t>
            </a:r>
            <a:r>
              <a:rPr b="0" baseline="0" i="0" lang="en-US" sz="1600" u="sng" cap="none" strike="noStrike">
                <a:solidFill>
                  <a:schemeClr val="dk1"/>
                </a:solidFill>
                <a:latin typeface="Arial"/>
                <a:ea typeface="Arial"/>
                <a:cs typeface="Arial"/>
                <a:sym typeface="Arial"/>
              </a:rPr>
              <a:t>additional spending occurs in the period between when PCPROJBILL runs and the actual end of month</a:t>
            </a:r>
            <a:r>
              <a:rPr b="0" baseline="0" i="0" lang="en-US" sz="1600" u="none" cap="none" strike="noStrike">
                <a:solidFill>
                  <a:schemeClr val="dk1"/>
                </a:solidFill>
                <a:latin typeface="Arial"/>
                <a:ea typeface="Arial"/>
                <a:cs typeface="Arial"/>
                <a:sym typeface="Arial"/>
              </a:rPr>
              <a:t>: </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An </a:t>
            </a:r>
            <a:r>
              <a:rPr b="1" baseline="0" i="0" lang="en-US" sz="1600" u="none" cap="none" strike="noStrike">
                <a:solidFill>
                  <a:schemeClr val="dk1"/>
                </a:solidFill>
                <a:latin typeface="Arial"/>
                <a:ea typeface="Arial"/>
                <a:cs typeface="Arial"/>
                <a:sym typeface="Arial"/>
              </a:rPr>
              <a:t>SV accrual </a:t>
            </a:r>
            <a:r>
              <a:rPr b="0" baseline="0" i="0" lang="en-US" sz="1600" u="none" cap="none" strike="noStrike">
                <a:solidFill>
                  <a:schemeClr val="dk1"/>
                </a:solidFill>
                <a:latin typeface="Arial"/>
                <a:ea typeface="Arial"/>
                <a:cs typeface="Arial"/>
                <a:sym typeface="Arial"/>
              </a:rPr>
              <a:t>will be processed via the </a:t>
            </a:r>
            <a:r>
              <a:rPr b="1" baseline="0" i="0" lang="en-US" sz="1600" u="none" cap="none" strike="noStrike">
                <a:solidFill>
                  <a:schemeClr val="dk1"/>
                </a:solidFill>
                <a:latin typeface="Arial"/>
                <a:ea typeface="Arial"/>
                <a:cs typeface="Arial"/>
                <a:sym typeface="Arial"/>
              </a:rPr>
              <a:t>PCACCRUE Batch Job </a:t>
            </a:r>
            <a:r>
              <a:rPr b="0" baseline="0" i="0" lang="en-US" sz="1600" u="none" cap="none" strike="noStrike">
                <a:solidFill>
                  <a:schemeClr val="dk1"/>
                </a:solidFill>
                <a:latin typeface="Arial"/>
                <a:ea typeface="Arial"/>
                <a:cs typeface="Arial"/>
                <a:sym typeface="Arial"/>
              </a:rPr>
              <a:t>to </a:t>
            </a:r>
            <a:r>
              <a:rPr b="0" baseline="0" i="0" lang="en-US" sz="1600" u="sng" cap="none" strike="noStrike">
                <a:solidFill>
                  <a:schemeClr val="dk1"/>
                </a:solidFill>
                <a:latin typeface="Arial"/>
                <a:ea typeface="Arial"/>
                <a:cs typeface="Arial"/>
                <a:sym typeface="Arial"/>
              </a:rPr>
              <a:t>accrue the revenue into the period it was earned</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a:t>
            </a:r>
            <a:r>
              <a:rPr b="0" baseline="0" i="0" lang="en-US" sz="1600" u="sng" cap="none" strike="noStrike">
                <a:solidFill>
                  <a:schemeClr val="dk1"/>
                </a:solidFill>
                <a:latin typeface="Arial"/>
                <a:ea typeface="Arial"/>
                <a:cs typeface="Arial"/>
                <a:sym typeface="Arial"/>
              </a:rPr>
              <a:t>next month the accrual will be reversed</a:t>
            </a:r>
            <a:r>
              <a:rPr b="0" baseline="0" i="0" lang="en-US" sz="1600" u="none" cap="none" strike="noStrike">
                <a:solidFill>
                  <a:schemeClr val="dk1"/>
                </a:solidFill>
                <a:latin typeface="Arial"/>
                <a:ea typeface="Arial"/>
                <a:cs typeface="Arial"/>
                <a:sym typeface="Arial"/>
              </a:rPr>
              <a:t> to take revenue off of books</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SV Accruals created by PCACCRUE are </a:t>
            </a:r>
            <a:r>
              <a:rPr b="1" baseline="0" i="0" lang="en-US" sz="1600" u="none" cap="none" strike="noStrike">
                <a:solidFill>
                  <a:schemeClr val="dk1"/>
                </a:solidFill>
                <a:latin typeface="Arial"/>
                <a:ea typeface="Arial"/>
                <a:cs typeface="Arial"/>
                <a:sym typeface="Arial"/>
              </a:rPr>
              <a:t>Automatically Reversing Accruals</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PCACCRUE-generated accruals are </a:t>
            </a:r>
            <a:r>
              <a:rPr b="0" baseline="0" i="0" lang="en-US" sz="1600" u="sng" cap="none" strike="noStrike">
                <a:solidFill>
                  <a:schemeClr val="dk1"/>
                </a:solidFill>
                <a:latin typeface="Arial"/>
                <a:ea typeface="Arial"/>
                <a:cs typeface="Arial"/>
                <a:sym typeface="Arial"/>
              </a:rPr>
              <a:t>configured to automatically reverse in the next accounting period</a:t>
            </a:r>
            <a:r>
              <a:rPr b="0" baseline="0" i="0" lang="en-US" sz="1600" u="none" cap="none" strike="noStrike">
                <a:solidFill>
                  <a:schemeClr val="dk1"/>
                </a:solidFill>
                <a:latin typeface="Arial"/>
                <a:ea typeface="Arial"/>
                <a:cs typeface="Arial"/>
                <a:sym typeface="Arial"/>
              </a:rPr>
              <a:t> </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GSA will use automatically reversing Accruals to </a:t>
            </a:r>
            <a:r>
              <a:rPr b="0" baseline="0" i="0" lang="en-US" sz="1600" u="sng" cap="none" strike="noStrike">
                <a:solidFill>
                  <a:schemeClr val="dk1"/>
                </a:solidFill>
                <a:latin typeface="Arial"/>
                <a:ea typeface="Arial"/>
                <a:cs typeface="Arial"/>
                <a:sym typeface="Arial"/>
              </a:rPr>
              <a:t>record revenue that was earned in the current month but not billed out in the current month</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Accruals are </a:t>
            </a:r>
            <a:r>
              <a:rPr b="0" baseline="0" i="0" lang="en-US" sz="1600" u="sng" cap="none" strike="noStrike">
                <a:solidFill>
                  <a:schemeClr val="dk1"/>
                </a:solidFill>
                <a:latin typeface="Arial"/>
                <a:ea typeface="Arial"/>
                <a:cs typeface="Arial"/>
                <a:sym typeface="Arial"/>
              </a:rPr>
              <a:t>automatically reversed using the GSREVERSE</a:t>
            </a:r>
            <a:r>
              <a:rPr b="0" baseline="0" i="0" lang="en-US" sz="1600" u="none" cap="none" strike="noStrike">
                <a:solidFill>
                  <a:schemeClr val="dk1"/>
                </a:solidFill>
                <a:latin typeface="Arial"/>
                <a:ea typeface="Arial"/>
                <a:cs typeface="Arial"/>
                <a:sym typeface="Arial"/>
              </a:rPr>
              <a:t> batch process within Momentum</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When PCPROJBILL runs on the specified day of the month </a:t>
            </a:r>
            <a:r>
              <a:rPr b="0" baseline="0" i="0" lang="en-US" sz="1600" u="sng" cap="none" strike="noStrike">
                <a:solidFill>
                  <a:schemeClr val="dk1"/>
                </a:solidFill>
                <a:latin typeface="Arial"/>
                <a:ea typeface="Arial"/>
                <a:cs typeface="Arial"/>
                <a:sym typeface="Arial"/>
              </a:rPr>
              <a:t>before the end of month 2</a:t>
            </a:r>
            <a:r>
              <a:rPr b="0" baseline="0" i="0" lang="en-US" sz="1600" u="none" cap="none" strike="noStrike">
                <a:solidFill>
                  <a:schemeClr val="dk1"/>
                </a:solidFill>
                <a:latin typeface="Arial"/>
                <a:ea typeface="Arial"/>
                <a:cs typeface="Arial"/>
                <a:sym typeface="Arial"/>
              </a:rPr>
              <a:t>:</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It picks up the </a:t>
            </a:r>
            <a:r>
              <a:rPr b="0" baseline="0" i="0" lang="en-US" sz="1600" u="sng" cap="none" strike="noStrike">
                <a:solidFill>
                  <a:schemeClr val="dk1"/>
                </a:solidFill>
                <a:latin typeface="Arial"/>
                <a:ea typeface="Arial"/>
                <a:cs typeface="Arial"/>
                <a:sym typeface="Arial"/>
              </a:rPr>
              <a:t>“unbilled” spending from month 1</a:t>
            </a:r>
            <a:r>
              <a:rPr b="0" baseline="0" i="0" lang="en-US" sz="1600" u="none" cap="none" strike="noStrike">
                <a:solidFill>
                  <a:schemeClr val="dk1"/>
                </a:solidFill>
                <a:latin typeface="Arial"/>
                <a:ea typeface="Arial"/>
                <a:cs typeface="Arial"/>
                <a:sym typeface="Arial"/>
              </a:rPr>
              <a:t> and creates the BD that was not created in month one</a:t>
            </a:r>
          </a:p>
          <a:p>
            <a:pPr indent="-146050" lvl="0" marL="231775"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36525" lvl="0" marL="231775" marR="0" rtl="0" algn="l">
              <a:spcBef>
                <a:spcPts val="1200"/>
              </a:spcBef>
              <a:spcAft>
                <a:spcPts val="60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3491" name="Shape 349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492" name="Shape 349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7" name="Shape 3497"/>
        <p:cNvGrpSpPr/>
        <p:nvPr/>
      </p:nvGrpSpPr>
      <p:grpSpPr>
        <a:xfrm>
          <a:off x="0" y="0"/>
          <a:ext cx="0" cy="0"/>
          <a:chOff x="0" y="0"/>
          <a:chExt cx="0" cy="0"/>
        </a:xfrm>
      </p:grpSpPr>
      <p:sp>
        <p:nvSpPr>
          <p:cNvPr id="3498" name="Shape 349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499" name="Shape 3499"/>
          <p:cNvSpPr txBox="1"/>
          <p:nvPr>
            <p:ph idx="12" type="sldNum"/>
          </p:nvPr>
        </p:nvSpPr>
        <p:spPr>
          <a:xfrm>
            <a:off x="-122830" y="6455391"/>
            <a:ext cx="539519" cy="391497"/>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500" name="Shape 3500"/>
          <p:cNvSpPr txBox="1"/>
          <p:nvPr>
            <p:ph type="title"/>
          </p:nvPr>
        </p:nvSpPr>
        <p:spPr>
          <a:xfrm>
            <a:off x="455612" y="331787"/>
            <a:ext cx="8560049"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PCACCRUE Batch Job</a:t>
            </a:r>
          </a:p>
        </p:txBody>
      </p:sp>
      <p:sp>
        <p:nvSpPr>
          <p:cNvPr id="3501" name="Shape 3501"/>
          <p:cNvSpPr txBox="1"/>
          <p:nvPr>
            <p:ph idx="1" type="body"/>
          </p:nvPr>
        </p:nvSpPr>
        <p:spPr>
          <a:xfrm>
            <a:off x="394636" y="1239648"/>
            <a:ext cx="8749362"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PCACCRUE Batch Job: </a:t>
            </a:r>
            <a:r>
              <a:rPr b="0" baseline="0" i="0" lang="en-US" sz="1800" u="none" cap="none" strike="noStrike">
                <a:solidFill>
                  <a:schemeClr val="dk1"/>
                </a:solidFill>
                <a:latin typeface="Arial"/>
                <a:ea typeface="Arial"/>
                <a:cs typeface="Arial"/>
                <a:sym typeface="Arial"/>
              </a:rPr>
              <a:t>Creates SV income accruals for spending referenced against Non-recurring Agreements that has </a:t>
            </a:r>
            <a:r>
              <a:rPr b="1" baseline="0" i="0" lang="en-US" sz="1800" u="sng" cap="none" strike="noStrike">
                <a:solidFill>
                  <a:schemeClr val="dk1"/>
                </a:solidFill>
                <a:latin typeface="Arial"/>
                <a:ea typeface="Arial"/>
                <a:cs typeface="Arial"/>
                <a:sym typeface="Arial"/>
              </a:rPr>
              <a:t>not yet been billed at month end</a:t>
            </a:r>
          </a:p>
          <a:p>
            <a:pPr indent="-139700" lvl="1" marL="568325"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346075" lvl="1" marL="688975" marR="0" rtl="0" algn="l">
              <a:spcBef>
                <a:spcPts val="1200"/>
              </a:spcBef>
              <a:spcAft>
                <a:spcPts val="0"/>
              </a:spcAft>
              <a:buClr>
                <a:srgbClr val="AF242B"/>
              </a:buClr>
              <a:buSzPct val="75000"/>
              <a:buFont typeface="Arial"/>
              <a:buAutoNum type="arabicPeriod"/>
            </a:pPr>
            <a:r>
              <a:rPr b="0" baseline="0" i="0" lang="en-US" sz="1800" u="sng" cap="none" strike="noStrike">
                <a:solidFill>
                  <a:schemeClr val="dk1"/>
                </a:solidFill>
                <a:latin typeface="Arial"/>
                <a:ea typeface="Arial"/>
                <a:cs typeface="Arial"/>
                <a:sym typeface="Arial"/>
              </a:rPr>
              <a:t>Identifies spending/Agreement charges</a:t>
            </a:r>
            <a:r>
              <a:rPr b="0" baseline="0" i="0" lang="en-US" sz="1800" u="none" cap="none" strike="noStrike">
                <a:solidFill>
                  <a:schemeClr val="dk1"/>
                </a:solidFill>
                <a:latin typeface="Arial"/>
                <a:ea typeface="Arial"/>
                <a:cs typeface="Arial"/>
                <a:sym typeface="Arial"/>
              </a:rPr>
              <a:t> that exist without associated Revenue</a:t>
            </a:r>
          </a:p>
          <a:p>
            <a:pPr indent="-346075" lvl="1" marL="688975" marR="0" rtl="0" algn="l">
              <a:spcBef>
                <a:spcPts val="1200"/>
              </a:spcBef>
              <a:spcAft>
                <a:spcPts val="0"/>
              </a:spcAft>
              <a:buClr>
                <a:srgbClr val="AF242B"/>
              </a:buClr>
              <a:buSzPct val="75000"/>
              <a:buFont typeface="Arial"/>
              <a:buAutoNum type="arabicPeriod"/>
            </a:pPr>
            <a:r>
              <a:rPr b="0" baseline="0" i="0" lang="en-US" sz="1800" u="sng" cap="none" strike="noStrike">
                <a:solidFill>
                  <a:schemeClr val="dk1"/>
                </a:solidFill>
                <a:latin typeface="Arial"/>
                <a:ea typeface="Arial"/>
                <a:cs typeface="Arial"/>
                <a:sym typeface="Arial"/>
              </a:rPr>
              <a:t>Creates SV income Accruals</a:t>
            </a:r>
            <a:r>
              <a:rPr b="0" baseline="0" i="0" lang="en-US" sz="1800" u="none" cap="none" strike="noStrike">
                <a:solidFill>
                  <a:schemeClr val="dk1"/>
                </a:solidFill>
                <a:latin typeface="Arial"/>
                <a:ea typeface="Arial"/>
                <a:cs typeface="Arial"/>
                <a:sym typeface="Arial"/>
              </a:rPr>
              <a:t> for spending that has not yet been billed at month-end</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Can pull accounting dimensions from spending documents to book accrual</a:t>
            </a:r>
          </a:p>
          <a:p>
            <a:pPr indent="-130175" lvl="1" marL="568325" marR="0" rtl="0" algn="l">
              <a:spcBef>
                <a:spcPts val="1200"/>
              </a:spcBef>
              <a:spcAft>
                <a:spcPts val="0"/>
              </a:spcAft>
              <a:buClr>
                <a:srgbClr val="AF242B"/>
              </a:buClr>
              <a:buFont typeface="Noto Sans Symbols"/>
              <a:buNone/>
            </a:pPr>
            <a:r>
              <a:t/>
            </a:r>
            <a:endParaRPr b="0" baseline="0" i="0" sz="2000" u="none" cap="none" strike="noStrike">
              <a:solidFill>
                <a:srgbClr val="FF0000"/>
              </a:solidFill>
              <a:latin typeface="Arial"/>
              <a:ea typeface="Arial"/>
              <a:cs typeface="Arial"/>
              <a:sym typeface="Arial"/>
            </a:endParaRPr>
          </a:p>
          <a:p>
            <a:pPr indent="-130175" lvl="1" marL="568325" marR="0" rtl="0" algn="l">
              <a:spcBef>
                <a:spcPts val="1200"/>
              </a:spcBef>
              <a:spcAft>
                <a:spcPts val="0"/>
              </a:spcAft>
              <a:buClr>
                <a:srgbClr val="AF242B"/>
              </a:buClr>
              <a:buFont typeface="Noto Sans Symbols"/>
              <a:buNone/>
            </a:pPr>
            <a:r>
              <a:t/>
            </a:r>
            <a:endParaRPr b="0" baseline="0" i="0" sz="2000" u="none" cap="none" strike="noStrike">
              <a:solidFill>
                <a:srgbClr val="FF0000"/>
              </a:solidFill>
              <a:latin typeface="Arial"/>
              <a:ea typeface="Arial"/>
              <a:cs typeface="Arial"/>
              <a:sym typeface="Arial"/>
            </a:endParaRPr>
          </a:p>
          <a:p>
            <a:pPr indent="-136525" lvl="0" marL="23177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5" name="Shape 3505"/>
        <p:cNvGrpSpPr/>
        <p:nvPr/>
      </p:nvGrpSpPr>
      <p:grpSpPr>
        <a:xfrm>
          <a:off x="0" y="0"/>
          <a:ext cx="0" cy="0"/>
          <a:chOff x="0" y="0"/>
          <a:chExt cx="0" cy="0"/>
        </a:xfrm>
      </p:grpSpPr>
      <p:sp>
        <p:nvSpPr>
          <p:cNvPr id="3506" name="Shape 350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Accrual Process Overview</a:t>
            </a:r>
          </a:p>
        </p:txBody>
      </p:sp>
      <p:sp>
        <p:nvSpPr>
          <p:cNvPr id="3507" name="Shape 3507"/>
          <p:cNvSpPr/>
          <p:nvPr/>
        </p:nvSpPr>
        <p:spPr>
          <a:xfrm>
            <a:off x="712787" y="1608137"/>
            <a:ext cx="8229600" cy="4525961"/>
          </a:xfrm>
          <a:custGeom>
            <a:pathLst>
              <a:path extrusionOk="0" h="120000" w="120000">
                <a:moveTo>
                  <a:pt x="0" y="0"/>
                </a:moveTo>
                <a:lnTo>
                  <a:pt x="120000" y="0"/>
                </a:lnTo>
                <a:lnTo>
                  <a:pt x="120000" y="120000"/>
                </a:lnTo>
                <a:lnTo>
                  <a:pt x="0" y="120000"/>
                </a:lnTo>
                <a:close/>
              </a:path>
              <a:path extrusionOk="0" fill="none" h="120000" w="120000">
                <a:moveTo>
                  <a:pt x="-9999" y="0"/>
                </a:moveTo>
                <a:close/>
                <a:lnTo>
                  <a:pt x="-9999" y="120000"/>
                </a:lnTo>
              </a:path>
              <a:path extrusionOk="0" fill="none" h="120000" w="120000">
                <a:moveTo>
                  <a:pt x="-9999" y="22500"/>
                </a:moveTo>
                <a:lnTo>
                  <a:pt x="-45999" y="135000"/>
                </a:lnTo>
              </a:path>
            </a:pathLst>
          </a:custGeom>
          <a:noFill/>
          <a:ln>
            <a:noFill/>
          </a:ln>
        </p:spPr>
        <p:txBody>
          <a:bodyPr anchorCtr="1" anchor="ctr" bIns="45700" lIns="91425" rIns="91425" tIns="45700">
            <a:noAutofit/>
          </a:bodyPr>
          <a:lstStyle/>
          <a:p>
            <a:pPr indent="-114300" lvl="1" marL="114300" marR="0" rtl="0" algn="l">
              <a:lnSpc>
                <a:spcPct val="75000"/>
              </a:lnSpc>
              <a:spcBef>
                <a:spcPts val="0"/>
              </a:spcBef>
              <a:spcAft>
                <a:spcPts val="0"/>
              </a:spcAft>
              <a:buClr>
                <a:srgbClr val="A5A5A5"/>
              </a:buClr>
              <a:buSzPct val="100000"/>
              <a:buFont typeface="Arial"/>
              <a:buChar char="•"/>
            </a:pPr>
            <a:r>
              <a:rPr b="0" baseline="0" i="0" lang="en-US" sz="1800" u="none" cap="none" strike="noStrike">
                <a:solidFill>
                  <a:srgbClr val="A5A5A5"/>
                </a:solidFill>
                <a:latin typeface="Arial"/>
                <a:ea typeface="Arial"/>
                <a:cs typeface="Arial"/>
                <a:sym typeface="Arial"/>
              </a:rPr>
              <a:t>Spending Occurs</a:t>
            </a:r>
          </a:p>
          <a:p>
            <a:pPr indent="0" lvl="1" marL="1143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rgbClr val="A5A5A5"/>
              </a:buClr>
              <a:buSzPct val="100000"/>
              <a:buFont typeface="Arial"/>
              <a:buChar char="•"/>
            </a:pPr>
            <a:r>
              <a:rPr b="0" baseline="0" i="0" lang="en-US" sz="1800" u="none" cap="none" strike="noStrike">
                <a:solidFill>
                  <a:srgbClr val="A5A5A5"/>
                </a:solidFill>
                <a:latin typeface="Arial"/>
                <a:ea typeface="Arial"/>
                <a:cs typeface="Arial"/>
                <a:sym typeface="Arial"/>
              </a:rPr>
              <a:t>Billing Processes are executed for all unbilled spending or DBRs</a:t>
            </a:r>
          </a:p>
          <a:p>
            <a:pPr indent="0" lvl="1" marL="1143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rgbClr val="A5A5A5"/>
              </a:buClr>
              <a:buSzPct val="100000"/>
              <a:buFont typeface="Arial"/>
              <a:buChar char="•"/>
            </a:pPr>
            <a:r>
              <a:rPr b="0" baseline="0" i="0" lang="en-US" sz="1800" u="none" cap="none" strike="noStrike">
                <a:solidFill>
                  <a:srgbClr val="A5A5A5"/>
                </a:solidFill>
                <a:latin typeface="Arial"/>
                <a:ea typeface="Arial"/>
                <a:cs typeface="Arial"/>
                <a:sym typeface="Arial"/>
              </a:rPr>
              <a:t>Additional Spending Occurs</a:t>
            </a:r>
          </a:p>
          <a:p>
            <a:pPr indent="0" lvl="1" marL="1143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chemeClr val="dk1"/>
              </a:buClr>
              <a:buSzPct val="100000"/>
              <a:buFont typeface="Arial"/>
              <a:buChar char="•"/>
            </a:pPr>
            <a:r>
              <a:rPr b="1" baseline="0" i="0" lang="en-US" sz="1800" u="none" cap="none" strike="noStrike">
                <a:solidFill>
                  <a:schemeClr val="dk1"/>
                </a:solidFill>
                <a:latin typeface="Arial"/>
                <a:ea typeface="Arial"/>
                <a:cs typeface="Arial"/>
                <a:sym typeface="Arial"/>
              </a:rPr>
              <a:t>Accruals are Generated in Pegasys</a:t>
            </a:r>
          </a:p>
          <a:p>
            <a:pPr indent="0" lvl="1" marL="114300" marR="0" rtl="0" algn="l">
              <a:lnSpc>
                <a:spcPct val="75000"/>
              </a:lnSpc>
              <a:spcBef>
                <a:spcPts val="18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a:p>
            <a:pPr indent="-114300" lvl="1" marL="114300" marR="0" rtl="0" algn="l">
              <a:lnSpc>
                <a:spcPct val="75000"/>
              </a:lnSpc>
              <a:spcBef>
                <a:spcPts val="180"/>
              </a:spcBef>
              <a:spcAft>
                <a:spcPts val="0"/>
              </a:spcAft>
              <a:buClr>
                <a:schemeClr val="dk1"/>
              </a:buClr>
              <a:buSzPct val="100000"/>
              <a:buFont typeface="Arial"/>
              <a:buChar char="•"/>
            </a:pPr>
            <a:r>
              <a:rPr b="1" baseline="0" i="0" lang="en-US" sz="1800" u="none" cap="none" strike="noStrike">
                <a:solidFill>
                  <a:schemeClr val="dk1"/>
                </a:solidFill>
                <a:latin typeface="Arial"/>
                <a:ea typeface="Arial"/>
                <a:cs typeface="Arial"/>
                <a:sym typeface="Arial"/>
              </a:rPr>
              <a:t>Pegasys GSA Reverse Process is executed to reverse accruals</a:t>
            </a:r>
          </a:p>
          <a:p>
            <a:pPr indent="0" lvl="1" marL="114300" marR="0" rtl="0" algn="l">
              <a:lnSpc>
                <a:spcPct val="75000"/>
              </a:lnSpc>
              <a:spcBef>
                <a:spcPts val="180"/>
              </a:spcBef>
              <a:spcAft>
                <a:spcPts val="18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508" name="Shape 350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509" name="Shape 350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510" name="Shape 3510"/>
          <p:cNvPicPr preferRelativeResize="0"/>
          <p:nvPr/>
        </p:nvPicPr>
        <p:blipFill rotWithShape="1">
          <a:blip r:embed="rId3">
            <a:alphaModFix/>
          </a:blip>
          <a:srcRect b="0" l="0" r="0" t="0"/>
          <a:stretch/>
        </p:blipFill>
        <p:spPr>
          <a:xfrm>
            <a:off x="6225580" y="1665026"/>
            <a:ext cx="901320" cy="901320"/>
          </a:xfrm>
          <a:prstGeom prst="rect">
            <a:avLst/>
          </a:prstGeom>
          <a:noFill/>
          <a:ln>
            <a:noFill/>
          </a:ln>
        </p:spPr>
      </p:pic>
      <p:sp>
        <p:nvSpPr>
          <p:cNvPr id="3511" name="Shape 3511"/>
          <p:cNvSpPr/>
          <p:nvPr/>
        </p:nvSpPr>
        <p:spPr>
          <a:xfrm>
            <a:off x="7126900" y="3701955"/>
            <a:ext cx="676275" cy="904875"/>
          </a:xfrm>
          <a:custGeom>
            <a:pathLst>
              <a:path extrusionOk="0" h="120000" w="120000">
                <a:moveTo>
                  <a:pt x="0" y="100077"/>
                </a:moveTo>
                <a:lnTo>
                  <a:pt x="0" y="15555"/>
                </a:lnTo>
                <a:lnTo>
                  <a:pt x="9138" y="15555"/>
                </a:lnTo>
                <a:lnTo>
                  <a:pt x="9138" y="7933"/>
                </a:lnTo>
                <a:lnTo>
                  <a:pt x="19266" y="7933"/>
                </a:lnTo>
                <a:lnTo>
                  <a:pt x="19266" y="0"/>
                </a:lnTo>
                <a:lnTo>
                  <a:pt x="120294" y="0"/>
                </a:lnTo>
                <a:lnTo>
                  <a:pt x="120294" y="104600"/>
                </a:lnTo>
                <a:lnTo>
                  <a:pt x="110855" y="104600"/>
                </a:lnTo>
                <a:lnTo>
                  <a:pt x="110855" y="112300"/>
                </a:lnTo>
                <a:lnTo>
                  <a:pt x="101422" y="112300"/>
                </a:lnTo>
                <a:lnTo>
                  <a:pt x="101422" y="120000"/>
                </a:lnTo>
                <a:lnTo>
                  <a:pt x="24633" y="120000"/>
                </a:lnTo>
                <a:lnTo>
                  <a:pt x="0" y="100077"/>
                </a:lnTo>
                <a:close/>
              </a:path>
              <a:path extrusionOk="0" h="120000" w="120000">
                <a:moveTo>
                  <a:pt x="19366" y="7933"/>
                </a:moveTo>
                <a:lnTo>
                  <a:pt x="110855" y="7933"/>
                </a:lnTo>
                <a:lnTo>
                  <a:pt x="110855" y="112300"/>
                </a:lnTo>
                <a:lnTo>
                  <a:pt x="101422" y="112300"/>
                </a:lnTo>
                <a:lnTo>
                  <a:pt x="101422" y="15555"/>
                </a:lnTo>
                <a:lnTo>
                  <a:pt x="9138" y="15555"/>
                </a:lnTo>
                <a:lnTo>
                  <a:pt x="9138" y="7933"/>
                </a:lnTo>
                <a:lnTo>
                  <a:pt x="19366" y="7933"/>
                </a:lnTo>
                <a:close/>
              </a:path>
              <a:path extrusionOk="0" h="120000" w="120000">
                <a:moveTo>
                  <a:pt x="0" y="100077"/>
                </a:moveTo>
                <a:lnTo>
                  <a:pt x="24633" y="100000"/>
                </a:lnTo>
                <a:lnTo>
                  <a:pt x="24633" y="120000"/>
                </a:lnTo>
                <a:lnTo>
                  <a:pt x="0" y="100077"/>
                </a:lnTo>
                <a:close/>
              </a:path>
            </a:pathLst>
          </a:custGeom>
          <a:solidFill>
            <a:srgbClr val="D8EBB3"/>
          </a:solidFill>
          <a:ln cap="flat" cmpd="sng" w="9525">
            <a:solidFill>
              <a:srgbClr val="000000"/>
            </a:solidFill>
            <a:prstDash val="solid"/>
            <a:miter/>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pic>
        <p:nvPicPr>
          <p:cNvPr id="3512" name="Shape 3512"/>
          <p:cNvPicPr preferRelativeResize="0"/>
          <p:nvPr/>
        </p:nvPicPr>
        <p:blipFill rotWithShape="1">
          <a:blip r:embed="rId4">
            <a:alphaModFix/>
          </a:blip>
          <a:srcRect b="0" l="0" r="0" t="0"/>
          <a:stretch/>
        </p:blipFill>
        <p:spPr>
          <a:xfrm>
            <a:off x="4052246" y="5827592"/>
            <a:ext cx="671298" cy="671298"/>
          </a:xfrm>
          <a:prstGeom prst="rect">
            <a:avLst/>
          </a:prstGeom>
          <a:noFill/>
          <a:ln>
            <a:noFill/>
          </a:ln>
        </p:spPr>
      </p:pic>
      <p:pic>
        <p:nvPicPr>
          <p:cNvPr id="3513" name="Shape 3513"/>
          <p:cNvPicPr preferRelativeResize="0"/>
          <p:nvPr/>
        </p:nvPicPr>
        <p:blipFill rotWithShape="1">
          <a:blip r:embed="rId4">
            <a:alphaModFix/>
          </a:blip>
          <a:srcRect b="0" l="0" r="0" t="0"/>
          <a:stretch/>
        </p:blipFill>
        <p:spPr>
          <a:xfrm>
            <a:off x="4443905" y="5827592"/>
            <a:ext cx="671298" cy="671298"/>
          </a:xfrm>
          <a:prstGeom prst="rect">
            <a:avLst/>
          </a:prstGeom>
          <a:noFill/>
          <a:ln>
            <a:noFill/>
          </a:ln>
        </p:spPr>
      </p:pic>
      <p:pic>
        <p:nvPicPr>
          <p:cNvPr id="3514" name="Shape 3514"/>
          <p:cNvPicPr preferRelativeResize="0"/>
          <p:nvPr/>
        </p:nvPicPr>
        <p:blipFill rotWithShape="1">
          <a:blip r:embed="rId4">
            <a:alphaModFix/>
          </a:blip>
          <a:srcRect b="0" l="0" r="0" t="0"/>
          <a:stretch/>
        </p:blipFill>
        <p:spPr>
          <a:xfrm>
            <a:off x="4875944" y="5827591"/>
            <a:ext cx="671298" cy="671298"/>
          </a:xfrm>
          <a:prstGeom prst="rect">
            <a:avLst/>
          </a:prstGeom>
          <a:noFill/>
          <a:ln>
            <a:noFill/>
          </a:ln>
        </p:spPr>
      </p:pic>
      <p:sp>
        <p:nvSpPr>
          <p:cNvPr id="3515" name="Shape 3515"/>
          <p:cNvSpPr/>
          <p:nvPr/>
        </p:nvSpPr>
        <p:spPr>
          <a:xfrm>
            <a:off x="1616819" y="3759955"/>
            <a:ext cx="676275" cy="904875"/>
          </a:xfrm>
          <a:custGeom>
            <a:pathLst>
              <a:path extrusionOk="0" h="120000" w="120000">
                <a:moveTo>
                  <a:pt x="0" y="100077"/>
                </a:moveTo>
                <a:lnTo>
                  <a:pt x="0" y="15555"/>
                </a:lnTo>
                <a:lnTo>
                  <a:pt x="9138" y="15555"/>
                </a:lnTo>
                <a:lnTo>
                  <a:pt x="9138" y="7933"/>
                </a:lnTo>
                <a:lnTo>
                  <a:pt x="19266" y="7933"/>
                </a:lnTo>
                <a:lnTo>
                  <a:pt x="19266" y="0"/>
                </a:lnTo>
                <a:lnTo>
                  <a:pt x="120294" y="0"/>
                </a:lnTo>
                <a:lnTo>
                  <a:pt x="120294" y="104600"/>
                </a:lnTo>
                <a:lnTo>
                  <a:pt x="110855" y="104600"/>
                </a:lnTo>
                <a:lnTo>
                  <a:pt x="110855" y="112300"/>
                </a:lnTo>
                <a:lnTo>
                  <a:pt x="101422" y="112300"/>
                </a:lnTo>
                <a:lnTo>
                  <a:pt x="101422" y="120000"/>
                </a:lnTo>
                <a:lnTo>
                  <a:pt x="24633" y="120000"/>
                </a:lnTo>
                <a:lnTo>
                  <a:pt x="0" y="100077"/>
                </a:lnTo>
                <a:close/>
              </a:path>
              <a:path extrusionOk="0" h="120000" w="120000">
                <a:moveTo>
                  <a:pt x="19366" y="7933"/>
                </a:moveTo>
                <a:lnTo>
                  <a:pt x="110855" y="7933"/>
                </a:lnTo>
                <a:lnTo>
                  <a:pt x="110855" y="112300"/>
                </a:lnTo>
                <a:lnTo>
                  <a:pt x="101422" y="112300"/>
                </a:lnTo>
                <a:lnTo>
                  <a:pt x="101422" y="15555"/>
                </a:lnTo>
                <a:lnTo>
                  <a:pt x="9138" y="15555"/>
                </a:lnTo>
                <a:lnTo>
                  <a:pt x="9138" y="7933"/>
                </a:lnTo>
                <a:lnTo>
                  <a:pt x="19366" y="7933"/>
                </a:lnTo>
                <a:close/>
              </a:path>
              <a:path extrusionOk="0" h="120000" w="120000">
                <a:moveTo>
                  <a:pt x="0" y="100077"/>
                </a:moveTo>
                <a:lnTo>
                  <a:pt x="24633" y="100000"/>
                </a:lnTo>
                <a:lnTo>
                  <a:pt x="24633" y="120000"/>
                </a:lnTo>
                <a:lnTo>
                  <a:pt x="0" y="100077"/>
                </a:lnTo>
                <a:close/>
              </a:path>
            </a:pathLst>
          </a:custGeom>
          <a:solidFill>
            <a:srgbClr val="D8EBB3"/>
          </a:solidFill>
          <a:ln cap="flat" cmpd="sng" w="9525">
            <a:solidFill>
              <a:srgbClr val="000000"/>
            </a:solidFill>
            <a:prstDash val="solid"/>
            <a:miter/>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pic>
        <p:nvPicPr>
          <p:cNvPr id="3516" name="Shape 3516"/>
          <p:cNvPicPr preferRelativeResize="0"/>
          <p:nvPr/>
        </p:nvPicPr>
        <p:blipFill rotWithShape="1">
          <a:blip r:embed="rId5">
            <a:alphaModFix/>
          </a:blip>
          <a:srcRect b="0" l="0" r="0" t="0"/>
          <a:stretch/>
        </p:blipFill>
        <p:spPr>
          <a:xfrm>
            <a:off x="1552463" y="3974285"/>
            <a:ext cx="639329" cy="530805"/>
          </a:xfrm>
          <a:prstGeom prst="rect">
            <a:avLst/>
          </a:prstGeom>
          <a:noFill/>
          <a:ln>
            <a:noFill/>
          </a:ln>
        </p:spPr>
      </p:pic>
      <p:sp>
        <p:nvSpPr>
          <p:cNvPr id="3517" name="Shape 3517"/>
          <p:cNvSpPr/>
          <p:nvPr/>
        </p:nvSpPr>
        <p:spPr>
          <a:xfrm>
            <a:off x="2108557" y="1682713"/>
            <a:ext cx="676275" cy="904875"/>
          </a:xfrm>
          <a:custGeom>
            <a:pathLst>
              <a:path extrusionOk="0" h="120000" w="120000">
                <a:moveTo>
                  <a:pt x="0" y="100077"/>
                </a:moveTo>
                <a:lnTo>
                  <a:pt x="0" y="15555"/>
                </a:lnTo>
                <a:lnTo>
                  <a:pt x="9138" y="15555"/>
                </a:lnTo>
                <a:lnTo>
                  <a:pt x="9138" y="7933"/>
                </a:lnTo>
                <a:lnTo>
                  <a:pt x="19266" y="7933"/>
                </a:lnTo>
                <a:lnTo>
                  <a:pt x="19266" y="0"/>
                </a:lnTo>
                <a:lnTo>
                  <a:pt x="120294" y="0"/>
                </a:lnTo>
                <a:lnTo>
                  <a:pt x="120294" y="104600"/>
                </a:lnTo>
                <a:lnTo>
                  <a:pt x="110855" y="104600"/>
                </a:lnTo>
                <a:lnTo>
                  <a:pt x="110855" y="112300"/>
                </a:lnTo>
                <a:lnTo>
                  <a:pt x="101422" y="112300"/>
                </a:lnTo>
                <a:lnTo>
                  <a:pt x="101422" y="120000"/>
                </a:lnTo>
                <a:lnTo>
                  <a:pt x="24633" y="120000"/>
                </a:lnTo>
                <a:lnTo>
                  <a:pt x="0" y="100077"/>
                </a:lnTo>
                <a:close/>
              </a:path>
              <a:path extrusionOk="0" h="120000" w="120000">
                <a:moveTo>
                  <a:pt x="19366" y="7933"/>
                </a:moveTo>
                <a:lnTo>
                  <a:pt x="110855" y="7933"/>
                </a:lnTo>
                <a:lnTo>
                  <a:pt x="110855" y="112300"/>
                </a:lnTo>
                <a:lnTo>
                  <a:pt x="101422" y="112300"/>
                </a:lnTo>
                <a:lnTo>
                  <a:pt x="101422" y="15555"/>
                </a:lnTo>
                <a:lnTo>
                  <a:pt x="9138" y="15555"/>
                </a:lnTo>
                <a:lnTo>
                  <a:pt x="9138" y="7933"/>
                </a:lnTo>
                <a:lnTo>
                  <a:pt x="19366" y="7933"/>
                </a:lnTo>
                <a:close/>
              </a:path>
              <a:path extrusionOk="0" h="120000" w="120000">
                <a:moveTo>
                  <a:pt x="0" y="100077"/>
                </a:moveTo>
                <a:lnTo>
                  <a:pt x="24633" y="100000"/>
                </a:lnTo>
                <a:lnTo>
                  <a:pt x="24633" y="120000"/>
                </a:lnTo>
                <a:lnTo>
                  <a:pt x="0" y="100077"/>
                </a:lnTo>
                <a:close/>
              </a:path>
            </a:pathLst>
          </a:custGeom>
          <a:solidFill>
            <a:srgbClr val="D8EBB3"/>
          </a:solidFill>
          <a:ln cap="flat" cmpd="sng" w="9525">
            <a:solidFill>
              <a:srgbClr val="000000"/>
            </a:solidFill>
            <a:prstDash val="solid"/>
            <a:miter/>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pic>
        <p:nvPicPr>
          <p:cNvPr id="3518" name="Shape 3518"/>
          <p:cNvPicPr preferRelativeResize="0"/>
          <p:nvPr/>
        </p:nvPicPr>
        <p:blipFill rotWithShape="1">
          <a:blip r:embed="rId5">
            <a:alphaModFix/>
          </a:blip>
          <a:srcRect b="0" l="0" r="0" t="0"/>
          <a:stretch/>
        </p:blipFill>
        <p:spPr>
          <a:xfrm>
            <a:off x="2044201" y="1897042"/>
            <a:ext cx="639329" cy="530805"/>
          </a:xfrm>
          <a:prstGeom prst="rect">
            <a:avLst/>
          </a:prstGeom>
          <a:noFill/>
          <a:ln>
            <a:noFill/>
          </a:ln>
        </p:spPr>
      </p:pic>
      <p:pic>
        <p:nvPicPr>
          <p:cNvPr id="3519" name="Shape 3519"/>
          <p:cNvPicPr preferRelativeResize="0"/>
          <p:nvPr/>
        </p:nvPicPr>
        <p:blipFill rotWithShape="1">
          <a:blip r:embed="rId6">
            <a:alphaModFix/>
          </a:blip>
          <a:srcRect b="0" l="0" r="0" t="0"/>
          <a:stretch/>
        </p:blipFill>
        <p:spPr>
          <a:xfrm>
            <a:off x="1786909" y="1489013"/>
            <a:ext cx="1319566" cy="1319566"/>
          </a:xfrm>
          <a:prstGeom prst="rect">
            <a:avLst/>
          </a:prstGeom>
          <a:noFill/>
          <a:ln>
            <a:noFill/>
          </a:ln>
        </p:spPr>
      </p:pic>
    </p:spTree>
  </p:cSld>
  <p:clrMapOvr>
    <a:masterClrMapping/>
  </p:clrMapOvr>
  <p:transition spd="slow">
    <p:cut/>
  </p:transition>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23" name="Shape 3523"/>
        <p:cNvGrpSpPr/>
        <p:nvPr/>
      </p:nvGrpSpPr>
      <p:grpSpPr>
        <a:xfrm>
          <a:off x="0" y="0"/>
          <a:ext cx="0" cy="0"/>
          <a:chOff x="0" y="0"/>
          <a:chExt cx="0" cy="0"/>
        </a:xfrm>
      </p:grpSpPr>
      <p:sp>
        <p:nvSpPr>
          <p:cNvPr id="3524" name="Shape 3524"/>
          <p:cNvSpPr/>
          <p:nvPr/>
        </p:nvSpPr>
        <p:spPr>
          <a:xfrm>
            <a:off x="7885215" y="5866410"/>
            <a:ext cx="1163780" cy="991589"/>
          </a:xfrm>
          <a:prstGeom prst="rect">
            <a:avLst/>
          </a:prstGeom>
          <a:solidFill>
            <a:schemeClr val="lt1"/>
          </a:solid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cxnSp>
        <p:nvCxnSpPr>
          <p:cNvPr id="3525" name="Shape 3525"/>
          <p:cNvCxnSpPr/>
          <p:nvPr/>
        </p:nvCxnSpPr>
        <p:spPr>
          <a:xfrm flipH="1" rot="10800000">
            <a:off x="473829" y="3647822"/>
            <a:ext cx="8102610" cy="23082"/>
          </a:xfrm>
          <a:prstGeom prst="straightConnector1">
            <a:avLst/>
          </a:prstGeom>
          <a:solidFill>
            <a:srgbClr val="ED171F"/>
          </a:solidFill>
          <a:ln cap="flat" cmpd="sng" w="101600">
            <a:solidFill>
              <a:schemeClr val="dk1"/>
            </a:solidFill>
            <a:prstDash val="solid"/>
            <a:round/>
            <a:headEnd len="med" w="med" type="none"/>
            <a:tailEnd len="med" w="med" type="none"/>
          </a:ln>
        </p:spPr>
      </p:cxnSp>
      <p:sp>
        <p:nvSpPr>
          <p:cNvPr id="3526" name="Shape 3526"/>
          <p:cNvSpPr/>
          <p:nvPr/>
        </p:nvSpPr>
        <p:spPr>
          <a:xfrm>
            <a:off x="4174898" y="1252562"/>
            <a:ext cx="1375048" cy="1766636"/>
          </a:xfrm>
          <a:prstGeom prst="rect">
            <a:avLst/>
          </a:prstGeom>
          <a:solidFill>
            <a:srgbClr val="FF0000"/>
          </a:solidFill>
          <a:ln>
            <a:noFill/>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800" u="none" cap="none" strike="noStrike">
                <a:solidFill>
                  <a:schemeClr val="lt1"/>
                </a:solidFill>
                <a:latin typeface="Calibri"/>
                <a:ea typeface="Calibri"/>
                <a:cs typeface="Calibri"/>
                <a:sym typeface="Calibri"/>
              </a:rPr>
              <a:t>PCACCRUE runs </a:t>
            </a:r>
          </a:p>
          <a:p>
            <a:pPr indent="0" lvl="0" marL="0" marR="0" rtl="0" algn="ctr">
              <a:spcBef>
                <a:spcPts val="280"/>
              </a:spcBef>
              <a:spcAft>
                <a:spcPts val="0"/>
              </a:spcAft>
              <a:buSzPct val="25000"/>
              <a:buNone/>
            </a:pPr>
            <a:r>
              <a:rPr b="0" baseline="0" i="0" lang="en-US" sz="1400" u="none" cap="none" strike="noStrike">
                <a:solidFill>
                  <a:srgbClr val="080808"/>
                </a:solidFill>
                <a:latin typeface="Calibri"/>
                <a:ea typeface="Calibri"/>
                <a:cs typeface="Calibri"/>
                <a:sym typeface="Calibri"/>
              </a:rPr>
              <a:t>Creates </a:t>
            </a:r>
            <a:r>
              <a:rPr b="1" baseline="0" i="0" lang="en-US" sz="1400" u="none" cap="none" strike="noStrike">
                <a:solidFill>
                  <a:srgbClr val="080808"/>
                </a:solidFill>
                <a:latin typeface="Calibri"/>
                <a:ea typeface="Calibri"/>
                <a:cs typeface="Calibri"/>
                <a:sym typeface="Calibri"/>
              </a:rPr>
              <a:t>SV Accrual</a:t>
            </a:r>
            <a:r>
              <a:rPr b="0" baseline="0" i="0" lang="en-US" sz="1400" u="none" cap="none" strike="noStrike">
                <a:solidFill>
                  <a:srgbClr val="080808"/>
                </a:solidFill>
                <a:latin typeface="Calibri"/>
                <a:ea typeface="Calibri"/>
                <a:cs typeface="Calibri"/>
                <a:sym typeface="Calibri"/>
              </a:rPr>
              <a:t> for spending btwn PCPROJBILL run  and EOM</a:t>
            </a:r>
          </a:p>
        </p:txBody>
      </p:sp>
      <p:sp>
        <p:nvSpPr>
          <p:cNvPr id="3527" name="Shape 3527"/>
          <p:cNvSpPr txBox="1"/>
          <p:nvPr>
            <p:ph type="title"/>
          </p:nvPr>
        </p:nvSpPr>
        <p:spPr>
          <a:xfrm>
            <a:off x="455612" y="331787"/>
            <a:ext cx="851464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Manual Business Lines PCAS Accruals Example</a:t>
            </a:r>
          </a:p>
        </p:txBody>
      </p:sp>
      <p:cxnSp>
        <p:nvCxnSpPr>
          <p:cNvPr id="3528" name="Shape 3528"/>
          <p:cNvCxnSpPr/>
          <p:nvPr/>
        </p:nvCxnSpPr>
        <p:spPr>
          <a:xfrm>
            <a:off x="4658812" y="3194982"/>
            <a:ext cx="17841" cy="951846"/>
          </a:xfrm>
          <a:prstGeom prst="straightConnector1">
            <a:avLst/>
          </a:prstGeom>
          <a:solidFill>
            <a:srgbClr val="ED171F"/>
          </a:solidFill>
          <a:ln cap="flat" cmpd="sng" w="95250">
            <a:solidFill>
              <a:schemeClr val="dk1"/>
            </a:solidFill>
            <a:prstDash val="solid"/>
            <a:round/>
            <a:headEnd len="med" w="med" type="none"/>
            <a:tailEnd len="med" w="med" type="none"/>
          </a:ln>
        </p:spPr>
      </p:cxnSp>
      <p:cxnSp>
        <p:nvCxnSpPr>
          <p:cNvPr id="3529" name="Shape 3529"/>
          <p:cNvCxnSpPr/>
          <p:nvPr/>
        </p:nvCxnSpPr>
        <p:spPr>
          <a:xfrm>
            <a:off x="8970259" y="3190610"/>
            <a:ext cx="0" cy="1113674"/>
          </a:xfrm>
          <a:prstGeom prst="straightConnector1">
            <a:avLst/>
          </a:prstGeom>
          <a:solidFill>
            <a:srgbClr val="ED171F"/>
          </a:solidFill>
          <a:ln cap="flat" cmpd="sng" w="95250">
            <a:solidFill>
              <a:schemeClr val="dk1"/>
            </a:solidFill>
            <a:prstDash val="solid"/>
            <a:round/>
            <a:headEnd len="med" w="med" type="none"/>
            <a:tailEnd len="med" w="med" type="none"/>
          </a:ln>
        </p:spPr>
      </p:cxnSp>
      <p:cxnSp>
        <p:nvCxnSpPr>
          <p:cNvPr id="3530" name="Shape 3530"/>
          <p:cNvCxnSpPr/>
          <p:nvPr/>
        </p:nvCxnSpPr>
        <p:spPr>
          <a:xfrm flipH="1">
            <a:off x="469915" y="3156593"/>
            <a:ext cx="7827" cy="955543"/>
          </a:xfrm>
          <a:prstGeom prst="straightConnector1">
            <a:avLst/>
          </a:prstGeom>
          <a:solidFill>
            <a:srgbClr val="ED171F"/>
          </a:solidFill>
          <a:ln cap="flat" cmpd="sng" w="95250">
            <a:solidFill>
              <a:schemeClr val="dk1"/>
            </a:solidFill>
            <a:prstDash val="solid"/>
            <a:round/>
            <a:headEnd len="med" w="med" type="none"/>
            <a:tailEnd len="med" w="med" type="none"/>
          </a:ln>
        </p:spPr>
      </p:cxnSp>
      <p:sp>
        <p:nvSpPr>
          <p:cNvPr id="3531" name="Shape 3531"/>
          <p:cNvSpPr/>
          <p:nvPr/>
        </p:nvSpPr>
        <p:spPr>
          <a:xfrm>
            <a:off x="8308428" y="3413762"/>
            <a:ext cx="830504" cy="461664"/>
          </a:xfrm>
          <a:prstGeom prst="rect">
            <a:avLst/>
          </a:prstGeom>
          <a:solidFill>
            <a:schemeClr val="dk1"/>
          </a:solidFill>
          <a:ln>
            <a:noFill/>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2400" u="none" cap="none" strike="noStrike">
                <a:solidFill>
                  <a:schemeClr val="lt1"/>
                </a:solidFill>
                <a:latin typeface="Calibri"/>
                <a:ea typeface="Calibri"/>
                <a:cs typeface="Calibri"/>
                <a:sym typeface="Calibri"/>
              </a:rPr>
              <a:t>3/31 </a:t>
            </a:r>
          </a:p>
        </p:txBody>
      </p:sp>
      <p:cxnSp>
        <p:nvCxnSpPr>
          <p:cNvPr id="3532" name="Shape 3532"/>
          <p:cNvCxnSpPr/>
          <p:nvPr/>
        </p:nvCxnSpPr>
        <p:spPr>
          <a:xfrm>
            <a:off x="3229400" y="3193383"/>
            <a:ext cx="8920" cy="1074771"/>
          </a:xfrm>
          <a:prstGeom prst="straightConnector1">
            <a:avLst/>
          </a:prstGeom>
          <a:solidFill>
            <a:srgbClr val="ED171F"/>
          </a:solidFill>
          <a:ln cap="flat" cmpd="sng" w="95250">
            <a:solidFill>
              <a:schemeClr val="dk1"/>
            </a:solidFill>
            <a:prstDash val="solid"/>
            <a:round/>
            <a:headEnd len="med" w="med" type="none"/>
            <a:tailEnd len="med" w="med" type="none"/>
          </a:ln>
        </p:spPr>
      </p:cxnSp>
      <p:cxnSp>
        <p:nvCxnSpPr>
          <p:cNvPr id="3533" name="Shape 3533"/>
          <p:cNvCxnSpPr/>
          <p:nvPr/>
        </p:nvCxnSpPr>
        <p:spPr>
          <a:xfrm>
            <a:off x="7451509" y="3188125"/>
            <a:ext cx="8920" cy="1074771"/>
          </a:xfrm>
          <a:prstGeom prst="straightConnector1">
            <a:avLst/>
          </a:prstGeom>
          <a:solidFill>
            <a:srgbClr val="ED171F"/>
          </a:solidFill>
          <a:ln cap="flat" cmpd="sng" w="95250">
            <a:solidFill>
              <a:schemeClr val="dk1"/>
            </a:solidFill>
            <a:prstDash val="solid"/>
            <a:round/>
            <a:headEnd len="med" w="med" type="none"/>
            <a:tailEnd len="med" w="med" type="none"/>
          </a:ln>
        </p:spPr>
      </p:cxnSp>
      <p:cxnSp>
        <p:nvCxnSpPr>
          <p:cNvPr id="3534" name="Shape 3534"/>
          <p:cNvCxnSpPr/>
          <p:nvPr/>
        </p:nvCxnSpPr>
        <p:spPr>
          <a:xfrm flipH="1" rot="-5400000">
            <a:off x="489616" y="3714998"/>
            <a:ext cx="1444200" cy="1391699"/>
          </a:xfrm>
          <a:prstGeom prst="bentConnector3">
            <a:avLst>
              <a:gd fmla="val 50005" name="adj1"/>
            </a:avLst>
          </a:prstGeom>
          <a:solidFill>
            <a:srgbClr val="ED171F"/>
          </a:solidFill>
          <a:ln cap="flat" cmpd="sng" w="63500">
            <a:solidFill>
              <a:srgbClr val="00B0F0"/>
            </a:solidFill>
            <a:prstDash val="solid"/>
            <a:round/>
            <a:headEnd len="med" w="med" type="none"/>
            <a:tailEnd len="lg" w="lg" type="stealth"/>
          </a:ln>
        </p:spPr>
      </p:cxnSp>
      <p:cxnSp>
        <p:nvCxnSpPr>
          <p:cNvPr id="3535" name="Shape 3535"/>
          <p:cNvCxnSpPr/>
          <p:nvPr/>
        </p:nvCxnSpPr>
        <p:spPr>
          <a:xfrm rot="5400000">
            <a:off x="1837888" y="3775285"/>
            <a:ext cx="1412400" cy="1272899"/>
          </a:xfrm>
          <a:prstGeom prst="bentConnector3">
            <a:avLst>
              <a:gd fmla="val 50003" name="adj1"/>
            </a:avLst>
          </a:prstGeom>
          <a:solidFill>
            <a:srgbClr val="ED171F"/>
          </a:solidFill>
          <a:ln cap="flat" cmpd="sng" w="63500">
            <a:solidFill>
              <a:srgbClr val="00B0F0"/>
            </a:solidFill>
            <a:prstDash val="solid"/>
            <a:round/>
            <a:headEnd len="med" w="med" type="none"/>
            <a:tailEnd len="lg" w="lg" type="stealth"/>
          </a:ln>
        </p:spPr>
      </p:cxnSp>
      <p:sp>
        <p:nvSpPr>
          <p:cNvPr id="3536" name="Shape 3536"/>
          <p:cNvSpPr/>
          <p:nvPr/>
        </p:nvSpPr>
        <p:spPr>
          <a:xfrm>
            <a:off x="121263" y="3416989"/>
            <a:ext cx="697307" cy="461664"/>
          </a:xfrm>
          <a:prstGeom prst="rect">
            <a:avLst/>
          </a:prstGeom>
          <a:solidFill>
            <a:schemeClr val="dk1"/>
          </a:solidFill>
          <a:ln>
            <a:noFill/>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2400" u="none" cap="none" strike="noStrike">
                <a:solidFill>
                  <a:schemeClr val="lt1"/>
                </a:solidFill>
                <a:latin typeface="Calibri"/>
                <a:ea typeface="Calibri"/>
                <a:cs typeface="Calibri"/>
                <a:sym typeface="Calibri"/>
              </a:rPr>
              <a:t>2/1 </a:t>
            </a:r>
          </a:p>
        </p:txBody>
      </p:sp>
      <p:cxnSp>
        <p:nvCxnSpPr>
          <p:cNvPr id="3537" name="Shape 3537"/>
          <p:cNvCxnSpPr/>
          <p:nvPr/>
        </p:nvCxnSpPr>
        <p:spPr>
          <a:xfrm flipH="1" rot="-5400000">
            <a:off x="4718823" y="3749905"/>
            <a:ext cx="1444200" cy="1391699"/>
          </a:xfrm>
          <a:prstGeom prst="bentConnector3">
            <a:avLst>
              <a:gd fmla="val 50005" name="adj1"/>
            </a:avLst>
          </a:prstGeom>
          <a:solidFill>
            <a:srgbClr val="ED171F"/>
          </a:solidFill>
          <a:ln cap="flat" cmpd="sng" w="63500">
            <a:solidFill>
              <a:srgbClr val="00B0F0"/>
            </a:solidFill>
            <a:prstDash val="solid"/>
            <a:round/>
            <a:headEnd len="med" w="med" type="none"/>
            <a:tailEnd len="lg" w="lg" type="stealth"/>
          </a:ln>
        </p:spPr>
      </p:cxnSp>
      <p:cxnSp>
        <p:nvCxnSpPr>
          <p:cNvPr id="3538" name="Shape 3538"/>
          <p:cNvCxnSpPr/>
          <p:nvPr/>
        </p:nvCxnSpPr>
        <p:spPr>
          <a:xfrm rot="5400000">
            <a:off x="6067095" y="3810192"/>
            <a:ext cx="1412400" cy="1272899"/>
          </a:xfrm>
          <a:prstGeom prst="bentConnector3">
            <a:avLst>
              <a:gd fmla="val 50003" name="adj1"/>
            </a:avLst>
          </a:prstGeom>
          <a:solidFill>
            <a:srgbClr val="ED171F"/>
          </a:solidFill>
          <a:ln cap="flat" cmpd="sng" w="63500">
            <a:solidFill>
              <a:srgbClr val="00B0F0"/>
            </a:solidFill>
            <a:prstDash val="solid"/>
            <a:round/>
            <a:headEnd len="med" w="med" type="none"/>
            <a:tailEnd len="lg" w="lg" type="stealth"/>
          </a:ln>
        </p:spPr>
      </p:cxnSp>
      <p:sp>
        <p:nvSpPr>
          <p:cNvPr id="3539" name="Shape 3539"/>
          <p:cNvSpPr/>
          <p:nvPr/>
        </p:nvSpPr>
        <p:spPr>
          <a:xfrm>
            <a:off x="2401736" y="1899156"/>
            <a:ext cx="1656936" cy="923329"/>
          </a:xfrm>
          <a:prstGeom prst="rect">
            <a:avLst/>
          </a:prstGeom>
          <a:solidFill>
            <a:srgbClr val="00B050"/>
          </a:solidFill>
          <a:ln>
            <a:noFill/>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800" u="none" cap="none" strike="noStrike">
                <a:solidFill>
                  <a:schemeClr val="lt1"/>
                </a:solidFill>
                <a:latin typeface="Calibri"/>
                <a:ea typeface="Calibri"/>
                <a:cs typeface="Calibri"/>
                <a:sym typeface="Calibri"/>
              </a:rPr>
              <a:t>PCPROJBILL runs</a:t>
            </a:r>
          </a:p>
          <a:p>
            <a:pPr indent="0" lvl="0" marL="0" marR="0" rtl="0" algn="ctr">
              <a:spcBef>
                <a:spcPts val="0"/>
              </a:spcBef>
              <a:spcAft>
                <a:spcPts val="0"/>
              </a:spcAft>
              <a:buSzPct val="25000"/>
              <a:buNone/>
            </a:pPr>
            <a:r>
              <a:rPr b="0" baseline="0" i="0" lang="en-US" sz="1800" u="none" cap="none" strike="noStrike">
                <a:solidFill>
                  <a:srgbClr val="080808"/>
                </a:solidFill>
                <a:latin typeface="Calibri"/>
                <a:ea typeface="Calibri"/>
                <a:cs typeface="Calibri"/>
                <a:sym typeface="Calibri"/>
              </a:rPr>
              <a:t> </a:t>
            </a:r>
            <a:r>
              <a:rPr b="0" baseline="0" i="0" lang="en-US" sz="1400" u="none" cap="none" strike="noStrike">
                <a:solidFill>
                  <a:srgbClr val="080808"/>
                </a:solidFill>
                <a:latin typeface="Calibri"/>
                <a:ea typeface="Calibri"/>
                <a:cs typeface="Calibri"/>
                <a:sym typeface="Calibri"/>
              </a:rPr>
              <a:t>20</a:t>
            </a:r>
            <a:r>
              <a:rPr b="0" baseline="30000" i="0" lang="en-US" sz="1400" u="none" cap="none" strike="noStrike">
                <a:solidFill>
                  <a:srgbClr val="080808"/>
                </a:solidFill>
                <a:latin typeface="Calibri"/>
                <a:ea typeface="Calibri"/>
                <a:cs typeface="Calibri"/>
                <a:sym typeface="Calibri"/>
              </a:rPr>
              <a:t>th</a:t>
            </a:r>
            <a:r>
              <a:rPr b="0" baseline="0" i="0" lang="en-US" sz="1400" u="none" cap="none" strike="noStrike">
                <a:solidFill>
                  <a:srgbClr val="080808"/>
                </a:solidFill>
                <a:latin typeface="Calibri"/>
                <a:ea typeface="Calibri"/>
                <a:cs typeface="Calibri"/>
                <a:sym typeface="Calibri"/>
              </a:rPr>
              <a:t> day of month</a:t>
            </a:r>
          </a:p>
        </p:txBody>
      </p:sp>
      <p:cxnSp>
        <p:nvCxnSpPr>
          <p:cNvPr id="3540" name="Shape 3540"/>
          <p:cNvCxnSpPr/>
          <p:nvPr/>
        </p:nvCxnSpPr>
        <p:spPr>
          <a:xfrm>
            <a:off x="3307967" y="3848566"/>
            <a:ext cx="655774" cy="598117"/>
          </a:xfrm>
          <a:prstGeom prst="straightConnector1">
            <a:avLst/>
          </a:prstGeom>
          <a:solidFill>
            <a:srgbClr val="ED171F"/>
          </a:solidFill>
          <a:ln cap="flat" cmpd="sng" w="63500">
            <a:solidFill>
              <a:srgbClr val="FFC000"/>
            </a:solidFill>
            <a:prstDash val="solid"/>
            <a:round/>
            <a:headEnd len="med" w="med" type="none"/>
            <a:tailEnd len="med" w="med" type="none"/>
          </a:ln>
        </p:spPr>
      </p:cxnSp>
      <p:cxnSp>
        <p:nvCxnSpPr>
          <p:cNvPr id="3541" name="Shape 3541"/>
          <p:cNvCxnSpPr/>
          <p:nvPr/>
        </p:nvCxnSpPr>
        <p:spPr>
          <a:xfrm flipH="1">
            <a:off x="3998153" y="3799985"/>
            <a:ext cx="579817" cy="645841"/>
          </a:xfrm>
          <a:prstGeom prst="straightConnector1">
            <a:avLst/>
          </a:prstGeom>
          <a:solidFill>
            <a:srgbClr val="ED171F"/>
          </a:solidFill>
          <a:ln cap="flat" cmpd="sng" w="63500">
            <a:solidFill>
              <a:srgbClr val="FFC000"/>
            </a:solidFill>
            <a:prstDash val="solid"/>
            <a:round/>
            <a:headEnd len="med" w="med" type="none"/>
            <a:tailEnd len="med" w="med" type="none"/>
          </a:ln>
        </p:spPr>
      </p:cxnSp>
      <p:sp>
        <p:nvSpPr>
          <p:cNvPr id="3542" name="Shape 3542"/>
          <p:cNvSpPr/>
          <p:nvPr/>
        </p:nvSpPr>
        <p:spPr>
          <a:xfrm>
            <a:off x="2837793" y="3470989"/>
            <a:ext cx="798059" cy="338554"/>
          </a:xfrm>
          <a:prstGeom prst="rect">
            <a:avLst/>
          </a:prstGeom>
          <a:solidFill>
            <a:schemeClr val="dk1"/>
          </a:solidFill>
          <a:ln>
            <a:noFill/>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600" u="none" cap="none" strike="noStrike">
                <a:solidFill>
                  <a:schemeClr val="lt1"/>
                </a:solidFill>
                <a:latin typeface="Calibri"/>
                <a:ea typeface="Calibri"/>
                <a:cs typeface="Calibri"/>
                <a:sym typeface="Calibri"/>
              </a:rPr>
              <a:t>2/20 </a:t>
            </a:r>
          </a:p>
        </p:txBody>
      </p:sp>
      <p:cxnSp>
        <p:nvCxnSpPr>
          <p:cNvPr id="3543" name="Shape 3543"/>
          <p:cNvCxnSpPr/>
          <p:nvPr/>
        </p:nvCxnSpPr>
        <p:spPr>
          <a:xfrm>
            <a:off x="3982387" y="4411776"/>
            <a:ext cx="0" cy="706241"/>
          </a:xfrm>
          <a:prstGeom prst="straightConnector1">
            <a:avLst/>
          </a:prstGeom>
          <a:solidFill>
            <a:srgbClr val="ED171F"/>
          </a:solidFill>
          <a:ln cap="flat" cmpd="sng" w="63500">
            <a:solidFill>
              <a:srgbClr val="FFC000"/>
            </a:solidFill>
            <a:prstDash val="solid"/>
            <a:round/>
            <a:headEnd len="med" w="med" type="none"/>
            <a:tailEnd len="lg" w="lg" type="stealth"/>
          </a:ln>
        </p:spPr>
      </p:cxnSp>
      <p:sp>
        <p:nvSpPr>
          <p:cNvPr id="3544" name="Shape 3544"/>
          <p:cNvSpPr/>
          <p:nvPr/>
        </p:nvSpPr>
        <p:spPr>
          <a:xfrm>
            <a:off x="6632075" y="1956352"/>
            <a:ext cx="1656936" cy="861773"/>
          </a:xfrm>
          <a:prstGeom prst="rect">
            <a:avLst/>
          </a:prstGeom>
          <a:solidFill>
            <a:srgbClr val="00B050"/>
          </a:solidFill>
          <a:ln>
            <a:noFill/>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800" u="none" cap="none" strike="noStrike">
                <a:solidFill>
                  <a:schemeClr val="lt1"/>
                </a:solidFill>
                <a:latin typeface="Calibri"/>
                <a:ea typeface="Calibri"/>
                <a:cs typeface="Calibri"/>
                <a:sym typeface="Calibri"/>
              </a:rPr>
              <a:t>PCPROJBILL runs</a:t>
            </a:r>
          </a:p>
          <a:p>
            <a:pPr indent="0" lvl="0" marL="0" marR="0" rtl="0" algn="ctr">
              <a:spcBef>
                <a:spcPts val="0"/>
              </a:spcBef>
              <a:spcAft>
                <a:spcPts val="0"/>
              </a:spcAft>
              <a:buSzPct val="25000"/>
              <a:buNone/>
            </a:pPr>
            <a:r>
              <a:rPr b="0" baseline="0" i="0" lang="en-US" sz="1400" u="none" cap="none" strike="noStrike">
                <a:solidFill>
                  <a:srgbClr val="080808"/>
                </a:solidFill>
                <a:latin typeface="Calibri"/>
                <a:ea typeface="Calibri"/>
                <a:cs typeface="Calibri"/>
                <a:sym typeface="Calibri"/>
              </a:rPr>
              <a:t>20</a:t>
            </a:r>
            <a:r>
              <a:rPr b="0" baseline="30000" i="0" lang="en-US" sz="1400" u="none" cap="none" strike="noStrike">
                <a:solidFill>
                  <a:srgbClr val="080808"/>
                </a:solidFill>
                <a:latin typeface="Calibri"/>
                <a:ea typeface="Calibri"/>
                <a:cs typeface="Calibri"/>
                <a:sym typeface="Calibri"/>
              </a:rPr>
              <a:t>th</a:t>
            </a:r>
            <a:r>
              <a:rPr b="0" baseline="0" i="0" lang="en-US" sz="1400" u="none" cap="none" strike="noStrike">
                <a:solidFill>
                  <a:srgbClr val="080808"/>
                </a:solidFill>
                <a:latin typeface="Calibri"/>
                <a:ea typeface="Calibri"/>
                <a:cs typeface="Calibri"/>
                <a:sym typeface="Calibri"/>
              </a:rPr>
              <a:t> day of month</a:t>
            </a:r>
          </a:p>
        </p:txBody>
      </p:sp>
      <p:sp>
        <p:nvSpPr>
          <p:cNvPr id="3545" name="Shape 3545"/>
          <p:cNvSpPr/>
          <p:nvPr/>
        </p:nvSpPr>
        <p:spPr>
          <a:xfrm>
            <a:off x="5615639" y="1120278"/>
            <a:ext cx="1813258" cy="627864"/>
          </a:xfrm>
          <a:prstGeom prst="rect">
            <a:avLst/>
          </a:prstGeom>
          <a:solidFill>
            <a:srgbClr val="FF0000"/>
          </a:solidFill>
          <a:ln>
            <a:noFill/>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800" u="none" cap="none" strike="noStrike">
                <a:solidFill>
                  <a:schemeClr val="lt1"/>
                </a:solidFill>
                <a:latin typeface="Calibri"/>
                <a:ea typeface="Calibri"/>
                <a:cs typeface="Calibri"/>
                <a:sym typeface="Calibri"/>
              </a:rPr>
              <a:t>GSREVERSE runs </a:t>
            </a:r>
          </a:p>
          <a:p>
            <a:pPr indent="0" lvl="0" marL="0" marR="0" rtl="0" algn="ctr">
              <a:spcBef>
                <a:spcPts val="280"/>
              </a:spcBef>
              <a:spcAft>
                <a:spcPts val="0"/>
              </a:spcAft>
              <a:buSzPct val="25000"/>
              <a:buNone/>
            </a:pPr>
            <a:r>
              <a:rPr b="0" baseline="0" i="0" lang="en-US" sz="1400" u="none" cap="none" strike="noStrike">
                <a:solidFill>
                  <a:srgbClr val="080808"/>
                </a:solidFill>
                <a:latin typeface="Calibri"/>
                <a:ea typeface="Calibri"/>
                <a:cs typeface="Calibri"/>
                <a:sym typeface="Calibri"/>
              </a:rPr>
              <a:t>Reverses  SV Accruals</a:t>
            </a:r>
          </a:p>
        </p:txBody>
      </p:sp>
      <p:cxnSp>
        <p:nvCxnSpPr>
          <p:cNvPr id="3546" name="Shape 3546"/>
          <p:cNvCxnSpPr/>
          <p:nvPr/>
        </p:nvCxnSpPr>
        <p:spPr>
          <a:xfrm>
            <a:off x="3230206" y="2815897"/>
            <a:ext cx="0" cy="389782"/>
          </a:xfrm>
          <a:prstGeom prst="straightConnector1">
            <a:avLst/>
          </a:prstGeom>
          <a:solidFill>
            <a:srgbClr val="ED171F"/>
          </a:solidFill>
          <a:ln cap="flat" cmpd="sng" w="63500">
            <a:solidFill>
              <a:srgbClr val="00B050"/>
            </a:solidFill>
            <a:prstDash val="solid"/>
            <a:round/>
            <a:headEnd len="med" w="med" type="none"/>
            <a:tailEnd len="lg" w="lg" type="stealth"/>
          </a:ln>
        </p:spPr>
      </p:cxnSp>
      <p:cxnSp>
        <p:nvCxnSpPr>
          <p:cNvPr id="3547" name="Shape 3547"/>
          <p:cNvCxnSpPr/>
          <p:nvPr/>
        </p:nvCxnSpPr>
        <p:spPr>
          <a:xfrm>
            <a:off x="7451509" y="2815022"/>
            <a:ext cx="0" cy="389782"/>
          </a:xfrm>
          <a:prstGeom prst="straightConnector1">
            <a:avLst/>
          </a:prstGeom>
          <a:solidFill>
            <a:srgbClr val="ED171F"/>
          </a:solidFill>
          <a:ln cap="flat" cmpd="sng" w="63500">
            <a:solidFill>
              <a:srgbClr val="00B050"/>
            </a:solidFill>
            <a:prstDash val="solid"/>
            <a:round/>
            <a:headEnd len="med" w="med" type="none"/>
            <a:tailEnd len="lg" w="lg" type="stealth"/>
          </a:ln>
        </p:spPr>
      </p:cxnSp>
      <p:cxnSp>
        <p:nvCxnSpPr>
          <p:cNvPr id="3548" name="Shape 3548"/>
          <p:cNvCxnSpPr/>
          <p:nvPr/>
        </p:nvCxnSpPr>
        <p:spPr>
          <a:xfrm>
            <a:off x="4882042" y="2895427"/>
            <a:ext cx="0" cy="652483"/>
          </a:xfrm>
          <a:prstGeom prst="straightConnector1">
            <a:avLst/>
          </a:prstGeom>
          <a:solidFill>
            <a:srgbClr val="ED171F"/>
          </a:solidFill>
          <a:ln cap="flat" cmpd="sng" w="63500">
            <a:solidFill>
              <a:srgbClr val="FF0000"/>
            </a:solidFill>
            <a:prstDash val="solid"/>
            <a:round/>
            <a:headEnd len="med" w="med" type="none"/>
            <a:tailEnd len="med" w="med" type="none"/>
          </a:ln>
        </p:spPr>
      </p:cxnSp>
      <p:sp>
        <p:nvSpPr>
          <p:cNvPr id="3549" name="Shape 3549"/>
          <p:cNvSpPr/>
          <p:nvPr/>
        </p:nvSpPr>
        <p:spPr>
          <a:xfrm>
            <a:off x="4219280" y="3453125"/>
            <a:ext cx="920273" cy="461664"/>
          </a:xfrm>
          <a:prstGeom prst="rect">
            <a:avLst/>
          </a:prstGeom>
          <a:solidFill>
            <a:schemeClr val="dk1"/>
          </a:solidFill>
          <a:ln>
            <a:noFill/>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2400" u="none" cap="none" strike="noStrike">
                <a:solidFill>
                  <a:schemeClr val="lt1"/>
                </a:solidFill>
                <a:latin typeface="Calibri"/>
                <a:ea typeface="Calibri"/>
                <a:cs typeface="Calibri"/>
                <a:sym typeface="Calibri"/>
              </a:rPr>
              <a:t>2/28 </a:t>
            </a:r>
          </a:p>
        </p:txBody>
      </p:sp>
      <p:sp>
        <p:nvSpPr>
          <p:cNvPr id="3550" name="Shape 3550"/>
          <p:cNvSpPr/>
          <p:nvPr/>
        </p:nvSpPr>
        <p:spPr>
          <a:xfrm>
            <a:off x="1225358" y="4692335"/>
            <a:ext cx="1318724" cy="646331"/>
          </a:xfrm>
          <a:prstGeom prst="rect">
            <a:avLst/>
          </a:prstGeom>
          <a:solidFill>
            <a:srgbClr val="00B0F0"/>
          </a:solidFill>
          <a:ln>
            <a:noFill/>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800" u="none" cap="none" strike="noStrike">
                <a:solidFill>
                  <a:schemeClr val="lt1"/>
                </a:solidFill>
                <a:latin typeface="Calibri"/>
                <a:ea typeface="Calibri"/>
                <a:cs typeface="Calibri"/>
                <a:sym typeface="Calibri"/>
              </a:rPr>
              <a:t>Spending Occurs</a:t>
            </a:r>
          </a:p>
        </p:txBody>
      </p:sp>
      <p:sp>
        <p:nvSpPr>
          <p:cNvPr id="3551" name="Shape 3551"/>
          <p:cNvSpPr/>
          <p:nvPr/>
        </p:nvSpPr>
        <p:spPr>
          <a:xfrm>
            <a:off x="5493241" y="4738942"/>
            <a:ext cx="1318724" cy="646331"/>
          </a:xfrm>
          <a:prstGeom prst="rect">
            <a:avLst/>
          </a:prstGeom>
          <a:solidFill>
            <a:srgbClr val="00B0F0"/>
          </a:solidFill>
          <a:ln>
            <a:noFill/>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800" u="none" cap="none" strike="noStrike">
                <a:solidFill>
                  <a:schemeClr val="lt1"/>
                </a:solidFill>
                <a:latin typeface="Calibri"/>
                <a:ea typeface="Calibri"/>
                <a:cs typeface="Calibri"/>
                <a:sym typeface="Calibri"/>
              </a:rPr>
              <a:t>Spending Occurs</a:t>
            </a:r>
          </a:p>
        </p:txBody>
      </p:sp>
      <p:cxnSp>
        <p:nvCxnSpPr>
          <p:cNvPr id="3552" name="Shape 3552"/>
          <p:cNvCxnSpPr/>
          <p:nvPr/>
        </p:nvCxnSpPr>
        <p:spPr>
          <a:xfrm>
            <a:off x="6136835" y="1692890"/>
            <a:ext cx="0" cy="1935938"/>
          </a:xfrm>
          <a:prstGeom prst="straightConnector1">
            <a:avLst/>
          </a:prstGeom>
          <a:solidFill>
            <a:srgbClr val="ED171F"/>
          </a:solidFill>
          <a:ln cap="flat" cmpd="sng" w="63500">
            <a:solidFill>
              <a:srgbClr val="FF0000"/>
            </a:solidFill>
            <a:prstDash val="solid"/>
            <a:round/>
            <a:headEnd len="med" w="med" type="none"/>
            <a:tailEnd len="med" w="med" type="none"/>
          </a:ln>
        </p:spPr>
      </p:cxnSp>
      <p:sp>
        <p:nvSpPr>
          <p:cNvPr id="3553" name="Shape 3553"/>
          <p:cNvSpPr/>
          <p:nvPr/>
        </p:nvSpPr>
        <p:spPr>
          <a:xfrm>
            <a:off x="3026978" y="4832987"/>
            <a:ext cx="1855064" cy="1551194"/>
          </a:xfrm>
          <a:prstGeom prst="rect">
            <a:avLst/>
          </a:prstGeom>
          <a:solidFill>
            <a:srgbClr val="FFC000"/>
          </a:solidFill>
          <a:ln>
            <a:noFill/>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800" u="none" cap="none" strike="noStrike">
                <a:solidFill>
                  <a:schemeClr val="lt1"/>
                </a:solidFill>
                <a:latin typeface="Calibri"/>
                <a:ea typeface="Calibri"/>
                <a:cs typeface="Calibri"/>
                <a:sym typeface="Calibri"/>
              </a:rPr>
              <a:t>Additional Spending Occurs</a:t>
            </a:r>
          </a:p>
          <a:p>
            <a:pPr indent="0" lvl="0" marL="0" marR="0" rtl="0" algn="ctr">
              <a:spcBef>
                <a:spcPts val="280"/>
              </a:spcBef>
              <a:spcAft>
                <a:spcPts val="0"/>
              </a:spcAft>
              <a:buSzPct val="25000"/>
              <a:buNone/>
            </a:pPr>
            <a:r>
              <a:rPr b="0" baseline="0" i="0" lang="en-US" sz="1400" u="none" cap="none" strike="noStrike">
                <a:solidFill>
                  <a:srgbClr val="080808"/>
                </a:solidFill>
                <a:latin typeface="Calibri"/>
                <a:ea typeface="Calibri"/>
                <a:cs typeface="Calibri"/>
                <a:sym typeface="Calibri"/>
              </a:rPr>
              <a:t>Either by Agreement Charges (AG) or through Order &gt; Receipt</a:t>
            </a:r>
          </a:p>
        </p:txBody>
      </p:sp>
      <p:cxnSp>
        <p:nvCxnSpPr>
          <p:cNvPr id="3554" name="Shape 3554"/>
          <p:cNvCxnSpPr/>
          <p:nvPr/>
        </p:nvCxnSpPr>
        <p:spPr>
          <a:xfrm flipH="1">
            <a:off x="4862431" y="4262898"/>
            <a:ext cx="2597999" cy="1680599"/>
          </a:xfrm>
          <a:prstGeom prst="bentConnector3">
            <a:avLst>
              <a:gd fmla="val -367" name="adj1"/>
            </a:avLst>
          </a:prstGeom>
          <a:solidFill>
            <a:srgbClr val="ED171F"/>
          </a:solidFill>
          <a:ln cap="flat" cmpd="sng" w="63500">
            <a:solidFill>
              <a:srgbClr val="00B050"/>
            </a:solidFill>
            <a:prstDash val="dash"/>
            <a:round/>
            <a:headEnd len="med" w="med" type="none"/>
            <a:tailEnd len="lg" w="lg" type="stealth"/>
          </a:ln>
        </p:spPr>
      </p:cxnSp>
      <p:sp>
        <p:nvSpPr>
          <p:cNvPr id="3555" name="Shape 3555"/>
          <p:cNvSpPr/>
          <p:nvPr/>
        </p:nvSpPr>
        <p:spPr>
          <a:xfrm>
            <a:off x="7505721" y="4821021"/>
            <a:ext cx="1300118" cy="1748171"/>
          </a:xfrm>
          <a:prstGeom prst="rect">
            <a:avLst/>
          </a:prstGeom>
          <a:solidFill>
            <a:srgbClr val="FFC000"/>
          </a:solidFill>
          <a:ln>
            <a:noFill/>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800" u="none" cap="none" strike="noStrike">
                <a:solidFill>
                  <a:schemeClr val="lt1"/>
                </a:solidFill>
                <a:latin typeface="Calibri"/>
                <a:ea typeface="Calibri"/>
                <a:cs typeface="Calibri"/>
                <a:sym typeface="Calibri"/>
              </a:rPr>
              <a:t>Creates BD</a:t>
            </a:r>
          </a:p>
          <a:p>
            <a:pPr indent="0" lvl="0" marL="0" marR="0" rtl="0" algn="ctr">
              <a:spcBef>
                <a:spcPts val="280"/>
              </a:spcBef>
              <a:spcAft>
                <a:spcPts val="0"/>
              </a:spcAft>
              <a:buSzPct val="25000"/>
              <a:buNone/>
            </a:pPr>
            <a:r>
              <a:rPr b="0" baseline="0" i="0" lang="en-US" sz="1400" u="none" cap="none" strike="noStrike">
                <a:solidFill>
                  <a:srgbClr val="080808"/>
                </a:solidFill>
                <a:latin typeface="Calibri"/>
                <a:ea typeface="Calibri"/>
                <a:cs typeface="Calibri"/>
                <a:sym typeface="Calibri"/>
              </a:rPr>
              <a:t>For Prior Month’s Spending</a:t>
            </a:r>
          </a:p>
          <a:p>
            <a:pPr indent="0" lvl="0" marL="0" marR="0" rtl="0" algn="ctr">
              <a:spcBef>
                <a:spcPts val="280"/>
              </a:spcBef>
              <a:spcAft>
                <a:spcPts val="0"/>
              </a:spcAft>
              <a:buSzPct val="25000"/>
              <a:buNone/>
            </a:pPr>
            <a:r>
              <a:rPr b="0" baseline="0" i="0" lang="en-US" sz="1400" u="none" cap="none" strike="noStrike">
                <a:solidFill>
                  <a:srgbClr val="080808"/>
                </a:solidFill>
                <a:latin typeface="Calibri"/>
                <a:ea typeface="Calibri"/>
                <a:cs typeface="Calibri"/>
                <a:sym typeface="Calibri"/>
              </a:rPr>
              <a:t>+ Current Month’s Spending</a:t>
            </a:r>
          </a:p>
        </p:txBody>
      </p:sp>
      <p:sp>
        <p:nvSpPr>
          <p:cNvPr id="3556" name="Shape 3556"/>
          <p:cNvSpPr/>
          <p:nvPr/>
        </p:nvSpPr>
        <p:spPr>
          <a:xfrm>
            <a:off x="7010714" y="3501214"/>
            <a:ext cx="798059" cy="338554"/>
          </a:xfrm>
          <a:prstGeom prst="rect">
            <a:avLst/>
          </a:prstGeom>
          <a:solidFill>
            <a:schemeClr val="dk1"/>
          </a:solidFill>
          <a:ln>
            <a:noFill/>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600" u="none" cap="none" strike="noStrike">
                <a:solidFill>
                  <a:schemeClr val="lt1"/>
                </a:solidFill>
                <a:latin typeface="Calibri"/>
                <a:ea typeface="Calibri"/>
                <a:cs typeface="Calibri"/>
                <a:sym typeface="Calibri"/>
              </a:rPr>
              <a:t>3/20</a:t>
            </a:r>
          </a:p>
        </p:txBody>
      </p:sp>
      <p:sp>
        <p:nvSpPr>
          <p:cNvPr id="3557" name="Shape 355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558" name="Shape 355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3" name="Shape 3563"/>
        <p:cNvGrpSpPr/>
        <p:nvPr/>
      </p:nvGrpSpPr>
      <p:grpSpPr>
        <a:xfrm>
          <a:off x="0" y="0"/>
          <a:ext cx="0" cy="0"/>
          <a:chOff x="0" y="0"/>
          <a:chExt cx="0" cy="0"/>
        </a:xfrm>
      </p:grpSpPr>
      <p:sp>
        <p:nvSpPr>
          <p:cNvPr id="3564" name="Shape 3564"/>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565" name="Shape 3565"/>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PCAS Accrual Standard Vouchers</a:t>
            </a:r>
          </a:p>
        </p:txBody>
      </p:sp>
      <p:sp>
        <p:nvSpPr>
          <p:cNvPr id="3566" name="Shape 356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567" name="Shape 3567"/>
          <p:cNvSpPr txBox="1"/>
          <p:nvPr>
            <p:ph idx="12" type="sldNum"/>
          </p:nvPr>
        </p:nvSpPr>
        <p:spPr>
          <a:xfrm>
            <a:off x="0" y="6449805"/>
            <a:ext cx="457200" cy="45141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72" name="Shape 3572"/>
        <p:cNvGrpSpPr/>
        <p:nvPr/>
      </p:nvGrpSpPr>
      <p:grpSpPr>
        <a:xfrm>
          <a:off x="0" y="0"/>
          <a:ext cx="0" cy="0"/>
          <a:chOff x="0" y="0"/>
          <a:chExt cx="0" cy="0"/>
        </a:xfrm>
      </p:grpSpPr>
      <p:sp>
        <p:nvSpPr>
          <p:cNvPr id="3573" name="Shape 3573"/>
          <p:cNvSpPr txBox="1"/>
          <p:nvPr>
            <p:ph type="title"/>
          </p:nvPr>
        </p:nvSpPr>
        <p:spPr>
          <a:xfrm>
            <a:off x="455612" y="331787"/>
            <a:ext cx="8467005"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Accrual Standard Voucher Document Review</a:t>
            </a:r>
          </a:p>
        </p:txBody>
      </p:sp>
      <p:sp>
        <p:nvSpPr>
          <p:cNvPr id="3574" name="Shape 3574"/>
          <p:cNvSpPr txBox="1"/>
          <p:nvPr>
            <p:ph idx="1" type="body"/>
          </p:nvPr>
        </p:nvSpPr>
        <p:spPr>
          <a:xfrm>
            <a:off x="712787" y="1608137"/>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 SV document includes the following:</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Header – General</a:t>
            </a:r>
          </a:p>
          <a:p>
            <a:pPr indent="-241300" lvl="2" marL="914400"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Automatic Reversal Flag</a:t>
            </a:r>
          </a:p>
          <a:p>
            <a:pPr indent="-241300" lvl="2" marL="914400"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Reversal Accounting Period</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Header Accounting Lines</a:t>
            </a:r>
          </a:p>
          <a:p>
            <a:pPr indent="-241300" lvl="2" marL="914400"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Line Type</a:t>
            </a:r>
          </a:p>
          <a:p>
            <a:pPr indent="-241300" lvl="2" marL="914400"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Trans Type</a:t>
            </a:r>
          </a:p>
          <a:p>
            <a:pPr indent="-241300" lvl="2" marL="914400"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Agreement Number</a:t>
            </a:r>
          </a:p>
          <a:p>
            <a:pPr indent="-241300" lvl="2" marL="914400"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Agreement Line</a:t>
            </a:r>
          </a:p>
          <a:p>
            <a:pPr indent="-136525" lvl="3" marL="126047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3575" name="Shape 357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576" name="Shape 357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81" name="Shape 3581"/>
        <p:cNvGrpSpPr/>
        <p:nvPr/>
      </p:nvGrpSpPr>
      <p:grpSpPr>
        <a:xfrm>
          <a:off x="0" y="0"/>
          <a:ext cx="0" cy="0"/>
          <a:chOff x="0" y="0"/>
          <a:chExt cx="0" cy="0"/>
        </a:xfrm>
      </p:grpSpPr>
      <p:sp>
        <p:nvSpPr>
          <p:cNvPr id="3582" name="Shape 3582"/>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Revenue Accrual Entry – SV Header</a:t>
            </a:r>
          </a:p>
        </p:txBody>
      </p:sp>
      <p:sp>
        <p:nvSpPr>
          <p:cNvPr id="3583" name="Shape 3583"/>
          <p:cNvSpPr txBox="1"/>
          <p:nvPr>
            <p:ph idx="1" type="body"/>
          </p:nvPr>
        </p:nvSpPr>
        <p:spPr>
          <a:xfrm>
            <a:off x="510139" y="4933173"/>
            <a:ext cx="8441355" cy="124570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Automatic Reversal </a:t>
            </a:r>
            <a:r>
              <a:rPr b="0" baseline="0" i="0" lang="en-US" sz="1600" u="none" cap="none" strike="noStrike">
                <a:solidFill>
                  <a:schemeClr val="dk1"/>
                </a:solidFill>
                <a:latin typeface="Arial"/>
                <a:ea typeface="Arial"/>
                <a:cs typeface="Arial"/>
                <a:sym typeface="Arial"/>
              </a:rPr>
              <a:t>- Indicates transaction will be subject to automatic reversal:  </a:t>
            </a:r>
            <a:r>
              <a:rPr b="1" baseline="0" i="0" lang="en-US" sz="1600" u="none" cap="none" strike="noStrike">
                <a:solidFill>
                  <a:schemeClr val="dk1"/>
                </a:solidFill>
                <a:latin typeface="Arial"/>
                <a:ea typeface="Arial"/>
                <a:cs typeface="Arial"/>
                <a:sym typeface="Arial"/>
              </a:rPr>
              <a:t>True</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Reversed</a:t>
            </a:r>
            <a:r>
              <a:rPr b="0" baseline="0" i="0" lang="en-US" sz="1600" u="none" cap="none" strike="noStrike">
                <a:solidFill>
                  <a:schemeClr val="dk1"/>
                </a:solidFill>
                <a:latin typeface="Arial"/>
                <a:ea typeface="Arial"/>
                <a:cs typeface="Arial"/>
                <a:sym typeface="Arial"/>
              </a:rPr>
              <a:t> – Indicates whether accrual transaction has been reversed</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Reverse After Period </a:t>
            </a:r>
            <a:r>
              <a:rPr b="0" baseline="0" i="0" lang="en-US" sz="1600" u="none" cap="none" strike="noStrike">
                <a:solidFill>
                  <a:schemeClr val="dk1"/>
                </a:solidFill>
                <a:latin typeface="Arial"/>
                <a:ea typeface="Arial"/>
                <a:cs typeface="Arial"/>
                <a:sym typeface="Arial"/>
              </a:rPr>
              <a:t>- The number of accounting periods after which the SV accrual should be reversed: </a:t>
            </a:r>
            <a:r>
              <a:rPr b="1" baseline="0" i="0" lang="en-US" sz="1600" u="none" cap="none" strike="noStrike">
                <a:solidFill>
                  <a:schemeClr val="dk1"/>
                </a:solidFill>
                <a:latin typeface="Arial"/>
                <a:ea typeface="Arial"/>
                <a:cs typeface="Arial"/>
                <a:sym typeface="Arial"/>
              </a:rPr>
              <a:t>1</a:t>
            </a:r>
          </a:p>
          <a:p>
            <a:pPr indent="-174625" lvl="0" marL="231775" marR="0" rtl="0" algn="l">
              <a:spcBef>
                <a:spcPts val="840"/>
              </a:spcBef>
              <a:spcAft>
                <a:spcPts val="0"/>
              </a:spcAft>
              <a:buClr>
                <a:srgbClr val="AF242B"/>
              </a:buClr>
              <a:buFont typeface="Noto Sans Symbols"/>
              <a:buNone/>
            </a:pPr>
            <a:r>
              <a:t/>
            </a:r>
            <a:endParaRPr b="0" baseline="0" i="0" sz="1200" u="none" cap="none" strike="noStrike">
              <a:solidFill>
                <a:schemeClr val="dk1"/>
              </a:solidFill>
              <a:latin typeface="Arial"/>
              <a:ea typeface="Arial"/>
              <a:cs typeface="Arial"/>
              <a:sym typeface="Arial"/>
            </a:endParaRPr>
          </a:p>
          <a:p>
            <a:pPr indent="-174625" lvl="0" marL="231775" marR="0" rtl="0" algn="l">
              <a:spcBef>
                <a:spcPts val="240"/>
              </a:spcBef>
              <a:spcAft>
                <a:spcPts val="0"/>
              </a:spcAft>
              <a:buClr>
                <a:srgbClr val="AF242B"/>
              </a:buClr>
              <a:buFont typeface="Noto Sans Symbols"/>
              <a:buNone/>
            </a:pPr>
            <a:r>
              <a:t/>
            </a:r>
            <a:endParaRPr b="0" baseline="0" i="0" sz="1200" u="none" cap="none" strike="noStrike">
              <a:solidFill>
                <a:schemeClr val="dk1"/>
              </a:solidFill>
              <a:latin typeface="Arial"/>
              <a:ea typeface="Arial"/>
              <a:cs typeface="Arial"/>
              <a:sym typeface="Arial"/>
            </a:endParaRPr>
          </a:p>
        </p:txBody>
      </p:sp>
      <p:sp>
        <p:nvSpPr>
          <p:cNvPr id="3584" name="Shape 358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585" name="Shape 3585"/>
          <p:cNvSpPr txBox="1"/>
          <p:nvPr>
            <p:ph idx="12" type="sldNum"/>
          </p:nvPr>
        </p:nvSpPr>
        <p:spPr>
          <a:xfrm>
            <a:off x="0" y="6553200"/>
            <a:ext cx="510138" cy="29368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586" name="Shape 3586"/>
          <p:cNvPicPr preferRelativeResize="0"/>
          <p:nvPr/>
        </p:nvPicPr>
        <p:blipFill rotWithShape="1">
          <a:blip r:embed="rId3">
            <a:alphaModFix/>
          </a:blip>
          <a:srcRect b="20319" l="0" r="0" t="0"/>
          <a:stretch/>
        </p:blipFill>
        <p:spPr>
          <a:xfrm>
            <a:off x="1055087" y="1392137"/>
            <a:ext cx="7258049" cy="3301464"/>
          </a:xfrm>
          <a:prstGeom prst="rect">
            <a:avLst/>
          </a:prstGeom>
          <a:noFill/>
          <a:ln cap="flat" cmpd="sng" w="19050">
            <a:solidFill>
              <a:schemeClr val="dk1"/>
            </a:solidFill>
            <a:prstDash val="solid"/>
            <a:miter/>
            <a:headEnd len="med" w="med" type="none"/>
            <a:tailEnd len="med" w="med" type="none"/>
          </a:ln>
        </p:spPr>
      </p:pic>
      <p:sp>
        <p:nvSpPr>
          <p:cNvPr id="3587" name="Shape 3587"/>
          <p:cNvSpPr/>
          <p:nvPr/>
        </p:nvSpPr>
        <p:spPr>
          <a:xfrm>
            <a:off x="1145404" y="3607032"/>
            <a:ext cx="1848050" cy="445204"/>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588" name="Shape 3588"/>
          <p:cNvSpPr/>
          <p:nvPr/>
        </p:nvSpPr>
        <p:spPr>
          <a:xfrm>
            <a:off x="1145404" y="4222655"/>
            <a:ext cx="2993457" cy="310843"/>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3" name="Shape 3593"/>
        <p:cNvGrpSpPr/>
        <p:nvPr/>
      </p:nvGrpSpPr>
      <p:grpSpPr>
        <a:xfrm>
          <a:off x="0" y="0"/>
          <a:ext cx="0" cy="0"/>
          <a:chOff x="0" y="0"/>
          <a:chExt cx="0" cy="0"/>
        </a:xfrm>
      </p:grpSpPr>
      <p:sp>
        <p:nvSpPr>
          <p:cNvPr id="3594" name="Shape 3594"/>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Revenue Accrual Entry – SV Accounting Line</a:t>
            </a:r>
          </a:p>
        </p:txBody>
      </p:sp>
      <p:sp>
        <p:nvSpPr>
          <p:cNvPr id="3595" name="Shape 3595"/>
          <p:cNvSpPr txBox="1"/>
          <p:nvPr>
            <p:ph idx="1" type="body"/>
          </p:nvPr>
        </p:nvSpPr>
        <p:spPr>
          <a:xfrm>
            <a:off x="509872" y="1941817"/>
            <a:ext cx="3048000" cy="126502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Line Type </a:t>
            </a:r>
            <a:r>
              <a:rPr b="0" baseline="0" i="0" lang="en-US" sz="1600" u="none" cap="none" strike="noStrike">
                <a:solidFill>
                  <a:schemeClr val="dk1"/>
                </a:solidFill>
                <a:latin typeface="Arial"/>
                <a:ea typeface="Arial"/>
                <a:cs typeface="Arial"/>
                <a:sym typeface="Arial"/>
              </a:rPr>
              <a:t>- Indicates the line is being used as a revenue accrual.  Set to Revenue Accrual</a:t>
            </a:r>
          </a:p>
          <a:p>
            <a:pPr indent="-174625" lvl="0" marL="231775" marR="0" rtl="0" algn="l">
              <a:spcBef>
                <a:spcPts val="240"/>
              </a:spcBef>
              <a:spcAft>
                <a:spcPts val="0"/>
              </a:spcAft>
              <a:buClr>
                <a:srgbClr val="AF242B"/>
              </a:buClr>
              <a:buFont typeface="Noto Sans Symbols"/>
              <a:buNone/>
            </a:pPr>
            <a:r>
              <a:t/>
            </a:r>
            <a:endParaRPr b="0" baseline="0" i="0" sz="1200" u="none" cap="none" strike="noStrike">
              <a:solidFill>
                <a:schemeClr val="dk1"/>
              </a:solidFill>
              <a:latin typeface="Arial"/>
              <a:ea typeface="Arial"/>
              <a:cs typeface="Arial"/>
              <a:sym typeface="Arial"/>
            </a:endParaRPr>
          </a:p>
          <a:p>
            <a:pPr indent="-174625" lvl="0" marL="231775" marR="0" rtl="0" algn="l">
              <a:spcBef>
                <a:spcPts val="240"/>
              </a:spcBef>
              <a:spcAft>
                <a:spcPts val="0"/>
              </a:spcAft>
              <a:buClr>
                <a:srgbClr val="AF242B"/>
              </a:buClr>
              <a:buFont typeface="Noto Sans Symbols"/>
              <a:buNone/>
            </a:pPr>
            <a:r>
              <a:t/>
            </a:r>
            <a:endParaRPr b="0" baseline="0" i="0" sz="1200" u="none" cap="none" strike="noStrike">
              <a:solidFill>
                <a:schemeClr val="dk1"/>
              </a:solidFill>
              <a:latin typeface="Arial"/>
              <a:ea typeface="Arial"/>
              <a:cs typeface="Arial"/>
              <a:sym typeface="Arial"/>
            </a:endParaRPr>
          </a:p>
        </p:txBody>
      </p:sp>
      <p:sp>
        <p:nvSpPr>
          <p:cNvPr id="3596" name="Shape 359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597" name="Shape 3597"/>
          <p:cNvSpPr txBox="1"/>
          <p:nvPr>
            <p:ph idx="12" type="sldNum"/>
          </p:nvPr>
        </p:nvSpPr>
        <p:spPr>
          <a:xfrm>
            <a:off x="0" y="6553200"/>
            <a:ext cx="505249" cy="29368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3598" name="Shape 3598"/>
          <p:cNvGrpSpPr/>
          <p:nvPr/>
        </p:nvGrpSpPr>
        <p:grpSpPr>
          <a:xfrm>
            <a:off x="4006535" y="4449114"/>
            <a:ext cx="4365939" cy="430906"/>
            <a:chOff x="1337994" y="5635042"/>
            <a:chExt cx="5526444" cy="572573"/>
          </a:xfrm>
        </p:grpSpPr>
        <p:pic>
          <p:nvPicPr>
            <p:cNvPr id="3599" name="Shape 3599"/>
            <p:cNvPicPr preferRelativeResize="0"/>
            <p:nvPr/>
          </p:nvPicPr>
          <p:blipFill rotWithShape="1">
            <a:blip r:embed="rId3">
              <a:alphaModFix/>
            </a:blip>
            <a:srcRect b="0" l="0" r="0" t="0"/>
            <a:stretch/>
          </p:blipFill>
          <p:spPr>
            <a:xfrm>
              <a:off x="1337994" y="5635042"/>
              <a:ext cx="5514975" cy="533399"/>
            </a:xfrm>
            <a:prstGeom prst="rect">
              <a:avLst/>
            </a:prstGeom>
            <a:noFill/>
            <a:ln cap="flat" cmpd="sng" w="19050">
              <a:solidFill>
                <a:schemeClr val="dk1"/>
              </a:solidFill>
              <a:prstDash val="solid"/>
              <a:miter/>
              <a:headEnd len="med" w="med" type="none"/>
              <a:tailEnd len="med" w="med" type="none"/>
            </a:ln>
          </p:spPr>
        </p:pic>
        <p:sp>
          <p:nvSpPr>
            <p:cNvPr id="3600" name="Shape 3600"/>
            <p:cNvSpPr/>
            <p:nvPr/>
          </p:nvSpPr>
          <p:spPr>
            <a:xfrm>
              <a:off x="1352282" y="5666703"/>
              <a:ext cx="5512156" cy="540913"/>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pSp>
      <p:sp>
        <p:nvSpPr>
          <p:cNvPr id="3601" name="Shape 3601"/>
          <p:cNvSpPr txBox="1"/>
          <p:nvPr/>
        </p:nvSpPr>
        <p:spPr>
          <a:xfrm>
            <a:off x="505249" y="4276235"/>
            <a:ext cx="3461444" cy="210826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Agreement Number </a:t>
            </a:r>
            <a:r>
              <a:rPr b="0" baseline="0" i="0" lang="en-US" sz="1600" u="none" cap="none" strike="noStrike">
                <a:solidFill>
                  <a:schemeClr val="dk1"/>
                </a:solidFill>
                <a:latin typeface="Arial"/>
                <a:ea typeface="Arial"/>
                <a:cs typeface="Arial"/>
                <a:sym typeface="Arial"/>
              </a:rPr>
              <a:t>and </a:t>
            </a:r>
            <a:r>
              <a:rPr b="1" baseline="0" i="0" lang="en-US" sz="1600" u="none" cap="none" strike="noStrike">
                <a:solidFill>
                  <a:schemeClr val="dk1"/>
                </a:solidFill>
                <a:latin typeface="Arial"/>
                <a:ea typeface="Arial"/>
                <a:cs typeface="Arial"/>
                <a:sym typeface="Arial"/>
              </a:rPr>
              <a:t>Agreement Line Number </a:t>
            </a:r>
            <a:r>
              <a:rPr b="0" baseline="0" i="0" lang="en-US" sz="1600" u="none" cap="none" strike="noStrike">
                <a:solidFill>
                  <a:schemeClr val="dk1"/>
                </a:solidFill>
                <a:latin typeface="Arial"/>
                <a:ea typeface="Arial"/>
                <a:cs typeface="Arial"/>
                <a:sym typeface="Arial"/>
              </a:rPr>
              <a:t>- References the Agreement in order to update the Agreement entity's Revenue Accrual Amount</a:t>
            </a:r>
          </a:p>
          <a:p>
            <a:pPr indent="-146050" lvl="0" marL="231775"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0" lvl="0" marL="0" marR="0" rtl="0" algn="l">
              <a:spcBef>
                <a:spcPts val="600"/>
              </a:spcBef>
              <a:spcAft>
                <a:spcPts val="0"/>
              </a:spcAft>
              <a:buNone/>
            </a:pPr>
            <a:r>
              <a:t/>
            </a:r>
            <a:endParaRPr b="0" baseline="0" i="0" sz="1800" u="none" cap="none" strike="noStrike">
              <a:solidFill>
                <a:schemeClr val="dk1"/>
              </a:solidFill>
              <a:latin typeface="Arial"/>
              <a:ea typeface="Arial"/>
              <a:cs typeface="Arial"/>
              <a:sym typeface="Arial"/>
            </a:endParaRPr>
          </a:p>
        </p:txBody>
      </p:sp>
      <p:pic>
        <p:nvPicPr>
          <p:cNvPr id="3602" name="Shape 3602"/>
          <p:cNvPicPr preferRelativeResize="0"/>
          <p:nvPr/>
        </p:nvPicPr>
        <p:blipFill rotWithShape="1">
          <a:blip r:embed="rId4">
            <a:alphaModFix/>
          </a:blip>
          <a:srcRect b="0" l="0" r="0" t="0"/>
          <a:stretch/>
        </p:blipFill>
        <p:spPr>
          <a:xfrm>
            <a:off x="3962400" y="1351925"/>
            <a:ext cx="4410074" cy="2190750"/>
          </a:xfrm>
          <a:prstGeom prst="rect">
            <a:avLst/>
          </a:prstGeom>
          <a:noFill/>
          <a:ln cap="flat" cmpd="sng" w="19050">
            <a:solidFill>
              <a:schemeClr val="dk1"/>
            </a:solidFill>
            <a:prstDash val="solid"/>
            <a:miter/>
            <a:headEnd len="med" w="med" type="none"/>
            <a:tailEnd len="med" w="med" type="none"/>
          </a:ln>
        </p:spPr>
      </p:pic>
      <p:sp>
        <p:nvSpPr>
          <p:cNvPr id="3603" name="Shape 3603"/>
          <p:cNvSpPr/>
          <p:nvPr/>
        </p:nvSpPr>
        <p:spPr>
          <a:xfrm>
            <a:off x="3966692" y="1710853"/>
            <a:ext cx="3800894" cy="320076"/>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604" name="Shape 3604"/>
          <p:cNvSpPr/>
          <p:nvPr/>
        </p:nvSpPr>
        <p:spPr>
          <a:xfrm>
            <a:off x="4119092" y="4611326"/>
            <a:ext cx="4244321" cy="230193"/>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09" name="Shape 3609"/>
        <p:cNvGrpSpPr/>
        <p:nvPr/>
      </p:nvGrpSpPr>
      <p:grpSpPr>
        <a:xfrm>
          <a:off x="0" y="0"/>
          <a:ext cx="0" cy="0"/>
          <a:chOff x="0" y="0"/>
          <a:chExt cx="0" cy="0"/>
        </a:xfrm>
      </p:grpSpPr>
      <p:sp>
        <p:nvSpPr>
          <p:cNvPr id="3610" name="Shape 3610"/>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Before Accrual</a:t>
            </a:r>
          </a:p>
        </p:txBody>
      </p:sp>
      <p:sp>
        <p:nvSpPr>
          <p:cNvPr id="3611" name="Shape 361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612" name="Shape 3612"/>
          <p:cNvSpPr txBox="1"/>
          <p:nvPr>
            <p:ph idx="12" type="sldNum"/>
          </p:nvPr>
        </p:nvSpPr>
        <p:spPr>
          <a:xfrm>
            <a:off x="0" y="6553198"/>
            <a:ext cx="455612" cy="29368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613" name="Shape 3613"/>
          <p:cNvSpPr txBox="1"/>
          <p:nvPr/>
        </p:nvSpPr>
        <p:spPr>
          <a:xfrm>
            <a:off x="786062" y="5358062"/>
            <a:ext cx="6681537" cy="119513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500" u="none" cap="none" strike="noStrike">
                <a:solidFill>
                  <a:schemeClr val="dk1"/>
                </a:solidFill>
                <a:latin typeface="Arial"/>
                <a:ea typeface="Arial"/>
                <a:cs typeface="Arial"/>
                <a:sym typeface="Arial"/>
              </a:rPr>
              <a:t>Agreement created for $2000</a:t>
            </a:r>
          </a:p>
          <a:p>
            <a:pPr indent="-231775" lvl="0" marL="231775" marR="0" rtl="0" algn="l">
              <a:spcBef>
                <a:spcPts val="300"/>
              </a:spcBef>
              <a:spcAft>
                <a:spcPts val="0"/>
              </a:spcAft>
              <a:buClr>
                <a:srgbClr val="AF242B"/>
              </a:buClr>
              <a:buSzPct val="75000"/>
              <a:buFont typeface="Noto Sans Symbols"/>
              <a:buChar char="•"/>
            </a:pPr>
            <a:r>
              <a:rPr b="0" baseline="0" i="0" lang="en-US" sz="1500" u="none" cap="none" strike="noStrike">
                <a:solidFill>
                  <a:schemeClr val="dk1"/>
                </a:solidFill>
                <a:latin typeface="Arial"/>
                <a:ea typeface="Arial"/>
                <a:cs typeface="Arial"/>
                <a:sym typeface="Arial"/>
              </a:rPr>
              <a:t>Orders for $500 were processed against the Agreement</a:t>
            </a:r>
          </a:p>
          <a:p>
            <a:pPr indent="-231775" lvl="0" marL="231775" marR="0" rtl="0" algn="l">
              <a:spcBef>
                <a:spcPts val="300"/>
              </a:spcBef>
              <a:spcAft>
                <a:spcPts val="0"/>
              </a:spcAft>
              <a:buClr>
                <a:srgbClr val="AF242B"/>
              </a:buClr>
              <a:buSzPct val="75000"/>
              <a:buFont typeface="Noto Sans Symbols"/>
              <a:buChar char="•"/>
            </a:pPr>
            <a:r>
              <a:rPr b="0" baseline="0" i="0" lang="en-US" sz="1500" u="none" cap="none" strike="noStrike">
                <a:solidFill>
                  <a:schemeClr val="dk1"/>
                </a:solidFill>
                <a:latin typeface="Arial"/>
                <a:ea typeface="Arial"/>
                <a:cs typeface="Arial"/>
                <a:sym typeface="Arial"/>
              </a:rPr>
              <a:t>Receipts for $500 were processed against the Agreement</a:t>
            </a:r>
          </a:p>
          <a:p>
            <a:pPr indent="-231775" lvl="0" marL="231775" marR="0" rtl="0" algn="l">
              <a:spcBef>
                <a:spcPts val="300"/>
              </a:spcBef>
              <a:spcAft>
                <a:spcPts val="0"/>
              </a:spcAft>
              <a:buClr>
                <a:srgbClr val="AF242B"/>
              </a:buClr>
              <a:buSzPct val="75000"/>
              <a:buFont typeface="Noto Sans Symbols"/>
              <a:buChar char="•"/>
            </a:pPr>
            <a:r>
              <a:rPr b="0" baseline="0" i="0" lang="en-US" sz="1500" u="none" cap="none" strike="noStrike">
                <a:solidFill>
                  <a:schemeClr val="dk1"/>
                </a:solidFill>
                <a:latin typeface="Arial"/>
                <a:ea typeface="Arial"/>
                <a:cs typeface="Arial"/>
                <a:sym typeface="Arial"/>
              </a:rPr>
              <a:t>Next Step is to run the </a:t>
            </a:r>
            <a:r>
              <a:rPr b="1" baseline="0" i="0" lang="en-US" sz="1500" u="none" cap="none" strike="noStrike">
                <a:solidFill>
                  <a:schemeClr val="dk1"/>
                </a:solidFill>
                <a:latin typeface="Arial"/>
                <a:ea typeface="Arial"/>
                <a:cs typeface="Arial"/>
                <a:sym typeface="Arial"/>
              </a:rPr>
              <a:t>PCACCRUE</a:t>
            </a:r>
            <a:r>
              <a:rPr b="0" baseline="0" i="0" lang="en-US" sz="1500" u="none" cap="none" strike="noStrike">
                <a:solidFill>
                  <a:schemeClr val="dk1"/>
                </a:solidFill>
                <a:latin typeface="Arial"/>
                <a:ea typeface="Arial"/>
                <a:cs typeface="Arial"/>
                <a:sym typeface="Arial"/>
              </a:rPr>
              <a:t> batch job</a:t>
            </a: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pic>
        <p:nvPicPr>
          <p:cNvPr id="3614" name="Shape 3614"/>
          <p:cNvPicPr preferRelativeResize="0"/>
          <p:nvPr/>
        </p:nvPicPr>
        <p:blipFill rotWithShape="1">
          <a:blip r:embed="rId3">
            <a:alphaModFix/>
          </a:blip>
          <a:srcRect b="0" l="0" r="0" t="0"/>
          <a:stretch/>
        </p:blipFill>
        <p:spPr>
          <a:xfrm>
            <a:off x="1389137" y="1202370"/>
            <a:ext cx="6491568" cy="4155689"/>
          </a:xfrm>
          <a:prstGeom prst="rect">
            <a:avLst/>
          </a:prstGeom>
          <a:noFill/>
          <a:ln>
            <a:noFill/>
          </a:ln>
        </p:spPr>
      </p:pic>
      <p:sp>
        <p:nvSpPr>
          <p:cNvPr id="3615" name="Shape 3615"/>
          <p:cNvSpPr/>
          <p:nvPr/>
        </p:nvSpPr>
        <p:spPr>
          <a:xfrm>
            <a:off x="4554582" y="1202370"/>
            <a:ext cx="2913017" cy="191000"/>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616" name="Shape 3616"/>
          <p:cNvSpPr/>
          <p:nvPr/>
        </p:nvSpPr>
        <p:spPr>
          <a:xfrm>
            <a:off x="1476103" y="1981788"/>
            <a:ext cx="3078480" cy="169229"/>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617" name="Shape 3617"/>
          <p:cNvSpPr/>
          <p:nvPr/>
        </p:nvSpPr>
        <p:spPr>
          <a:xfrm>
            <a:off x="1476103" y="2151017"/>
            <a:ext cx="3078480" cy="169229"/>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618" name="Shape 3618"/>
          <p:cNvSpPr/>
          <p:nvPr/>
        </p:nvSpPr>
        <p:spPr>
          <a:xfrm>
            <a:off x="1476103" y="3104499"/>
            <a:ext cx="3078480" cy="169229"/>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619" name="Shape 3619"/>
          <p:cNvSpPr/>
          <p:nvPr/>
        </p:nvSpPr>
        <p:spPr>
          <a:xfrm>
            <a:off x="1476103" y="5188830"/>
            <a:ext cx="3078480" cy="169229"/>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620" name="Shape 3620"/>
          <p:cNvSpPr/>
          <p:nvPr/>
        </p:nvSpPr>
        <p:spPr>
          <a:xfrm>
            <a:off x="4634921" y="3906380"/>
            <a:ext cx="3124415" cy="212773"/>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109" name="Shape 109"/>
          <p:cNvSpPr txBox="1"/>
          <p:nvPr>
            <p:ph idx="1" type="body"/>
          </p:nvPr>
        </p:nvSpPr>
        <p:spPr>
          <a:xfrm>
            <a:off x="712787" y="1156887"/>
            <a:ext cx="8229600" cy="452596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  </a:t>
            </a:r>
            <a:r>
              <a:rPr b="0" baseline="0" i="0" lang="en-US" sz="1600" u="none" cap="none" strike="noStrike">
                <a:solidFill>
                  <a:schemeClr val="dk1"/>
                </a:solidFill>
                <a:latin typeface="Arial"/>
                <a:ea typeface="Arial"/>
                <a:cs typeface="Arial"/>
                <a:sym typeface="Arial"/>
              </a:rPr>
              <a:t>Project Cost Accounting System (PCAS) Overview</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2:</a:t>
            </a:r>
            <a:r>
              <a:rPr b="0" baseline="0" i="0" lang="en-US" sz="1600" u="none" cap="none" strike="noStrike">
                <a:solidFill>
                  <a:schemeClr val="dk1"/>
                </a:solidFill>
                <a:latin typeface="Arial"/>
                <a:ea typeface="Arial"/>
                <a:cs typeface="Arial"/>
                <a:sym typeface="Arial"/>
              </a:rPr>
              <a:t>  PCAS Agreements and Agreement Creation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3:  </a:t>
            </a:r>
            <a:r>
              <a:rPr b="0" baseline="0" i="0" lang="en-US" sz="1600" u="none" cap="none" strike="noStrike">
                <a:solidFill>
                  <a:schemeClr val="dk1"/>
                </a:solidFill>
                <a:latin typeface="Arial"/>
                <a:ea typeface="Arial"/>
                <a:cs typeface="Arial"/>
                <a:sym typeface="Arial"/>
              </a:rPr>
              <a:t>PCAS Pre-Billing Transactions and Agreement Entity Updates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4:  </a:t>
            </a:r>
            <a:r>
              <a:rPr b="0" baseline="0" i="0" lang="en-US" sz="1600" u="none" cap="none" strike="noStrike">
                <a:solidFill>
                  <a:schemeClr val="dk1"/>
                </a:solidFill>
                <a:latin typeface="Arial"/>
                <a:ea typeface="Arial"/>
                <a:cs typeface="Arial"/>
                <a:sym typeface="Arial"/>
              </a:rPr>
              <a:t>PCAS Unbilled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5:  </a:t>
            </a:r>
            <a:r>
              <a:rPr b="0" baseline="0" i="0" lang="en-US" sz="1600" u="none" cap="none" strike="noStrike">
                <a:solidFill>
                  <a:schemeClr val="dk1"/>
                </a:solidFill>
                <a:latin typeface="Arial"/>
                <a:ea typeface="Arial"/>
                <a:cs typeface="Arial"/>
                <a:sym typeface="Arial"/>
              </a:rPr>
              <a:t>PCAS 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6:  </a:t>
            </a:r>
            <a:r>
              <a:rPr b="0" baseline="0" i="0" lang="en-US" sz="1600" u="none" cap="none" strike="noStrike">
                <a:solidFill>
                  <a:schemeClr val="dk1"/>
                </a:solidFill>
                <a:latin typeface="Arial"/>
                <a:ea typeface="Arial"/>
                <a:cs typeface="Arial"/>
                <a:sym typeface="Arial"/>
              </a:rPr>
              <a:t>PCAS Accruals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7:  </a:t>
            </a:r>
            <a:r>
              <a:rPr b="0" baseline="0" i="0" lang="en-US" sz="1600" u="none" cap="none" strike="noStrike">
                <a:solidFill>
                  <a:schemeClr val="dk1"/>
                </a:solidFill>
                <a:latin typeface="Arial"/>
                <a:ea typeface="Arial"/>
                <a:cs typeface="Arial"/>
                <a:sym typeface="Arial"/>
              </a:rPr>
              <a:t>Manual Credit Management</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8:  </a:t>
            </a:r>
            <a:r>
              <a:rPr b="0" baseline="0" i="0" lang="en-US" sz="1600" u="none" cap="none" strike="noStrike">
                <a:solidFill>
                  <a:schemeClr val="dk1"/>
                </a:solidFill>
                <a:latin typeface="Arial"/>
                <a:ea typeface="Arial"/>
                <a:cs typeface="Arial"/>
                <a:sym typeface="Arial"/>
              </a:rPr>
              <a:t>Billing-Related Collections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9:  </a:t>
            </a:r>
            <a:r>
              <a:rPr b="0" baseline="0" i="0" lang="en-US" sz="1600" u="none" cap="none" strike="noStrike">
                <a:solidFill>
                  <a:schemeClr val="dk1"/>
                </a:solidFill>
                <a:latin typeface="Arial"/>
                <a:ea typeface="Arial"/>
                <a:cs typeface="Arial"/>
                <a:sym typeface="Arial"/>
              </a:rPr>
              <a:t>Receivable Management </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10:  </a:t>
            </a:r>
            <a:r>
              <a:rPr b="0" baseline="0" i="0" lang="en-US" sz="1600" u="none" cap="none" strike="noStrike">
                <a:solidFill>
                  <a:schemeClr val="dk1"/>
                </a:solidFill>
                <a:latin typeface="Arial"/>
                <a:ea typeface="Arial"/>
                <a:cs typeface="Arial"/>
                <a:sym typeface="Arial"/>
              </a:rPr>
              <a:t>Expiring Unfilled Customer Order Reversal</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11</a:t>
            </a:r>
            <a:r>
              <a:rPr b="0" baseline="0" i="0" lang="en-US" sz="1600" u="none" cap="none" strike="noStrike">
                <a:solidFill>
                  <a:schemeClr val="dk1"/>
                </a:solidFill>
                <a:latin typeface="Arial"/>
                <a:ea typeface="Arial"/>
                <a:cs typeface="Arial"/>
                <a:sym typeface="Arial"/>
              </a:rPr>
              <a:t>: Mass Import</a:t>
            </a:r>
          </a:p>
          <a:p>
            <a:pPr indent="-288925" lvl="0" marL="288925" marR="0" rtl="0" algn="l">
              <a:spcBef>
                <a:spcPts val="1200"/>
              </a:spcBef>
              <a:spcAft>
                <a:spcPts val="60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12</a:t>
            </a:r>
            <a:r>
              <a:rPr b="0" baseline="0" i="0" lang="en-US" sz="1600" u="none" cap="none" strike="noStrike">
                <a:solidFill>
                  <a:schemeClr val="dk1"/>
                </a:solidFill>
                <a:latin typeface="Arial"/>
                <a:ea typeface="Arial"/>
                <a:cs typeface="Arial"/>
                <a:sym typeface="Arial"/>
              </a:rPr>
              <a:t>: PCAS Reports</a:t>
            </a:r>
          </a:p>
        </p:txBody>
      </p:sp>
      <p:sp>
        <p:nvSpPr>
          <p:cNvPr id="110" name="Shape 11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11" name="Shape 11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1" name="Shape 431"/>
        <p:cNvGrpSpPr/>
        <p:nvPr/>
      </p:nvGrpSpPr>
      <p:grpSpPr>
        <a:xfrm>
          <a:off x="0" y="0"/>
          <a:ext cx="0" cy="0"/>
          <a:chOff x="0" y="0"/>
          <a:chExt cx="0" cy="0"/>
        </a:xfrm>
      </p:grpSpPr>
      <p:sp>
        <p:nvSpPr>
          <p:cNvPr id="432" name="Shape 432"/>
          <p:cNvSpPr/>
          <p:nvPr/>
        </p:nvSpPr>
        <p:spPr>
          <a:xfrm>
            <a:off x="7885215" y="5866410"/>
            <a:ext cx="1163780" cy="991589"/>
          </a:xfrm>
          <a:prstGeom prst="rect">
            <a:avLst/>
          </a:prstGeom>
          <a:solidFill>
            <a:schemeClr val="lt1"/>
          </a:solid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433" name="Shape 433"/>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Project Cost Accounting System Lifecycle</a:t>
            </a:r>
          </a:p>
        </p:txBody>
      </p:sp>
      <p:sp>
        <p:nvSpPr>
          <p:cNvPr id="434" name="Shape 434"/>
          <p:cNvSpPr txBox="1"/>
          <p:nvPr>
            <p:ph idx="12" type="sldNum"/>
          </p:nvPr>
        </p:nvSpPr>
        <p:spPr>
          <a:xfrm>
            <a:off x="-74530" y="6666796"/>
            <a:ext cx="631042" cy="306387"/>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435" name="Shape 435"/>
          <p:cNvGrpSpPr/>
          <p:nvPr/>
        </p:nvGrpSpPr>
        <p:grpSpPr>
          <a:xfrm>
            <a:off x="1095169" y="1140214"/>
            <a:ext cx="1364338" cy="1140037"/>
            <a:chOff x="3669476" y="-212057"/>
            <a:chExt cx="1364338" cy="1140037"/>
          </a:xfrm>
        </p:grpSpPr>
        <p:sp>
          <p:nvSpPr>
            <p:cNvPr id="436" name="Shape 436"/>
            <p:cNvSpPr/>
            <p:nvPr/>
          </p:nvSpPr>
          <p:spPr>
            <a:xfrm>
              <a:off x="3669476" y="-212057"/>
              <a:ext cx="1364338" cy="1140037"/>
            </a:xfrm>
            <a:prstGeom prst="ellipse">
              <a:avLst/>
            </a:prstGeom>
            <a:solidFill>
              <a:srgbClr val="CC0000"/>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37" name="Shape 437"/>
            <p:cNvSpPr/>
            <p:nvPr/>
          </p:nvSpPr>
          <p:spPr>
            <a:xfrm>
              <a:off x="3857403" y="-33227"/>
              <a:ext cx="964733" cy="806128"/>
            </a:xfrm>
            <a:prstGeom prst="rect">
              <a:avLst/>
            </a:prstGeom>
            <a:noFill/>
            <a:ln>
              <a:noFill/>
            </a:ln>
          </p:spPr>
          <p:txBody>
            <a:bodyPr anchorCtr="0" anchor="ctr" bIns="15225" lIns="15225" rIns="15225" tIns="15225">
              <a:noAutofit/>
            </a:bodyPr>
            <a:lstStyle/>
            <a:p>
              <a:pPr indent="0" lvl="0" marL="0" marR="0" rtl="0" algn="ctr">
                <a:lnSpc>
                  <a:spcPct val="90000"/>
                </a:lnSpc>
                <a:spcBef>
                  <a:spcPts val="0"/>
                </a:spcBef>
                <a:spcAft>
                  <a:spcPts val="420"/>
                </a:spcAft>
                <a:buSzPct val="25000"/>
                <a:buNone/>
              </a:pPr>
              <a:r>
                <a:rPr b="1" baseline="0" i="0" lang="en-US" sz="1200" u="none" cap="none" strike="noStrike">
                  <a:solidFill>
                    <a:schemeClr val="lt1"/>
                  </a:solidFill>
                  <a:latin typeface="Arial"/>
                  <a:ea typeface="Arial"/>
                  <a:cs typeface="Arial"/>
                  <a:sym typeface="Arial"/>
                </a:rPr>
                <a:t>Establish Agreement</a:t>
              </a:r>
            </a:p>
          </p:txBody>
        </p:sp>
      </p:grpSp>
      <p:grpSp>
        <p:nvGrpSpPr>
          <p:cNvPr id="438" name="Shape 438"/>
          <p:cNvGrpSpPr/>
          <p:nvPr/>
        </p:nvGrpSpPr>
        <p:grpSpPr>
          <a:xfrm>
            <a:off x="4437116" y="1085935"/>
            <a:ext cx="1419209" cy="1140037"/>
            <a:chOff x="5940225" y="606062"/>
            <a:chExt cx="1419209" cy="1140037"/>
          </a:xfrm>
        </p:grpSpPr>
        <p:sp>
          <p:nvSpPr>
            <p:cNvPr id="439" name="Shape 439"/>
            <p:cNvSpPr/>
            <p:nvPr/>
          </p:nvSpPr>
          <p:spPr>
            <a:xfrm>
              <a:off x="5940225" y="606062"/>
              <a:ext cx="1419209" cy="1140037"/>
            </a:xfrm>
            <a:prstGeom prst="ellipse">
              <a:avLst/>
            </a:prstGeom>
            <a:solidFill>
              <a:srgbClr val="CC0000"/>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40" name="Shape 440"/>
            <p:cNvSpPr/>
            <p:nvPr/>
          </p:nvSpPr>
          <p:spPr>
            <a:xfrm>
              <a:off x="6127435" y="764418"/>
              <a:ext cx="1003533" cy="806128"/>
            </a:xfrm>
            <a:prstGeom prst="rect">
              <a:avLst/>
            </a:prstGeom>
            <a:noFill/>
            <a:ln>
              <a:noFill/>
            </a:ln>
          </p:spPr>
          <p:txBody>
            <a:bodyPr anchorCtr="0" anchor="ctr" bIns="15225" lIns="15225" rIns="15225" tIns="15225">
              <a:noAutofit/>
            </a:bodyPr>
            <a:lstStyle/>
            <a:p>
              <a:pPr indent="0" lvl="0" marL="0" marR="0" rtl="0" algn="ctr">
                <a:lnSpc>
                  <a:spcPct val="90000"/>
                </a:lnSpc>
                <a:spcBef>
                  <a:spcPts val="0"/>
                </a:spcBef>
                <a:spcAft>
                  <a:spcPts val="420"/>
                </a:spcAft>
                <a:buSzPct val="25000"/>
                <a:buNone/>
              </a:pPr>
              <a:r>
                <a:rPr b="1" baseline="0" i="0" lang="en-US" sz="1200" u="none" cap="none" strike="noStrike">
                  <a:solidFill>
                    <a:schemeClr val="lt1"/>
                  </a:solidFill>
                  <a:latin typeface="Arial"/>
                  <a:ea typeface="Arial"/>
                  <a:cs typeface="Arial"/>
                  <a:sym typeface="Arial"/>
                </a:rPr>
                <a:t>Spend Against Agreement</a:t>
              </a:r>
            </a:p>
          </p:txBody>
        </p:sp>
      </p:grpSp>
      <p:grpSp>
        <p:nvGrpSpPr>
          <p:cNvPr id="441" name="Shape 441"/>
          <p:cNvGrpSpPr/>
          <p:nvPr/>
        </p:nvGrpSpPr>
        <p:grpSpPr>
          <a:xfrm rot="-4093858">
            <a:off x="6301187" y="1471690"/>
            <a:ext cx="492099" cy="477085"/>
            <a:chOff x="5999839" y="1771645"/>
            <a:chExt cx="492099" cy="477085"/>
          </a:xfrm>
        </p:grpSpPr>
        <p:sp>
          <p:nvSpPr>
            <p:cNvPr id="442" name="Shape 442"/>
            <p:cNvSpPr/>
            <p:nvPr/>
          </p:nvSpPr>
          <p:spPr>
            <a:xfrm rot="4050000">
              <a:off x="6067378" y="1817807"/>
              <a:ext cx="357019" cy="384762"/>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sp>
          <p:nvSpPr>
            <p:cNvPr id="443" name="Shape 443"/>
            <p:cNvSpPr/>
            <p:nvPr/>
          </p:nvSpPr>
          <p:spPr>
            <a:xfrm rot="4050000">
              <a:off x="6100437" y="1845281"/>
              <a:ext cx="249914" cy="230858"/>
            </a:xfrm>
            <a:prstGeom prst="rect">
              <a:avLst/>
            </a:prstGeom>
            <a:solidFill>
              <a:schemeClr val="accent6"/>
            </a:solidFill>
            <a:ln>
              <a:noFill/>
            </a:ln>
          </p:spPr>
          <p:txBody>
            <a:bodyPr anchorCtr="0" anchor="ctr" bIns="0" lIns="0" rIns="0" tIns="0">
              <a:noAutofit/>
            </a:bodyPr>
            <a:lstStyle/>
            <a:p>
              <a:pPr indent="0" lvl="0" marL="0" marR="0" rtl="0" algn="ctr">
                <a:lnSpc>
                  <a:spcPct val="90000"/>
                </a:lnSpc>
                <a:spcBef>
                  <a:spcPts val="0"/>
                </a:spcBef>
                <a:spcAft>
                  <a:spcPts val="420"/>
                </a:spcAft>
                <a:buNone/>
              </a:pPr>
              <a:r>
                <a:t/>
              </a:r>
              <a:endParaRPr b="1" baseline="0" i="0" sz="1200" u="none" cap="none" strike="noStrike">
                <a:solidFill>
                  <a:schemeClr val="dk1"/>
                </a:solidFill>
                <a:latin typeface="Arial"/>
                <a:ea typeface="Arial"/>
                <a:cs typeface="Arial"/>
                <a:sym typeface="Arial"/>
              </a:endParaRPr>
            </a:p>
          </p:txBody>
        </p:sp>
      </p:grpSp>
      <p:grpSp>
        <p:nvGrpSpPr>
          <p:cNvPr id="444" name="Shape 444"/>
          <p:cNvGrpSpPr/>
          <p:nvPr/>
        </p:nvGrpSpPr>
        <p:grpSpPr>
          <a:xfrm>
            <a:off x="7203720" y="1094715"/>
            <a:ext cx="1419209" cy="1140037"/>
            <a:chOff x="5855087" y="1989113"/>
            <a:chExt cx="1419209" cy="1140037"/>
          </a:xfrm>
        </p:grpSpPr>
        <p:sp>
          <p:nvSpPr>
            <p:cNvPr id="445" name="Shape 445"/>
            <p:cNvSpPr/>
            <p:nvPr/>
          </p:nvSpPr>
          <p:spPr>
            <a:xfrm>
              <a:off x="5855087" y="1989113"/>
              <a:ext cx="1419209" cy="1140037"/>
            </a:xfrm>
            <a:prstGeom prst="ellipse">
              <a:avLst/>
            </a:prstGeom>
            <a:solidFill>
              <a:srgbClr val="CC0000"/>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46" name="Shape 446"/>
            <p:cNvSpPr/>
            <p:nvPr/>
          </p:nvSpPr>
          <p:spPr>
            <a:xfrm>
              <a:off x="6074800" y="2167941"/>
              <a:ext cx="1003533" cy="806128"/>
            </a:xfrm>
            <a:prstGeom prst="rect">
              <a:avLst/>
            </a:prstGeom>
            <a:noFill/>
            <a:ln>
              <a:noFill/>
            </a:ln>
          </p:spPr>
          <p:txBody>
            <a:bodyPr anchorCtr="0" anchor="ctr" bIns="15225" lIns="15225" rIns="15225" tIns="15225">
              <a:noAutofit/>
            </a:bodyPr>
            <a:lstStyle/>
            <a:p>
              <a:pPr indent="0" lvl="0" marL="0" marR="0" rtl="0" algn="ctr">
                <a:lnSpc>
                  <a:spcPct val="90000"/>
                </a:lnSpc>
                <a:spcBef>
                  <a:spcPts val="0"/>
                </a:spcBef>
                <a:spcAft>
                  <a:spcPts val="420"/>
                </a:spcAft>
                <a:buSzPct val="25000"/>
                <a:buNone/>
              </a:pPr>
              <a:r>
                <a:rPr b="1" baseline="0" i="0" lang="en-US" sz="1200" u="none" cap="none" strike="noStrike">
                  <a:solidFill>
                    <a:schemeClr val="lt1"/>
                  </a:solidFill>
                  <a:latin typeface="Arial"/>
                  <a:ea typeface="Arial"/>
                  <a:cs typeface="Arial"/>
                  <a:sym typeface="Arial"/>
                </a:rPr>
                <a:t>Generate Receivable and/or Earned Revenue</a:t>
              </a:r>
            </a:p>
          </p:txBody>
        </p:sp>
      </p:grpSp>
      <p:graphicFrame>
        <p:nvGraphicFramePr>
          <p:cNvPr id="447" name="Shape 447"/>
          <p:cNvGraphicFramePr/>
          <p:nvPr/>
        </p:nvGraphicFramePr>
        <p:xfrm>
          <a:off x="478972" y="2295233"/>
          <a:ext cx="3000000" cy="3000000"/>
        </p:xfrm>
        <a:graphic>
          <a:graphicData uri="http://schemas.openxmlformats.org/drawingml/2006/table">
            <a:tbl>
              <a:tblPr bandRow="1" firstRow="1">
                <a:noFill/>
                <a:tableStyleId>{6510E9FB-D44C-4EA6-A66D-EEA8BEEBD90B}</a:tableStyleId>
              </a:tblPr>
              <a:tblGrid>
                <a:gridCol w="966000"/>
                <a:gridCol w="858300"/>
                <a:gridCol w="829700"/>
              </a:tblGrid>
              <a:tr h="550125">
                <a:tc gridSpan="3">
                  <a:txBody>
                    <a:bodyPr>
                      <a:noAutofit/>
                    </a:bodyPr>
                    <a:lstStyle/>
                    <a:p>
                      <a:pPr indent="0" lvl="0" marL="0" marR="0" rtl="0" algn="ctr">
                        <a:spcBef>
                          <a:spcPts val="0"/>
                        </a:spcBef>
                        <a:buSzPct val="25000"/>
                        <a:buNone/>
                      </a:pPr>
                      <a:r>
                        <a:rPr baseline="0" lang="en-US" sz="1600" u="none" cap="none" strike="noStrike"/>
                        <a:t>Agreement is Created (Interface or Manually)</a:t>
                      </a:r>
                    </a:p>
                  </a:txBody>
                  <a:tcPr marT="45725" marB="45725" marR="91450" marL="91450"/>
                </a:tc>
                <a:tc hMerge="1"/>
                <a:tc hMerge="1"/>
              </a:tr>
              <a:tr h="482050">
                <a:tc>
                  <a:txBody>
                    <a:bodyPr>
                      <a:noAutofit/>
                    </a:bodyPr>
                    <a:lstStyle/>
                    <a:p>
                      <a:pPr indent="0" lvl="0" marL="0" marR="0" rtl="0" algn="l">
                        <a:spcBef>
                          <a:spcPts val="0"/>
                        </a:spcBef>
                        <a:buSzPct val="25000"/>
                        <a:buNone/>
                      </a:pPr>
                      <a:r>
                        <a:rPr baseline="0" lang="en-US" sz="1400" u="none" cap="none" strike="noStrike"/>
                        <a:t>Recurring</a:t>
                      </a:r>
                    </a:p>
                  </a:txBody>
                  <a:tcPr marT="45725" marB="45725" marR="91450" marL="91450"/>
                </a:tc>
                <a:tc gridSpan="2">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t>Spending Based</a:t>
                      </a:r>
                    </a:p>
                  </a:txBody>
                  <a:tcPr marT="45725" marB="45725" marR="91450" marL="91450"/>
                </a:tc>
                <a:tc hMerge="1"/>
              </a:tr>
              <a:tr h="347450">
                <a:tc gridSpan="3">
                  <a:txBody>
                    <a:bodyPr>
                      <a:noAutofit/>
                    </a:bodyPr>
                    <a:lstStyle/>
                    <a:p>
                      <a:pPr indent="0" lvl="0" marL="0" marR="0" rtl="0" algn="l">
                        <a:spcBef>
                          <a:spcPts val="0"/>
                        </a:spcBef>
                        <a:buSzPct val="25000"/>
                        <a:buNone/>
                      </a:pPr>
                      <a:r>
                        <a:rPr baseline="0" lang="en-US" sz="1800" u="none" cap="none" strike="noStrike"/>
                        <a:t>       Bills by</a:t>
                      </a:r>
                    </a:p>
                  </a:txBody>
                  <a:tcPr marT="45725" marB="45725" marR="91450" marL="91450"/>
                </a:tc>
                <a:tc hMerge="1"/>
                <a:tc hMerge="1"/>
              </a:tr>
              <a:tr h="705900">
                <a:tc>
                  <a:txBody>
                    <a:bodyPr>
                      <a:noAutofit/>
                    </a:bodyPr>
                    <a:lstStyle/>
                    <a:p>
                      <a:pPr indent="0" lvl="0" marL="0" marR="0" rtl="0" algn="l">
                        <a:spcBef>
                          <a:spcPts val="0"/>
                        </a:spcBef>
                        <a:buSzPct val="25000"/>
                        <a:buNone/>
                      </a:pPr>
                      <a:r>
                        <a:rPr b="0" baseline="0" lang="en-US" sz="1050" u="none" cap="none" strike="noStrike"/>
                        <a:t>Flat Rate</a:t>
                      </a:r>
                    </a:p>
                  </a:txBody>
                  <a:tcPr marT="45725" marB="45725" marR="91450" marL="91450"/>
                </a:tc>
                <a:tc>
                  <a:txBody>
                    <a:bodyPr>
                      <a:noAutofit/>
                    </a:bodyPr>
                    <a:lstStyle/>
                    <a:p>
                      <a:pPr indent="0" lvl="0" marL="0" marR="0" rtl="0" algn="l">
                        <a:spcBef>
                          <a:spcPts val="0"/>
                        </a:spcBef>
                        <a:buSzPct val="25000"/>
                        <a:buNone/>
                      </a:pPr>
                      <a:r>
                        <a:rPr b="0" baseline="0" lang="en-US" sz="1050" u="none" cap="none" strike="noStrike"/>
                        <a:t>Agreement Charge (AG)</a:t>
                      </a:r>
                    </a:p>
                  </a:txBody>
                  <a:tcPr marT="45725" marB="45725" marR="91450" marL="91450"/>
                </a:tc>
                <a:tc>
                  <a:txBody>
                    <a:bodyPr>
                      <a:noAutofit/>
                    </a:bodyPr>
                    <a:lstStyle/>
                    <a:p>
                      <a:pPr indent="0" lvl="0" marL="0" marR="0" rtl="0" algn="l">
                        <a:spcBef>
                          <a:spcPts val="0"/>
                        </a:spcBef>
                        <a:buSzPct val="25000"/>
                        <a:buNone/>
                      </a:pPr>
                      <a:r>
                        <a:rPr b="0" baseline="0" lang="en-US" sz="1050" u="none" cap="none" strike="noStrike"/>
                        <a:t>Actual Cost</a:t>
                      </a:r>
                    </a:p>
                    <a:p>
                      <a:pPr indent="0" lvl="0" marL="0" marR="0" rtl="0" algn="l">
                        <a:spcBef>
                          <a:spcPts val="0"/>
                        </a:spcBef>
                        <a:buNone/>
                      </a:pPr>
                      <a:r>
                        <a:t/>
                      </a:r>
                      <a:endParaRPr baseline="0" sz="1050" u="none" cap="none" strike="noStrike"/>
                    </a:p>
                  </a:txBody>
                  <a:tcPr marT="45725" marB="45725" marR="91450" marL="91450"/>
                </a:tc>
              </a:tr>
              <a:tr h="347450">
                <a:tc gridSpan="3">
                  <a:txBody>
                    <a:bodyPr>
                      <a:noAutofit/>
                    </a:bodyPr>
                    <a:lstStyle/>
                    <a:p>
                      <a:pPr indent="0" lvl="0" marL="0" marR="0" rtl="0" algn="ctr">
                        <a:spcBef>
                          <a:spcPts val="0"/>
                        </a:spcBef>
                        <a:buSzPct val="25000"/>
                        <a:buNone/>
                      </a:pPr>
                      <a:r>
                        <a:rPr baseline="0" lang="en-US" sz="1800" u="none" cap="none" strike="noStrike"/>
                        <a:t>            Optional</a:t>
                      </a:r>
                    </a:p>
                  </a:txBody>
                  <a:tcPr marT="45725" marB="45725" marR="91450" marL="91450"/>
                </a:tc>
                <a:tc hMerge="1"/>
                <a:tc hMerge="1"/>
              </a:tr>
              <a:tr h="498475">
                <a:tc>
                  <a:txBody>
                    <a:bodyPr>
                      <a:noAutofit/>
                    </a:bodyPr>
                    <a:lstStyle/>
                    <a:p>
                      <a:pPr indent="0" lvl="0" marL="0" marR="0" rtl="0" algn="l">
                        <a:spcBef>
                          <a:spcPts val="0"/>
                        </a:spcBef>
                        <a:buNone/>
                      </a:pPr>
                      <a:r>
                        <a:t/>
                      </a:r>
                      <a:endParaRPr baseline="0" sz="1400" u="none" cap="none" strike="noStrike"/>
                    </a:p>
                  </a:txBody>
                  <a:tcPr marT="45725" marB="45725" marR="91450" marL="91450"/>
                </a:tc>
                <a:tc gridSpan="2">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t>Agreement Controls</a:t>
                      </a:r>
                    </a:p>
                    <a:p>
                      <a:pPr indent="0" lvl="0" marL="0" marR="0" rtl="0" algn="l">
                        <a:lnSpc>
                          <a:spcPct val="100000"/>
                        </a:lnSpc>
                        <a:spcBef>
                          <a:spcPts val="0"/>
                        </a:spcBef>
                        <a:spcAft>
                          <a:spcPts val="0"/>
                        </a:spcAft>
                        <a:buClr>
                          <a:schemeClr val="dk1"/>
                        </a:buClr>
                        <a:buFont typeface="Arial"/>
                        <a:buNone/>
                      </a:pPr>
                      <a:r>
                        <a:t/>
                      </a:r>
                      <a:endParaRPr baseline="0" sz="1400" u="none" cap="none" strike="noStrike"/>
                    </a:p>
                    <a:p>
                      <a:pPr indent="0" lvl="0" marL="0" marR="0" rtl="0" algn="l">
                        <a:lnSpc>
                          <a:spcPct val="100000"/>
                        </a:lnSpc>
                        <a:spcBef>
                          <a:spcPts val="0"/>
                        </a:spcBef>
                        <a:spcAft>
                          <a:spcPts val="0"/>
                        </a:spcAft>
                        <a:buClr>
                          <a:schemeClr val="dk1"/>
                        </a:buClr>
                        <a:buFont typeface="Arial"/>
                        <a:buNone/>
                      </a:pPr>
                      <a:r>
                        <a:t/>
                      </a:r>
                      <a:endParaRPr baseline="0" sz="1400" u="none" cap="none" strike="noStrike"/>
                    </a:p>
                    <a:p>
                      <a:pPr indent="0" lvl="0" marL="0" marR="0" rtl="0" algn="l">
                        <a:lnSpc>
                          <a:spcPct val="100000"/>
                        </a:lnSpc>
                        <a:spcBef>
                          <a:spcPts val="0"/>
                        </a:spcBef>
                        <a:spcAft>
                          <a:spcPts val="0"/>
                        </a:spcAft>
                        <a:buClr>
                          <a:schemeClr val="dk1"/>
                        </a:buClr>
                        <a:buFont typeface="Arial"/>
                        <a:buNone/>
                      </a:pPr>
                      <a:r>
                        <a:t/>
                      </a:r>
                      <a:endParaRPr baseline="0" sz="1400" u="none" cap="none" strike="noStrike"/>
                    </a:p>
                  </a:txBody>
                  <a:tcPr marT="45725" marB="45725" marR="91450" marL="91450"/>
                </a:tc>
                <a:tc hMerge="1"/>
              </a:tr>
              <a:tr h="315575">
                <a:tc gridSpan="3">
                  <a:txBody>
                    <a:bodyPr>
                      <a:noAutofit/>
                    </a:bodyPr>
                    <a:lstStyle/>
                    <a:p>
                      <a:pPr indent="0" lvl="0" marL="0" marR="0" rtl="0" algn="ctr">
                        <a:spcBef>
                          <a:spcPts val="0"/>
                        </a:spcBef>
                        <a:buSzPct val="25000"/>
                        <a:buNone/>
                      </a:pPr>
                      <a:r>
                        <a:rPr baseline="0" lang="en-US" sz="1400" u="none" cap="none" strike="noStrike"/>
                        <a:t>Surcharges</a:t>
                      </a:r>
                    </a:p>
                    <a:p>
                      <a:pPr indent="0" lvl="0" marL="0" marR="0" rtl="0" algn="ctr">
                        <a:spcBef>
                          <a:spcPts val="0"/>
                        </a:spcBef>
                        <a:buNone/>
                      </a:pPr>
                      <a:r>
                        <a:t/>
                      </a:r>
                      <a:endParaRPr baseline="0" sz="1400" u="none" cap="none" strike="noStrike"/>
                    </a:p>
                  </a:txBody>
                  <a:tcPr marT="45725" marB="45725" marR="91450" marL="91450"/>
                </a:tc>
                <a:tc hMerge="1"/>
                <a:tc hMerge="1"/>
              </a:tr>
            </a:tbl>
          </a:graphicData>
        </a:graphic>
      </p:graphicFrame>
      <p:sp>
        <p:nvSpPr>
          <p:cNvPr id="448" name="Shape 448"/>
          <p:cNvSpPr/>
          <p:nvPr/>
        </p:nvSpPr>
        <p:spPr>
          <a:xfrm rot="5395975">
            <a:off x="2750863" y="4403877"/>
            <a:ext cx="357019" cy="384761"/>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sp>
        <p:nvSpPr>
          <p:cNvPr id="449" name="Shape 449"/>
          <p:cNvSpPr/>
          <p:nvPr/>
        </p:nvSpPr>
        <p:spPr>
          <a:xfrm rot="5395975">
            <a:off x="-34471" y="4979187"/>
            <a:ext cx="1551113" cy="377720"/>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graphicFrame>
        <p:nvGraphicFramePr>
          <p:cNvPr id="450" name="Shape 450"/>
          <p:cNvGraphicFramePr/>
          <p:nvPr/>
        </p:nvGraphicFramePr>
        <p:xfrm>
          <a:off x="3275083" y="2297183"/>
          <a:ext cx="3000000" cy="3000000"/>
        </p:xfrm>
        <a:graphic>
          <a:graphicData uri="http://schemas.openxmlformats.org/drawingml/2006/table">
            <a:tbl>
              <a:tblPr bandRow="1" firstRow="1">
                <a:noFill/>
                <a:tableStyleId>{93C4D081-CDCD-4424-B06D-200C977059B9}</a:tableStyleId>
              </a:tblPr>
              <a:tblGrid>
                <a:gridCol w="932850"/>
                <a:gridCol w="902750"/>
              </a:tblGrid>
              <a:tr h="564550">
                <a:tc gridSpan="2">
                  <a:txBody>
                    <a:bodyPr>
                      <a:noAutofit/>
                    </a:bodyPr>
                    <a:lstStyle/>
                    <a:p>
                      <a:pPr indent="0" lvl="0" marL="0" marR="0" rtl="0" algn="ctr">
                        <a:spcBef>
                          <a:spcPts val="0"/>
                        </a:spcBef>
                        <a:buSzPct val="25000"/>
                        <a:buNone/>
                      </a:pPr>
                      <a:r>
                        <a:rPr baseline="0" lang="en-US" sz="1600" u="none" cap="none" strike="noStrike"/>
                        <a:t>AG/Spending Processed</a:t>
                      </a:r>
                    </a:p>
                  </a:txBody>
                  <a:tcPr marT="45725" marB="45725" marR="91450" marL="91450"/>
                </a:tc>
                <a:tc hMerge="1"/>
              </a:tr>
              <a:tr h="476500">
                <a:tc gridSpan="2">
                  <a:txBody>
                    <a:bodyPr>
                      <a:noAutofit/>
                    </a:bodyPr>
                    <a:lstStyle/>
                    <a:p>
                      <a:pPr indent="0" lvl="0" marL="0" marR="0" rtl="0" algn="l">
                        <a:spcBef>
                          <a:spcPts val="0"/>
                        </a:spcBef>
                        <a:buSzPct val="25000"/>
                        <a:buNone/>
                      </a:pPr>
                      <a:r>
                        <a:rPr baseline="0" lang="en-US" sz="1400" u="none" cap="none" strike="noStrike"/>
                        <a:t>Spending Based</a:t>
                      </a:r>
                    </a:p>
                  </a:txBody>
                  <a:tcPr marT="45725" marB="45725" marR="91450" marL="91450"/>
                </a:tc>
                <a:tc hMerge="1"/>
              </a:tr>
              <a:tr h="364075">
                <a:tc gridSpan="2">
                  <a:txBody>
                    <a:bodyPr>
                      <a:noAutofit/>
                    </a:bodyPr>
                    <a:lstStyle/>
                    <a:p>
                      <a:pPr indent="0" lvl="0" marL="0" marR="0" rtl="0" algn="l">
                        <a:spcBef>
                          <a:spcPts val="0"/>
                        </a:spcBef>
                        <a:buSzPct val="25000"/>
                        <a:buNone/>
                      </a:pPr>
                      <a:r>
                        <a:rPr baseline="0" lang="en-US" sz="1800" u="none" cap="none" strike="noStrike"/>
                        <a:t>Cost tracked by</a:t>
                      </a:r>
                    </a:p>
                  </a:txBody>
                  <a:tcPr marT="45725" marB="45725" marR="91450" marL="91450"/>
                </a:tc>
                <a:tc hMerge="1"/>
              </a:tr>
              <a:tr h="658700">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000" u="none" cap="none" strike="noStrike"/>
                        <a:t>Agreement Charge Document</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000" u="none" cap="none" strike="noStrike"/>
                        <a:t>Spending Docs </a:t>
                      </a:r>
                    </a:p>
                    <a:p>
                      <a:pPr indent="0" lvl="0" marL="0" marR="0" rtl="0" algn="l">
                        <a:lnSpc>
                          <a:spcPct val="100000"/>
                        </a:lnSpc>
                        <a:spcBef>
                          <a:spcPts val="0"/>
                        </a:spcBef>
                        <a:spcAft>
                          <a:spcPts val="0"/>
                        </a:spcAft>
                        <a:buClr>
                          <a:schemeClr val="dk1"/>
                        </a:buClr>
                        <a:buSzPct val="25000"/>
                        <a:buFont typeface="Arial"/>
                        <a:buNone/>
                      </a:pPr>
                      <a:r>
                        <a:rPr baseline="0" lang="en-US" sz="1000" u="none" cap="none" strike="noStrike"/>
                        <a:t>(Order &gt; Receipt)</a:t>
                      </a:r>
                    </a:p>
                  </a:txBody>
                  <a:tcPr marT="45725" marB="45725" marR="91450" marL="91450"/>
                </a:tc>
              </a:tr>
              <a:tr h="376550">
                <a:tc gridSpan="2">
                  <a:txBody>
                    <a:bodyPr>
                      <a:noAutofit/>
                    </a:bodyPr>
                    <a:lstStyle/>
                    <a:p>
                      <a:pPr indent="0" lvl="0" marL="0" marR="0" rtl="0" algn="ctr">
                        <a:spcBef>
                          <a:spcPts val="0"/>
                        </a:spcBef>
                        <a:buSzPct val="25000"/>
                        <a:buNone/>
                      </a:pPr>
                      <a:r>
                        <a:rPr baseline="0" lang="en-US" sz="1800" u="none" cap="none" strike="noStrike"/>
                        <a:t>From</a:t>
                      </a:r>
                    </a:p>
                  </a:txBody>
                  <a:tcPr marT="45725" marB="45725" marR="91450" marL="91450"/>
                </a:tc>
                <a:tc hMerge="1"/>
              </a:tr>
              <a:tr h="1571200">
                <a:tc gridSpan="2">
                  <a:txBody>
                    <a:bodyPr>
                      <a:noAutofit/>
                    </a:bodyPr>
                    <a:lstStyle/>
                    <a:p>
                      <a:pPr indent="0" lvl="0" marL="0" marR="0" rtl="0" algn="ctr">
                        <a:spcBef>
                          <a:spcPts val="0"/>
                        </a:spcBef>
                        <a:buSzPct val="25000"/>
                        <a:buNone/>
                      </a:pPr>
                      <a:r>
                        <a:rPr baseline="0" lang="en-US" sz="1200" u="none" cap="none" strike="noStrike"/>
                        <a:t>Manual Entry</a:t>
                      </a:r>
                    </a:p>
                    <a:p>
                      <a:pPr indent="0" lvl="0" marL="0" marR="0" rtl="0" algn="ctr">
                        <a:spcBef>
                          <a:spcPts val="0"/>
                        </a:spcBef>
                        <a:buNone/>
                      </a:pPr>
                      <a:r>
                        <a:t/>
                      </a:r>
                      <a:endParaRPr baseline="0" sz="1200" u="none" cap="none" strike="noStrike"/>
                    </a:p>
                    <a:p>
                      <a:pPr indent="0" lvl="0" marL="0" marR="0" rtl="0" algn="ctr">
                        <a:spcBef>
                          <a:spcPts val="0"/>
                        </a:spcBef>
                        <a:buNone/>
                      </a:pPr>
                      <a:r>
                        <a:t/>
                      </a:r>
                      <a:endParaRPr baseline="0" sz="1200" u="none" cap="none" strike="noStrike"/>
                    </a:p>
                    <a:p>
                      <a:pPr indent="0" lvl="0" marL="0" marR="0" rtl="0" algn="ctr">
                        <a:spcBef>
                          <a:spcPts val="0"/>
                        </a:spcBef>
                        <a:buNone/>
                      </a:pPr>
                      <a:r>
                        <a:t/>
                      </a:r>
                      <a:endParaRPr baseline="0" sz="1200" u="none" cap="none" strike="noStrike"/>
                    </a:p>
                    <a:p>
                      <a:pPr indent="0" lvl="0" marL="0" marR="0" rtl="0" algn="ctr">
                        <a:spcBef>
                          <a:spcPts val="0"/>
                        </a:spcBef>
                        <a:buNone/>
                      </a:pPr>
                      <a:r>
                        <a:t/>
                      </a:r>
                      <a:endParaRPr baseline="0" sz="1200" u="none" cap="none" strike="noStrike"/>
                    </a:p>
                    <a:p>
                      <a:pPr indent="0" lvl="0" marL="0" marR="0" rtl="0" algn="ctr">
                        <a:spcBef>
                          <a:spcPts val="0"/>
                        </a:spcBef>
                        <a:buNone/>
                      </a:pPr>
                      <a:r>
                        <a:t/>
                      </a:r>
                      <a:endParaRPr baseline="0" sz="1200" u="none" cap="none" strike="noStrike"/>
                    </a:p>
                    <a:p>
                      <a:pPr indent="0" lvl="0" marL="0" marR="0" rtl="0" algn="ctr">
                        <a:spcBef>
                          <a:spcPts val="0"/>
                        </a:spcBef>
                        <a:buNone/>
                      </a:pPr>
                      <a:r>
                        <a:t/>
                      </a:r>
                      <a:endParaRPr baseline="0" sz="1200" u="none" cap="none" strike="noStrike"/>
                    </a:p>
                    <a:p>
                      <a:pPr indent="0" lvl="0" marL="0" marR="0" rtl="0" algn="ctr">
                        <a:spcBef>
                          <a:spcPts val="0"/>
                        </a:spcBef>
                        <a:buNone/>
                      </a:pPr>
                      <a:r>
                        <a:t/>
                      </a:r>
                      <a:endParaRPr baseline="0" sz="1200" u="none" cap="none" strike="noStrike"/>
                    </a:p>
                  </a:txBody>
                  <a:tcPr marT="45725" marB="45725" marR="91450" marL="91450"/>
                </a:tc>
                <a:tc hMerge="1"/>
              </a:tr>
            </a:tbl>
          </a:graphicData>
        </a:graphic>
      </p:graphicFrame>
      <p:graphicFrame>
        <p:nvGraphicFramePr>
          <p:cNvPr id="451" name="Shape 451"/>
          <p:cNvGraphicFramePr/>
          <p:nvPr/>
        </p:nvGraphicFramePr>
        <p:xfrm>
          <a:off x="5181464" y="2283213"/>
          <a:ext cx="3000000" cy="3000000"/>
        </p:xfrm>
        <a:graphic>
          <a:graphicData uri="http://schemas.openxmlformats.org/drawingml/2006/table">
            <a:tbl>
              <a:tblPr bandRow="1" firstRow="1">
                <a:noFill/>
                <a:tableStyleId>{87342235-ECB1-476E-A7E4-4B13E9E11FC9}</a:tableStyleId>
              </a:tblPr>
              <a:tblGrid>
                <a:gridCol w="1524000"/>
              </a:tblGrid>
              <a:tr h="594100">
                <a:tc>
                  <a:txBody>
                    <a:bodyPr>
                      <a:noAutofit/>
                    </a:bodyPr>
                    <a:lstStyle/>
                    <a:p>
                      <a:pPr indent="0" lvl="0" marL="0" marR="0" rtl="0" algn="ctr">
                        <a:spcBef>
                          <a:spcPts val="0"/>
                        </a:spcBef>
                        <a:buSzPct val="25000"/>
                        <a:buNone/>
                      </a:pPr>
                      <a:r>
                        <a:rPr baseline="0" lang="en-US" sz="1600" u="none" cap="none" strike="noStrike"/>
                        <a:t>Surcharges Processed</a:t>
                      </a:r>
                    </a:p>
                  </a:txBody>
                  <a:tcPr marT="45725" marB="45725" marR="91450" marL="91450"/>
                </a:tc>
              </a:tr>
              <a:tr h="492425">
                <a:tc>
                  <a:txBody>
                    <a:bodyPr>
                      <a:noAutofit/>
                    </a:bodyPr>
                    <a:lstStyle/>
                    <a:p>
                      <a:pPr indent="0" lvl="0" marL="0" marR="0" rtl="0" algn="l">
                        <a:spcBef>
                          <a:spcPts val="0"/>
                        </a:spcBef>
                        <a:buSzPct val="25000"/>
                        <a:buNone/>
                      </a:pPr>
                      <a:r>
                        <a:rPr baseline="0" lang="en-US" sz="1400" u="none" cap="none" strike="noStrike"/>
                        <a:t>Spending Based</a:t>
                      </a:r>
                    </a:p>
                  </a:txBody>
                  <a:tcPr marT="45725" marB="45725" marR="91450" marL="91450"/>
                </a:tc>
              </a:tr>
              <a:tr h="381000">
                <a:tc>
                  <a:txBody>
                    <a:bodyPr>
                      <a:noAutofit/>
                    </a:bodyPr>
                    <a:lstStyle/>
                    <a:p>
                      <a:pPr indent="0" lvl="0" marL="0" marR="0" rtl="0" algn="l">
                        <a:spcBef>
                          <a:spcPts val="0"/>
                        </a:spcBef>
                        <a:buSzPct val="25000"/>
                        <a:buNone/>
                      </a:pPr>
                      <a:r>
                        <a:rPr baseline="0" lang="en-US" sz="1700" u="none" cap="none" strike="noStrike"/>
                        <a:t>Processed by</a:t>
                      </a:r>
                    </a:p>
                  </a:txBody>
                  <a:tcPr marT="45725" marB="45725" marR="91450" marL="91450"/>
                </a:tc>
              </a:tr>
              <a:tr h="677325">
                <a:tc>
                  <a:txBody>
                    <a:bodyPr>
                      <a:noAutofit/>
                    </a:bodyPr>
                    <a:lstStyle/>
                    <a:p>
                      <a:pPr indent="0" lvl="0" marL="0" marR="0" rtl="0" algn="l">
                        <a:spcBef>
                          <a:spcPts val="0"/>
                        </a:spcBef>
                        <a:buSzPct val="25000"/>
                        <a:buNone/>
                      </a:pPr>
                      <a:r>
                        <a:rPr baseline="0" lang="en-US" sz="1050" u="none" cap="none" strike="noStrike"/>
                        <a:t>PCAS Surcharge Generation</a:t>
                      </a:r>
                    </a:p>
                  </a:txBody>
                  <a:tcPr marT="45725" marB="45725" marR="91450" marL="91450"/>
                </a:tc>
              </a:tr>
              <a:tr h="381000">
                <a:tc>
                  <a:txBody>
                    <a:bodyPr>
                      <a:noAutofit/>
                    </a:bodyPr>
                    <a:lstStyle/>
                    <a:p>
                      <a:pPr indent="0" lvl="0" marL="0" marR="0" rtl="0" algn="l">
                        <a:spcBef>
                          <a:spcPts val="0"/>
                        </a:spcBef>
                        <a:buSzPct val="25000"/>
                        <a:buNone/>
                      </a:pPr>
                      <a:r>
                        <a:rPr baseline="0" lang="en-US" sz="1800" u="none" cap="none" strike="noStrike">
                          <a:solidFill>
                            <a:schemeClr val="dk1"/>
                          </a:solidFill>
                          <a:latin typeface="Arial"/>
                          <a:ea typeface="Arial"/>
                          <a:cs typeface="Arial"/>
                          <a:sym typeface="Arial"/>
                        </a:rPr>
                        <a:t>Creating</a:t>
                      </a:r>
                    </a:p>
                  </a:txBody>
                  <a:tcPr marT="45725" marB="45725" marR="91450" marL="91450"/>
                </a:tc>
              </a:tr>
              <a:tr h="1032925">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200" u="none" cap="none" strike="noStrike"/>
                        <a:t>SV Docs created according to values listed on Surcharge tab referencing Agreement </a:t>
                      </a:r>
                    </a:p>
                    <a:p>
                      <a:pPr indent="0" lvl="0" marL="0" marR="0" rtl="0" algn="l">
                        <a:lnSpc>
                          <a:spcPct val="100000"/>
                        </a:lnSpc>
                        <a:spcBef>
                          <a:spcPts val="0"/>
                        </a:spcBef>
                        <a:spcAft>
                          <a:spcPts val="0"/>
                        </a:spcAft>
                        <a:buClr>
                          <a:schemeClr val="dk1"/>
                        </a:buClr>
                        <a:buFont typeface="Arial"/>
                        <a:buNone/>
                      </a:pPr>
                      <a:r>
                        <a:t/>
                      </a:r>
                      <a:endParaRPr baseline="0" sz="1200" u="none" cap="none" strike="noStrike"/>
                    </a:p>
                    <a:p>
                      <a:pPr indent="0" lvl="0" marL="0" marR="0" rtl="0" algn="l">
                        <a:lnSpc>
                          <a:spcPct val="100000"/>
                        </a:lnSpc>
                        <a:spcBef>
                          <a:spcPts val="0"/>
                        </a:spcBef>
                        <a:spcAft>
                          <a:spcPts val="0"/>
                        </a:spcAft>
                        <a:buClr>
                          <a:schemeClr val="dk1"/>
                        </a:buClr>
                        <a:buFont typeface="Arial"/>
                        <a:buNone/>
                      </a:pPr>
                      <a:r>
                        <a:t/>
                      </a:r>
                      <a:endParaRPr baseline="0" sz="1200" u="none" cap="none" strike="noStrike"/>
                    </a:p>
                    <a:p>
                      <a:pPr indent="0" lvl="0" marL="0" marR="0" rtl="0" algn="l">
                        <a:lnSpc>
                          <a:spcPct val="100000"/>
                        </a:lnSpc>
                        <a:spcBef>
                          <a:spcPts val="0"/>
                        </a:spcBef>
                        <a:spcAft>
                          <a:spcPts val="0"/>
                        </a:spcAft>
                        <a:buClr>
                          <a:schemeClr val="dk1"/>
                        </a:buClr>
                        <a:buFont typeface="Arial"/>
                        <a:buNone/>
                      </a:pPr>
                      <a:r>
                        <a:t/>
                      </a:r>
                      <a:endParaRPr baseline="0" sz="1200" u="none" cap="none" strike="noStrike"/>
                    </a:p>
                  </a:txBody>
                  <a:tcPr marT="45725" marB="45725" marR="91450" marL="91450"/>
                </a:tc>
              </a:tr>
            </a:tbl>
          </a:graphicData>
        </a:graphic>
      </p:graphicFrame>
      <p:graphicFrame>
        <p:nvGraphicFramePr>
          <p:cNvPr id="452" name="Shape 452"/>
          <p:cNvGraphicFramePr/>
          <p:nvPr/>
        </p:nvGraphicFramePr>
        <p:xfrm>
          <a:off x="6803186" y="2280252"/>
          <a:ext cx="3000000" cy="3000000"/>
        </p:xfrm>
        <a:graphic>
          <a:graphicData uri="http://schemas.openxmlformats.org/drawingml/2006/table">
            <a:tbl>
              <a:tblPr bandRow="1" firstRow="1">
                <a:noFill/>
                <a:tableStyleId>{618DA95D-2336-4A3E-95A8-852B8846E2B7}</a:tableStyleId>
              </a:tblPr>
              <a:tblGrid>
                <a:gridCol w="1086300"/>
                <a:gridCol w="1086300"/>
              </a:tblGrid>
              <a:tr h="589950">
                <a:tc gridSpan="2">
                  <a:txBody>
                    <a:bodyPr>
                      <a:noAutofit/>
                    </a:bodyPr>
                    <a:lstStyle/>
                    <a:p>
                      <a:pPr indent="0" lvl="0" marL="0" marR="0" rtl="0" algn="ctr">
                        <a:lnSpc>
                          <a:spcPct val="100000"/>
                        </a:lnSpc>
                        <a:spcBef>
                          <a:spcPts val="0"/>
                        </a:spcBef>
                        <a:spcAft>
                          <a:spcPts val="0"/>
                        </a:spcAft>
                        <a:buClr>
                          <a:schemeClr val="dk1"/>
                        </a:buClr>
                        <a:buSzPct val="25000"/>
                        <a:buFont typeface="Arial"/>
                        <a:buNone/>
                      </a:pPr>
                      <a:r>
                        <a:rPr baseline="0" lang="en-US" sz="1800" u="none" cap="none" strike="noStrike"/>
                        <a:t>BD/NV/CR Offset Created</a:t>
                      </a:r>
                    </a:p>
                  </a:txBody>
                  <a:tcPr marT="45725" marB="45725" marR="91450" marL="91450"/>
                </a:tc>
                <a:tc hMerge="1"/>
              </a:tr>
              <a:tr h="499525">
                <a:tc>
                  <a:txBody>
                    <a:bodyPr>
                      <a:noAutofit/>
                    </a:bodyPr>
                    <a:lstStyle/>
                    <a:p>
                      <a:pPr indent="0" lvl="0" marL="0" marR="0" rtl="0" algn="l">
                        <a:spcBef>
                          <a:spcPts val="0"/>
                        </a:spcBef>
                        <a:buSzPct val="25000"/>
                        <a:buNone/>
                      </a:pPr>
                      <a:r>
                        <a:rPr baseline="0" lang="en-US" sz="1400" u="none" cap="none" strike="noStrike"/>
                        <a:t>Recurring</a:t>
                      </a: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200" u="none" cap="none" strike="noStrike"/>
                        <a:t>Spending Based</a:t>
                      </a:r>
                    </a:p>
                  </a:txBody>
                  <a:tcPr marT="45725" marB="45725" marR="91450" marL="91450"/>
                </a:tc>
              </a:tr>
              <a:tr h="389475">
                <a:tc gridSpan="2">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700" u="none" cap="none" strike="noStrike"/>
                        <a:t>Processed by</a:t>
                      </a:r>
                    </a:p>
                  </a:txBody>
                  <a:tcPr marT="45725" marB="45725" marR="91450" marL="91450"/>
                </a:tc>
                <a:tc hMerge="1"/>
              </a:tr>
              <a:tr h="677325">
                <a:tc gridSpan="2">
                  <a:txBody>
                    <a:bodyPr>
                      <a:noAutofit/>
                    </a:bodyPr>
                    <a:lstStyle/>
                    <a:p>
                      <a:pPr indent="0" lvl="0" marL="0" marR="0" rtl="0" algn="l">
                        <a:spcBef>
                          <a:spcPts val="0"/>
                        </a:spcBef>
                        <a:buSzPct val="25000"/>
                        <a:buNone/>
                      </a:pPr>
                      <a:r>
                        <a:rPr baseline="0" lang="en-US" sz="1050" u="none" cap="none" strike="noStrike"/>
                        <a:t>PCPROJBILL</a:t>
                      </a:r>
                    </a:p>
                    <a:p>
                      <a:pPr indent="0" lvl="0" marL="0" marR="0" rtl="0" algn="l">
                        <a:spcBef>
                          <a:spcPts val="0"/>
                        </a:spcBef>
                        <a:buSzPct val="25000"/>
                        <a:buNone/>
                      </a:pPr>
                      <a:r>
                        <a:rPr baseline="0" lang="en-US" sz="1050" u="none" cap="none" strike="noStrike"/>
                        <a:t>Refers to Agreement setup</a:t>
                      </a:r>
                    </a:p>
                  </a:txBody>
                  <a:tcPr marT="45725" marB="45725" marR="91450" marL="91450"/>
                </a:tc>
                <a:tc hMerge="1"/>
              </a:tr>
              <a:tr h="348425">
                <a:tc gridSpan="2">
                  <a:txBody>
                    <a:bodyPr>
                      <a:noAutofit/>
                    </a:bodyPr>
                    <a:lstStyle/>
                    <a:p>
                      <a:pPr indent="0" lvl="0" marL="0" marR="0" rtl="0" algn="l">
                        <a:spcBef>
                          <a:spcPts val="0"/>
                        </a:spcBef>
                        <a:buSzPct val="25000"/>
                        <a:buNone/>
                      </a:pPr>
                      <a:r>
                        <a:rPr baseline="0" lang="en-US" sz="1800" u="none" cap="none" strike="noStrike"/>
                        <a:t>Creating</a:t>
                      </a:r>
                    </a:p>
                  </a:txBody>
                  <a:tcPr marT="45725" marB="45725" marR="91450" marL="91450"/>
                </a:tc>
                <a:tc hMerge="1"/>
              </a:tr>
              <a:tr h="1257900">
                <a:tc gridSpan="2">
                  <a:txBody>
                    <a:bodyPr>
                      <a:noAutofit/>
                    </a:bodyPr>
                    <a:lstStyle/>
                    <a:p>
                      <a:pPr indent="0" lvl="0" marL="0" marR="0" rtl="0" algn="l">
                        <a:spcBef>
                          <a:spcPts val="0"/>
                        </a:spcBef>
                        <a:buSzPct val="25000"/>
                        <a:buNone/>
                      </a:pPr>
                      <a:r>
                        <a:rPr baseline="0" lang="en-US" sz="1200" u="none" cap="none" strike="noStrike"/>
                        <a:t>Receivables Document for Agreement Amount, Spending Amount or Agreement Charge amount, + any Surcharge Amounts</a:t>
                      </a:r>
                    </a:p>
                  </a:txBody>
                  <a:tcPr marT="45725" marB="45725" marR="91450" marL="91450"/>
                </a:tc>
                <a:tc hMerge="1"/>
              </a:tr>
            </a:tbl>
          </a:graphicData>
        </a:graphic>
      </p:graphicFrame>
      <p:sp>
        <p:nvSpPr>
          <p:cNvPr id="453" name="Shape 453"/>
          <p:cNvSpPr/>
          <p:nvPr/>
        </p:nvSpPr>
        <p:spPr>
          <a:xfrm rot="130">
            <a:off x="3200465" y="5691051"/>
            <a:ext cx="3694640" cy="1052623"/>
          </a:xfrm>
          <a:prstGeom prst="rightArrow">
            <a:avLst>
              <a:gd fmla="val 60000" name="adj1"/>
              <a:gd fmla="val 50000" name="adj2"/>
            </a:avLst>
          </a:prstGeom>
          <a:solidFill>
            <a:schemeClr val="accent6"/>
          </a:solid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200" u="none" cap="none" strike="noStrike">
                <a:solidFill>
                  <a:schemeClr val="lt1"/>
                </a:solidFill>
                <a:latin typeface="Arial"/>
                <a:ea typeface="Arial"/>
                <a:cs typeface="Arial"/>
                <a:sym typeface="Arial"/>
              </a:rPr>
              <a:t>Recurring Flat Rate Agreements do not bill based on spending/AGs</a:t>
            </a:r>
          </a:p>
        </p:txBody>
      </p:sp>
      <p:sp>
        <p:nvSpPr>
          <p:cNvPr id="454" name="Shape 454"/>
          <p:cNvSpPr/>
          <p:nvPr/>
        </p:nvSpPr>
        <p:spPr>
          <a:xfrm rot="5395975">
            <a:off x="1416197" y="4403877"/>
            <a:ext cx="357019" cy="384761"/>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sp>
        <p:nvSpPr>
          <p:cNvPr id="455" name="Shape 455"/>
          <p:cNvSpPr/>
          <p:nvPr/>
        </p:nvSpPr>
        <p:spPr>
          <a:xfrm rot="5395975">
            <a:off x="2750862" y="3335240"/>
            <a:ext cx="357019" cy="384761"/>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grpSp>
        <p:nvGrpSpPr>
          <p:cNvPr id="456" name="Shape 456"/>
          <p:cNvGrpSpPr/>
          <p:nvPr/>
        </p:nvGrpSpPr>
        <p:grpSpPr>
          <a:xfrm rot="1345975">
            <a:off x="503051" y="3289078"/>
            <a:ext cx="492099" cy="477085"/>
            <a:chOff x="5999839" y="1771645"/>
            <a:chExt cx="492099" cy="477085"/>
          </a:xfrm>
        </p:grpSpPr>
        <p:sp>
          <p:nvSpPr>
            <p:cNvPr id="457" name="Shape 457"/>
            <p:cNvSpPr/>
            <p:nvPr/>
          </p:nvSpPr>
          <p:spPr>
            <a:xfrm rot="4050000">
              <a:off x="6067378" y="1817807"/>
              <a:ext cx="357019" cy="384762"/>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sp>
          <p:nvSpPr>
            <p:cNvPr id="458" name="Shape 458"/>
            <p:cNvSpPr/>
            <p:nvPr/>
          </p:nvSpPr>
          <p:spPr>
            <a:xfrm rot="4050000">
              <a:off x="6100437" y="1845281"/>
              <a:ext cx="249914" cy="230858"/>
            </a:xfrm>
            <a:prstGeom prst="rect">
              <a:avLst/>
            </a:prstGeom>
            <a:solidFill>
              <a:schemeClr val="accent6"/>
            </a:solidFill>
            <a:ln>
              <a:noFill/>
            </a:ln>
          </p:spPr>
          <p:txBody>
            <a:bodyPr anchorCtr="0" anchor="ctr" bIns="0" lIns="0" rIns="0" tIns="0">
              <a:noAutofit/>
            </a:bodyPr>
            <a:lstStyle/>
            <a:p>
              <a:pPr indent="0" lvl="0" marL="0" marR="0" rtl="0" algn="ctr">
                <a:lnSpc>
                  <a:spcPct val="90000"/>
                </a:lnSpc>
                <a:spcBef>
                  <a:spcPts val="0"/>
                </a:spcBef>
                <a:spcAft>
                  <a:spcPts val="420"/>
                </a:spcAft>
                <a:buNone/>
              </a:pPr>
              <a:r>
                <a:t/>
              </a:r>
              <a:endParaRPr b="1" baseline="0" i="0" sz="1200" u="none" cap="none" strike="noStrike">
                <a:solidFill>
                  <a:schemeClr val="dk1"/>
                </a:solidFill>
                <a:latin typeface="Arial"/>
                <a:ea typeface="Arial"/>
                <a:cs typeface="Arial"/>
                <a:sym typeface="Arial"/>
              </a:endParaRPr>
            </a:p>
          </p:txBody>
        </p:sp>
      </p:grpSp>
      <p:grpSp>
        <p:nvGrpSpPr>
          <p:cNvPr id="459" name="Shape 459"/>
          <p:cNvGrpSpPr/>
          <p:nvPr/>
        </p:nvGrpSpPr>
        <p:grpSpPr>
          <a:xfrm rot="-4093858">
            <a:off x="3331263" y="1471690"/>
            <a:ext cx="492099" cy="477085"/>
            <a:chOff x="5999839" y="1771645"/>
            <a:chExt cx="492099" cy="477085"/>
          </a:xfrm>
        </p:grpSpPr>
        <p:sp>
          <p:nvSpPr>
            <p:cNvPr id="460" name="Shape 460"/>
            <p:cNvSpPr/>
            <p:nvPr/>
          </p:nvSpPr>
          <p:spPr>
            <a:xfrm rot="4050000">
              <a:off x="6067378" y="1817807"/>
              <a:ext cx="357019" cy="384762"/>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sp>
          <p:nvSpPr>
            <p:cNvPr id="461" name="Shape 461"/>
            <p:cNvSpPr/>
            <p:nvPr/>
          </p:nvSpPr>
          <p:spPr>
            <a:xfrm rot="4050000">
              <a:off x="6100437" y="1845281"/>
              <a:ext cx="249914" cy="230858"/>
            </a:xfrm>
            <a:prstGeom prst="rect">
              <a:avLst/>
            </a:prstGeom>
            <a:solidFill>
              <a:schemeClr val="accent6"/>
            </a:solidFill>
            <a:ln>
              <a:noFill/>
            </a:ln>
          </p:spPr>
          <p:txBody>
            <a:bodyPr anchorCtr="0" anchor="ctr" bIns="0" lIns="0" rIns="0" tIns="0">
              <a:noAutofit/>
            </a:bodyPr>
            <a:lstStyle/>
            <a:p>
              <a:pPr indent="0" lvl="0" marL="0" marR="0" rtl="0" algn="ctr">
                <a:lnSpc>
                  <a:spcPct val="90000"/>
                </a:lnSpc>
                <a:spcBef>
                  <a:spcPts val="0"/>
                </a:spcBef>
                <a:spcAft>
                  <a:spcPts val="420"/>
                </a:spcAft>
                <a:buNone/>
              </a:pPr>
              <a:r>
                <a:t/>
              </a:r>
              <a:endParaRPr b="1" baseline="0" i="0" sz="1200" u="none" cap="none" strike="noStrike">
                <a:solidFill>
                  <a:schemeClr val="dk1"/>
                </a:solidFill>
                <a:latin typeface="Arial"/>
                <a:ea typeface="Arial"/>
                <a:cs typeface="Arial"/>
                <a:sym typeface="Arial"/>
              </a:endParaRPr>
            </a:p>
          </p:txBody>
        </p:sp>
      </p:grpSp>
      <p:sp>
        <p:nvSpPr>
          <p:cNvPr id="462" name="Shape 462"/>
          <p:cNvSpPr/>
          <p:nvPr/>
        </p:nvSpPr>
        <p:spPr>
          <a:xfrm rot="5395975">
            <a:off x="1779542" y="3335240"/>
            <a:ext cx="357019" cy="384761"/>
          </a:xfrm>
          <a:prstGeom prst="rightArrow">
            <a:avLst>
              <a:gd fmla="val 60000" name="adj1"/>
              <a:gd fmla="val 50000" name="adj2"/>
            </a:avLst>
          </a:prstGeom>
          <a:solidFill>
            <a:schemeClr val="accent6"/>
          </a:solidFill>
          <a:ln>
            <a:noFill/>
          </a:ln>
        </p:spPr>
        <p:txBody>
          <a:bodyPr anchorCtr="0" anchor="ctr" bIns="91425" lIns="91425" rIns="91425" tIns="91425">
            <a:noAutofit/>
          </a:bodyPr>
          <a:lstStyle/>
          <a:p>
            <a:pPr>
              <a:spcBef>
                <a:spcPts val="0"/>
              </a:spcBef>
              <a:buNone/>
            </a:pPr>
            <a:r>
              <a:t/>
            </a:r>
            <a:endParaRPr/>
          </a:p>
        </p:txBody>
      </p:sp>
      <p:sp>
        <p:nvSpPr>
          <p:cNvPr id="463" name="Shape 463"/>
          <p:cNvSpPr/>
          <p:nvPr/>
        </p:nvSpPr>
        <p:spPr>
          <a:xfrm>
            <a:off x="396856" y="1106591"/>
            <a:ext cx="2770147" cy="5421799"/>
          </a:xfrm>
          <a:prstGeom prst="rect">
            <a:avLst/>
          </a:prstGeom>
          <a:noFill/>
          <a:ln cap="flat" cmpd="sng" w="53975">
            <a:solidFill>
              <a:srgbClr val="FFC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64" name="Shape 464"/>
          <p:cNvSpPr txBox="1"/>
          <p:nvPr/>
        </p:nvSpPr>
        <p:spPr>
          <a:xfrm>
            <a:off x="363414" y="6591343"/>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5" name="Shape 3625"/>
        <p:cNvGrpSpPr/>
        <p:nvPr/>
      </p:nvGrpSpPr>
      <p:grpSpPr>
        <a:xfrm>
          <a:off x="0" y="0"/>
          <a:ext cx="0" cy="0"/>
          <a:chOff x="0" y="0"/>
          <a:chExt cx="0" cy="0"/>
        </a:xfrm>
      </p:grpSpPr>
      <p:sp>
        <p:nvSpPr>
          <p:cNvPr id="3626" name="Shape 362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After Accrual</a:t>
            </a:r>
          </a:p>
        </p:txBody>
      </p:sp>
      <p:sp>
        <p:nvSpPr>
          <p:cNvPr id="3627" name="Shape 362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628" name="Shape 3628"/>
          <p:cNvSpPr txBox="1"/>
          <p:nvPr>
            <p:ph idx="12" type="sldNum"/>
          </p:nvPr>
        </p:nvSpPr>
        <p:spPr>
          <a:xfrm>
            <a:off x="-28873" y="6574420"/>
            <a:ext cx="462011" cy="27246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629" name="Shape 3629"/>
          <p:cNvPicPr preferRelativeResize="0"/>
          <p:nvPr/>
        </p:nvPicPr>
        <p:blipFill rotWithShape="1">
          <a:blip r:embed="rId3">
            <a:alphaModFix/>
          </a:blip>
          <a:srcRect b="0" l="0" r="0" t="0"/>
          <a:stretch/>
        </p:blipFill>
        <p:spPr>
          <a:xfrm>
            <a:off x="689810" y="1203075"/>
            <a:ext cx="7940842" cy="3705808"/>
          </a:xfrm>
          <a:prstGeom prst="rect">
            <a:avLst/>
          </a:prstGeom>
          <a:noFill/>
          <a:ln cap="flat" cmpd="sng" w="19050">
            <a:solidFill>
              <a:schemeClr val="dk1"/>
            </a:solidFill>
            <a:prstDash val="solid"/>
            <a:miter/>
            <a:headEnd len="med" w="med" type="none"/>
            <a:tailEnd len="med" w="med" type="none"/>
          </a:ln>
        </p:spPr>
      </p:pic>
      <p:sp>
        <p:nvSpPr>
          <p:cNvPr id="3630" name="Shape 3630"/>
          <p:cNvSpPr txBox="1"/>
          <p:nvPr/>
        </p:nvSpPr>
        <p:spPr>
          <a:xfrm>
            <a:off x="898358" y="5478378"/>
            <a:ext cx="6759741" cy="72189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500" u="none" cap="none" strike="noStrike">
                <a:solidFill>
                  <a:schemeClr val="dk1"/>
                </a:solidFill>
                <a:latin typeface="Arial"/>
                <a:ea typeface="Arial"/>
                <a:cs typeface="Arial"/>
                <a:sym typeface="Arial"/>
              </a:rPr>
              <a:t>Total Spending Amount Including Commitments </a:t>
            </a:r>
            <a:r>
              <a:rPr b="0" baseline="0" i="0" lang="en-US" sz="1500" u="none" cap="none" strike="noStrike">
                <a:solidFill>
                  <a:schemeClr val="dk1"/>
                </a:solidFill>
                <a:latin typeface="Arial"/>
                <a:ea typeface="Arial"/>
                <a:cs typeface="Arial"/>
                <a:sym typeface="Arial"/>
              </a:rPr>
              <a:t>remains unchanged</a:t>
            </a:r>
          </a:p>
          <a:p>
            <a:pPr indent="-231775" lvl="0" marL="231775" marR="0" rtl="0" algn="l">
              <a:spcBef>
                <a:spcPts val="300"/>
              </a:spcBef>
              <a:spcAft>
                <a:spcPts val="0"/>
              </a:spcAft>
              <a:buClr>
                <a:srgbClr val="AF242B"/>
              </a:buClr>
              <a:buSzPct val="75000"/>
              <a:buFont typeface="Noto Sans Symbols"/>
              <a:buChar char="•"/>
            </a:pPr>
            <a:r>
              <a:rPr b="1" baseline="0" i="0" lang="en-US" sz="1500" u="none" cap="none" strike="noStrike">
                <a:solidFill>
                  <a:schemeClr val="dk1"/>
                </a:solidFill>
                <a:latin typeface="Arial"/>
                <a:ea typeface="Arial"/>
                <a:cs typeface="Arial"/>
                <a:sym typeface="Arial"/>
              </a:rPr>
              <a:t>Total Outstanding Receivable Accrual Amount </a:t>
            </a:r>
            <a:r>
              <a:rPr b="0" baseline="0" i="0" lang="en-US" sz="1500" u="none" cap="none" strike="noStrike">
                <a:solidFill>
                  <a:schemeClr val="dk1"/>
                </a:solidFill>
                <a:latin typeface="Arial"/>
                <a:ea typeface="Arial"/>
                <a:cs typeface="Arial"/>
                <a:sym typeface="Arial"/>
              </a:rPr>
              <a:t>increased by the amount of the accrual processed by the </a:t>
            </a:r>
            <a:r>
              <a:rPr b="1" baseline="0" i="0" lang="en-US" sz="1500" u="none" cap="none" strike="noStrike">
                <a:solidFill>
                  <a:schemeClr val="dk1"/>
                </a:solidFill>
                <a:latin typeface="Arial"/>
                <a:ea typeface="Arial"/>
                <a:cs typeface="Arial"/>
                <a:sym typeface="Arial"/>
              </a:rPr>
              <a:t>PCACCRUE</a:t>
            </a:r>
            <a:r>
              <a:rPr b="0" baseline="0" i="0" lang="en-US" sz="1500" u="none" cap="none" strike="noStrike">
                <a:solidFill>
                  <a:schemeClr val="dk1"/>
                </a:solidFill>
                <a:latin typeface="Arial"/>
                <a:ea typeface="Arial"/>
                <a:cs typeface="Arial"/>
                <a:sym typeface="Arial"/>
              </a:rPr>
              <a:t> batch job</a:t>
            </a: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3631" name="Shape 3631"/>
          <p:cNvSpPr/>
          <p:nvPr/>
        </p:nvSpPr>
        <p:spPr>
          <a:xfrm>
            <a:off x="4660232" y="1248275"/>
            <a:ext cx="3517117" cy="216567"/>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36" name="Shape 3636"/>
        <p:cNvGrpSpPr/>
        <p:nvPr/>
      </p:nvGrpSpPr>
      <p:grpSpPr>
        <a:xfrm>
          <a:off x="0" y="0"/>
          <a:ext cx="0" cy="0"/>
          <a:chOff x="0" y="0"/>
          <a:chExt cx="0" cy="0"/>
        </a:xfrm>
      </p:grpSpPr>
      <p:sp>
        <p:nvSpPr>
          <p:cNvPr id="3637" name="Shape 363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Exercise</a:t>
            </a:r>
          </a:p>
        </p:txBody>
      </p:sp>
      <p:sp>
        <p:nvSpPr>
          <p:cNvPr id="3638" name="Shape 3638"/>
          <p:cNvSpPr txBox="1"/>
          <p:nvPr>
            <p:ph idx="1" type="body"/>
          </p:nvPr>
        </p:nvSpPr>
        <p:spPr>
          <a:xfrm>
            <a:off x="712787" y="1608137"/>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Exercise 11 – Process Accrual Standard Voucher</a:t>
            </a:r>
          </a:p>
        </p:txBody>
      </p:sp>
      <p:sp>
        <p:nvSpPr>
          <p:cNvPr id="3639" name="Shape 363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640" name="Shape 364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45" name="Shape 3645"/>
        <p:cNvGrpSpPr/>
        <p:nvPr/>
      </p:nvGrpSpPr>
      <p:grpSpPr>
        <a:xfrm>
          <a:off x="0" y="0"/>
          <a:ext cx="0" cy="0"/>
          <a:chOff x="0" y="0"/>
          <a:chExt cx="0" cy="0"/>
        </a:xfrm>
      </p:grpSpPr>
      <p:sp>
        <p:nvSpPr>
          <p:cNvPr id="3646" name="Shape 3646"/>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647" name="Shape 3647"/>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1" baseline="0" i="0" lang="en-US" sz="3600" u="none" cap="none" strike="noStrike">
                <a:solidFill>
                  <a:schemeClr val="dk1"/>
                </a:solidFill>
                <a:latin typeface="Arial"/>
                <a:ea typeface="Arial"/>
                <a:cs typeface="Arial"/>
                <a:sym typeface="Arial"/>
              </a:rPr>
              <a:t>Segment 7:</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Manual Credit Management</a:t>
            </a:r>
          </a:p>
        </p:txBody>
      </p:sp>
      <p:sp>
        <p:nvSpPr>
          <p:cNvPr id="3648" name="Shape 3648"/>
          <p:cNvSpPr txBox="1"/>
          <p:nvPr>
            <p:ph idx="11" type="ftr"/>
          </p:nvPr>
        </p:nvSpPr>
        <p:spPr>
          <a:xfrm>
            <a:off x="398585"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649" name="Shape 3649"/>
          <p:cNvSpPr txBox="1"/>
          <p:nvPr>
            <p:ph idx="12" type="sldNum"/>
          </p:nvPr>
        </p:nvSpPr>
        <p:spPr>
          <a:xfrm>
            <a:off x="0" y="6572493"/>
            <a:ext cx="599830" cy="28550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54" name="Shape 3654"/>
        <p:cNvGrpSpPr/>
        <p:nvPr/>
      </p:nvGrpSpPr>
      <p:grpSpPr>
        <a:xfrm>
          <a:off x="0" y="0"/>
          <a:ext cx="0" cy="0"/>
          <a:chOff x="0" y="0"/>
          <a:chExt cx="0" cy="0"/>
        </a:xfrm>
      </p:grpSpPr>
      <p:sp>
        <p:nvSpPr>
          <p:cNvPr id="3655" name="Shape 3655"/>
          <p:cNvSpPr/>
          <p:nvPr/>
        </p:nvSpPr>
        <p:spPr>
          <a:xfrm>
            <a:off x="356260" y="3422076"/>
            <a:ext cx="8787739" cy="877206"/>
          </a:xfrm>
          <a:prstGeom prst="rect">
            <a:avLst/>
          </a:prstGeom>
          <a:solidFill>
            <a:srgbClr val="FFFF00"/>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656" name="Shape 365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3657" name="Shape 3657"/>
          <p:cNvSpPr txBox="1"/>
          <p:nvPr>
            <p:ph idx="1" type="body"/>
          </p:nvPr>
        </p:nvSpPr>
        <p:spPr>
          <a:xfrm>
            <a:off x="712787" y="1156887"/>
            <a:ext cx="8229600" cy="452596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  </a:t>
            </a:r>
            <a:r>
              <a:rPr b="0" baseline="0" i="0" lang="en-US" sz="1600" u="none" cap="none" strike="noStrike">
                <a:solidFill>
                  <a:schemeClr val="dk1"/>
                </a:solidFill>
                <a:latin typeface="Arial"/>
                <a:ea typeface="Arial"/>
                <a:cs typeface="Arial"/>
                <a:sym typeface="Arial"/>
              </a:rPr>
              <a:t>Project Cost Accounting System (PCAS) Overview</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2:</a:t>
            </a:r>
            <a:r>
              <a:rPr b="0" baseline="0" i="0" lang="en-US" sz="1600" u="none" cap="none" strike="noStrike">
                <a:solidFill>
                  <a:schemeClr val="dk1"/>
                </a:solidFill>
                <a:latin typeface="Arial"/>
                <a:ea typeface="Arial"/>
                <a:cs typeface="Arial"/>
                <a:sym typeface="Arial"/>
              </a:rPr>
              <a:t>  PCAS Agreements and Agreement Creation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3:  </a:t>
            </a:r>
            <a:r>
              <a:rPr b="0" baseline="0" i="0" lang="en-US" sz="1600" u="none" cap="none" strike="noStrike">
                <a:solidFill>
                  <a:schemeClr val="dk1"/>
                </a:solidFill>
                <a:latin typeface="Arial"/>
                <a:ea typeface="Arial"/>
                <a:cs typeface="Arial"/>
                <a:sym typeface="Arial"/>
              </a:rPr>
              <a:t>PCAS Pre-Billing Transactions and Agreement Entity Updates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4:  </a:t>
            </a:r>
            <a:r>
              <a:rPr b="0" baseline="0" i="0" lang="en-US" sz="1600" u="none" cap="none" strike="noStrike">
                <a:solidFill>
                  <a:schemeClr val="dk1"/>
                </a:solidFill>
                <a:latin typeface="Arial"/>
                <a:ea typeface="Arial"/>
                <a:cs typeface="Arial"/>
                <a:sym typeface="Arial"/>
              </a:rPr>
              <a:t>PCAS Unbilled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5:  </a:t>
            </a:r>
            <a:r>
              <a:rPr b="0" baseline="0" i="0" lang="en-US" sz="1600" u="none" cap="none" strike="noStrike">
                <a:solidFill>
                  <a:schemeClr val="dk1"/>
                </a:solidFill>
                <a:latin typeface="Arial"/>
                <a:ea typeface="Arial"/>
                <a:cs typeface="Arial"/>
                <a:sym typeface="Arial"/>
              </a:rPr>
              <a:t>PCAS 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6:  </a:t>
            </a:r>
            <a:r>
              <a:rPr b="0" baseline="0" i="0" lang="en-US" sz="1600" u="none" cap="none" strike="noStrike">
                <a:solidFill>
                  <a:schemeClr val="dk1"/>
                </a:solidFill>
                <a:latin typeface="Arial"/>
                <a:ea typeface="Arial"/>
                <a:cs typeface="Arial"/>
                <a:sym typeface="Arial"/>
              </a:rPr>
              <a:t>PCAS Accruals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7:  Manual Credit Management</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Credit Application Worksheet</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8:  </a:t>
            </a:r>
            <a:r>
              <a:rPr b="0" baseline="0" i="0" lang="en-US" sz="1600" u="none" cap="none" strike="noStrike">
                <a:solidFill>
                  <a:schemeClr val="dk1"/>
                </a:solidFill>
                <a:latin typeface="Arial"/>
                <a:ea typeface="Arial"/>
                <a:cs typeface="Arial"/>
                <a:sym typeface="Arial"/>
              </a:rPr>
              <a:t>Billing-Related Collections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9:  </a:t>
            </a:r>
            <a:r>
              <a:rPr b="0" baseline="0" i="0" lang="en-US" sz="1600" u="none" cap="none" strike="noStrike">
                <a:solidFill>
                  <a:schemeClr val="dk1"/>
                </a:solidFill>
                <a:latin typeface="Arial"/>
                <a:ea typeface="Arial"/>
                <a:cs typeface="Arial"/>
                <a:sym typeface="Arial"/>
              </a:rPr>
              <a:t>Receivable Management </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10:  </a:t>
            </a:r>
            <a:r>
              <a:rPr b="0" baseline="0" i="0" lang="en-US" sz="1600" u="none" cap="none" strike="noStrike">
                <a:solidFill>
                  <a:schemeClr val="dk1"/>
                </a:solidFill>
                <a:latin typeface="Arial"/>
                <a:ea typeface="Arial"/>
                <a:cs typeface="Arial"/>
                <a:sym typeface="Arial"/>
              </a:rPr>
              <a:t>Expiring Unfilled Customer Order Reversal</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11</a:t>
            </a:r>
            <a:r>
              <a:rPr b="0" baseline="0" i="0" lang="en-US" sz="1600" u="none" cap="none" strike="noStrike">
                <a:solidFill>
                  <a:schemeClr val="dk1"/>
                </a:solidFill>
                <a:latin typeface="Arial"/>
                <a:ea typeface="Arial"/>
                <a:cs typeface="Arial"/>
                <a:sym typeface="Arial"/>
              </a:rPr>
              <a:t>: Mass Import</a:t>
            </a:r>
          </a:p>
          <a:p>
            <a:pPr indent="-288925" lvl="0" marL="288925" marR="0" rtl="0" algn="l">
              <a:spcBef>
                <a:spcPts val="1200"/>
              </a:spcBef>
              <a:spcAft>
                <a:spcPts val="60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12</a:t>
            </a:r>
            <a:r>
              <a:rPr b="0" baseline="0" i="0" lang="en-US" sz="1600" u="none" cap="none" strike="noStrike">
                <a:solidFill>
                  <a:schemeClr val="dk1"/>
                </a:solidFill>
                <a:latin typeface="Arial"/>
                <a:ea typeface="Arial"/>
                <a:cs typeface="Arial"/>
                <a:sym typeface="Arial"/>
              </a:rPr>
              <a:t>: PCAS Reports</a:t>
            </a:r>
          </a:p>
        </p:txBody>
      </p:sp>
      <p:sp>
        <p:nvSpPr>
          <p:cNvPr id="3658" name="Shape 365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659" name="Shape 365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3" name="Shape 3663"/>
        <p:cNvGrpSpPr/>
        <p:nvPr/>
      </p:nvGrpSpPr>
      <p:grpSpPr>
        <a:xfrm>
          <a:off x="0" y="0"/>
          <a:ext cx="0" cy="0"/>
          <a:chOff x="0" y="0"/>
          <a:chExt cx="0" cy="0"/>
        </a:xfrm>
      </p:grpSpPr>
      <p:sp>
        <p:nvSpPr>
          <p:cNvPr id="3664" name="Shape 3664"/>
          <p:cNvSpPr txBox="1"/>
          <p:nvPr>
            <p:ph idx="1" type="body"/>
          </p:nvPr>
        </p:nvSpPr>
        <p:spPr>
          <a:xfrm>
            <a:off x="678550" y="3396448"/>
            <a:ext cx="8229600" cy="754636"/>
          </a:xfrm>
          <a:prstGeom prst="rect">
            <a:avLst/>
          </a:prstGeom>
          <a:noFill/>
          <a:ln>
            <a:noFill/>
          </a:ln>
        </p:spPr>
        <p:txBody>
          <a:bodyPr anchorCtr="0" anchor="t"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Credit Application</a:t>
            </a:r>
          </a:p>
          <a:p>
            <a:pPr indent="-231775" lvl="0" marL="231775"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Worksheet</a:t>
            </a:r>
          </a:p>
        </p:txBody>
      </p:sp>
      <p:sp>
        <p:nvSpPr>
          <p:cNvPr id="3665" name="Shape 366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3666" name="Shape 366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1" name="Shape 3671"/>
        <p:cNvGrpSpPr/>
        <p:nvPr/>
      </p:nvGrpSpPr>
      <p:grpSpPr>
        <a:xfrm>
          <a:off x="0" y="0"/>
          <a:ext cx="0" cy="0"/>
          <a:chOff x="0" y="0"/>
          <a:chExt cx="0" cy="0"/>
        </a:xfrm>
      </p:grpSpPr>
      <p:sp>
        <p:nvSpPr>
          <p:cNvPr id="3672" name="Shape 3672"/>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Credits – Overview</a:t>
            </a:r>
          </a:p>
        </p:txBody>
      </p:sp>
      <p:sp>
        <p:nvSpPr>
          <p:cNvPr id="3673" name="Shape 3673"/>
          <p:cNvSpPr txBox="1"/>
          <p:nvPr>
            <p:ph idx="1" type="body"/>
          </p:nvPr>
        </p:nvSpPr>
        <p:spPr>
          <a:xfrm>
            <a:off x="385011" y="1333000"/>
            <a:ext cx="8758988" cy="5016500"/>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Credits refer to </a:t>
            </a:r>
            <a:r>
              <a:rPr b="1" baseline="0" i="0" lang="en-US" sz="1800" u="sng" cap="none" strike="noStrike">
                <a:solidFill>
                  <a:schemeClr val="dk1"/>
                </a:solidFill>
                <a:latin typeface="Arial"/>
                <a:ea typeface="Arial"/>
                <a:cs typeface="Arial"/>
                <a:sym typeface="Arial"/>
              </a:rPr>
              <a:t>money owed by GSA back to the customer</a:t>
            </a:r>
            <a:r>
              <a:rPr b="0" baseline="0" i="0" lang="en-US" sz="1800" u="none" cap="none" strike="noStrike">
                <a:solidFill>
                  <a:schemeClr val="dk1"/>
                </a:solidFill>
                <a:latin typeface="Arial"/>
                <a:ea typeface="Arial"/>
                <a:cs typeface="Arial"/>
                <a:sym typeface="Arial"/>
              </a:rPr>
              <a:t> and may be generated due to:</a:t>
            </a:r>
          </a:p>
          <a:p>
            <a:pPr indent="-225425" lvl="1" marL="568325" marR="0" rtl="0" algn="l">
              <a:spcBef>
                <a:spcPts val="3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Rate changes</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Exemptions</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Billing Errors - resolution of disputes/chargebacks</a:t>
            </a:r>
          </a:p>
          <a:p>
            <a:pPr indent="-165100" lvl="1" marL="231775" marR="0" rtl="0" algn="l">
              <a:spcBef>
                <a:spcPts val="300"/>
              </a:spcBef>
              <a:spcAft>
                <a:spcPts val="0"/>
              </a:spcAft>
              <a:buClr>
                <a:srgbClr val="AF242B"/>
              </a:buClr>
              <a:buFont typeface="Noto Sans Symbols"/>
              <a:buNone/>
            </a:pPr>
            <a:r>
              <a:t/>
            </a:r>
            <a:endParaRPr b="0" baseline="0" i="0" sz="1400" u="none" cap="none" strike="noStrike">
              <a:solidFill>
                <a:schemeClr val="dk1"/>
              </a:solidFill>
              <a:latin typeface="Arial"/>
              <a:ea typeface="Arial"/>
              <a:cs typeface="Arial"/>
              <a:sym typeface="Arial"/>
            </a:endParaRPr>
          </a:p>
          <a:p>
            <a:pPr indent="-231775" lvl="1"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Credits are recorded in Pegasys using: </a:t>
            </a:r>
          </a:p>
          <a:p>
            <a:pPr indent="-225425" lvl="1" marL="568325" marR="0" rtl="0" algn="l">
              <a:spcBef>
                <a:spcPts val="3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Billing Document (IPAC and Non-IPAC) </a:t>
            </a:r>
            <a:r>
              <a:rPr b="1" baseline="0" i="0" lang="en-US" sz="1800" u="sng" cap="none" strike="noStrike">
                <a:solidFill>
                  <a:schemeClr val="dk1"/>
                </a:solidFill>
                <a:latin typeface="Arial"/>
                <a:ea typeface="Arial"/>
                <a:cs typeface="Arial"/>
                <a:sym typeface="Arial"/>
              </a:rPr>
              <a:t>'Credit' Line Type</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Pegasys supports negative Internal Voucher (NV) accounting lines to record Interfund/Intrafund credits</a:t>
            </a:r>
          </a:p>
          <a:p>
            <a:pPr indent="-165100" lvl="0" marL="231775" marR="0" rtl="0" algn="l">
              <a:spcBef>
                <a:spcPts val="300"/>
              </a:spcBef>
              <a:spcAft>
                <a:spcPts val="0"/>
              </a:spcAft>
              <a:buClr>
                <a:srgbClr val="AF242B"/>
              </a:buClr>
              <a:buFont typeface="Noto Sans Symbols"/>
              <a:buNone/>
            </a:pPr>
            <a:r>
              <a:t/>
            </a:r>
            <a:endParaRPr b="0" baseline="0" i="0" sz="1400" u="none" cap="none" strike="noStrike">
              <a:solidFill>
                <a:schemeClr val="dk1"/>
              </a:solidFill>
              <a:latin typeface="Arial"/>
              <a:ea typeface="Arial"/>
              <a:cs typeface="Arial"/>
              <a:sym typeface="Arial"/>
            </a:endParaRPr>
          </a:p>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Via the </a:t>
            </a:r>
            <a:r>
              <a:rPr b="1" baseline="0" i="0" lang="en-US" sz="1800" u="sng" cap="none" strike="noStrike">
                <a:solidFill>
                  <a:schemeClr val="dk1"/>
                </a:solidFill>
                <a:latin typeface="Arial"/>
                <a:ea typeface="Arial"/>
                <a:cs typeface="Arial"/>
                <a:sym typeface="Arial"/>
              </a:rPr>
              <a:t>Credit Application Worksheet</a:t>
            </a:r>
            <a:r>
              <a:rPr b="0" baseline="0" i="0" lang="en-US" sz="1800" u="none" cap="none" strike="noStrike">
                <a:solidFill>
                  <a:schemeClr val="dk1"/>
                </a:solidFill>
                <a:latin typeface="Arial"/>
                <a:ea typeface="Arial"/>
                <a:cs typeface="Arial"/>
                <a:sym typeface="Arial"/>
              </a:rPr>
              <a:t>, credits can be:</a:t>
            </a:r>
          </a:p>
          <a:p>
            <a:pPr indent="-346075" lvl="1" marL="688975" marR="0" rtl="0" algn="l">
              <a:spcBef>
                <a:spcPts val="300"/>
              </a:spcBef>
              <a:spcAft>
                <a:spcPts val="0"/>
              </a:spcAft>
              <a:buClr>
                <a:srgbClr val="AF242B"/>
              </a:buClr>
              <a:buSzPct val="75000"/>
              <a:buFont typeface="Arial"/>
              <a:buAutoNum type="arabicPeriod"/>
            </a:pPr>
            <a:r>
              <a:rPr b="0" baseline="0" i="0" lang="en-US" sz="1800" u="sng" cap="none" strike="noStrike">
                <a:solidFill>
                  <a:schemeClr val="dk1"/>
                </a:solidFill>
                <a:latin typeface="Arial"/>
                <a:ea typeface="Arial"/>
                <a:cs typeface="Arial"/>
                <a:sym typeface="Arial"/>
              </a:rPr>
              <a:t>Applied</a:t>
            </a:r>
            <a:r>
              <a:rPr b="0" baseline="0" i="0" lang="en-US" sz="1800" u="none" cap="none" strike="noStrike">
                <a:solidFill>
                  <a:schemeClr val="dk1"/>
                </a:solidFill>
                <a:latin typeface="Arial"/>
                <a:ea typeface="Arial"/>
                <a:cs typeface="Arial"/>
                <a:sym typeface="Arial"/>
              </a:rPr>
              <a:t> against another bill</a:t>
            </a:r>
          </a:p>
          <a:p>
            <a:pPr indent="-346075" lvl="1" marL="688975" marR="0" rtl="0" algn="l">
              <a:spcBef>
                <a:spcPts val="600"/>
              </a:spcBef>
              <a:spcAft>
                <a:spcPts val="0"/>
              </a:spcAft>
              <a:buClr>
                <a:srgbClr val="AF242B"/>
              </a:buClr>
              <a:buSzPct val="75000"/>
              <a:buFont typeface="Arial"/>
              <a:buAutoNum type="arabicPeriod"/>
            </a:pPr>
            <a:r>
              <a:rPr b="0" baseline="0" i="0" lang="en-US" sz="1800" u="sng" cap="none" strike="noStrike">
                <a:solidFill>
                  <a:schemeClr val="dk1"/>
                </a:solidFill>
                <a:latin typeface="Arial"/>
                <a:ea typeface="Arial"/>
                <a:cs typeface="Arial"/>
                <a:sym typeface="Arial"/>
              </a:rPr>
              <a:t>Refunded</a:t>
            </a:r>
            <a:r>
              <a:rPr b="0" baseline="0" i="0" lang="en-US" sz="1800" u="none" cap="none" strike="noStrike">
                <a:solidFill>
                  <a:schemeClr val="dk1"/>
                </a:solidFill>
                <a:latin typeface="Arial"/>
                <a:ea typeface="Arial"/>
                <a:cs typeface="Arial"/>
                <a:sym typeface="Arial"/>
              </a:rPr>
              <a:t> to the customer </a:t>
            </a:r>
          </a:p>
          <a:p>
            <a:pPr indent="-346075" lvl="1" marL="688975" marR="0" rtl="0" algn="l">
              <a:spcBef>
                <a:spcPts val="600"/>
              </a:spcBef>
              <a:spcAft>
                <a:spcPts val="0"/>
              </a:spcAft>
              <a:buClr>
                <a:srgbClr val="AF242B"/>
              </a:buClr>
              <a:buSzPct val="75000"/>
              <a:buFont typeface="Arial"/>
              <a:buAutoNum type="arabicPeriod"/>
            </a:pPr>
            <a:r>
              <a:rPr b="0" baseline="0" i="0" lang="en-US" sz="1800" u="sng" cap="none" strike="noStrike">
                <a:solidFill>
                  <a:schemeClr val="dk1"/>
                </a:solidFill>
                <a:latin typeface="Arial"/>
                <a:ea typeface="Arial"/>
                <a:cs typeface="Arial"/>
                <a:sym typeface="Arial"/>
              </a:rPr>
              <a:t>Transferred</a:t>
            </a:r>
            <a:r>
              <a:rPr b="0" baseline="0" i="0" lang="en-US" sz="1800" u="none" cap="none" strike="noStrike">
                <a:solidFill>
                  <a:schemeClr val="dk1"/>
                </a:solidFill>
                <a:latin typeface="Arial"/>
                <a:ea typeface="Arial"/>
                <a:cs typeface="Arial"/>
                <a:sym typeface="Arial"/>
              </a:rPr>
              <a:t> to Treasury</a:t>
            </a:r>
          </a:p>
          <a:p>
            <a:pPr indent="-155575" lvl="0" marL="231775" marR="0" rtl="0" algn="l">
              <a:spcBef>
                <a:spcPts val="600"/>
              </a:spcBef>
              <a:spcAft>
                <a:spcPts val="30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3674" name="Shape 367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675" name="Shape 367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0" name="Shape 3680"/>
        <p:cNvGrpSpPr/>
        <p:nvPr/>
      </p:nvGrpSpPr>
      <p:grpSpPr>
        <a:xfrm>
          <a:off x="0" y="0"/>
          <a:ext cx="0" cy="0"/>
          <a:chOff x="0" y="0"/>
          <a:chExt cx="0" cy="0"/>
        </a:xfrm>
      </p:grpSpPr>
      <p:sp>
        <p:nvSpPr>
          <p:cNvPr id="3681" name="Shape 3681"/>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Credit Application Worksheet </a:t>
            </a:r>
          </a:p>
        </p:txBody>
      </p:sp>
      <p:sp>
        <p:nvSpPr>
          <p:cNvPr id="3682" name="Shape 368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683" name="Shape 3683"/>
          <p:cNvSpPr txBox="1"/>
          <p:nvPr>
            <p:ph idx="12" type="sldNum"/>
          </p:nvPr>
        </p:nvSpPr>
        <p:spPr>
          <a:xfrm>
            <a:off x="-25400" y="6245225"/>
            <a:ext cx="474663"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684" name="Shape 3684"/>
          <p:cNvSpPr txBox="1"/>
          <p:nvPr>
            <p:ph idx="1" type="body"/>
          </p:nvPr>
        </p:nvSpPr>
        <p:spPr>
          <a:xfrm>
            <a:off x="357767" y="1220745"/>
            <a:ext cx="8786232" cy="49704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Credit Application Worksheet provides the ability to:</a:t>
            </a:r>
          </a:p>
          <a:p>
            <a:pPr indent="-225425" lvl="1" marL="56832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Search for outstanding bills and outstanding credit amounts</a:t>
            </a:r>
            <a:r>
              <a:rPr b="0" baseline="0" i="0" lang="en-US" sz="1800" u="none" cap="none" strike="noStrike">
                <a:solidFill>
                  <a:schemeClr val="dk1"/>
                </a:solidFill>
                <a:latin typeface="Arial"/>
                <a:ea typeface="Arial"/>
                <a:cs typeface="Arial"/>
                <a:sym typeface="Arial"/>
              </a:rPr>
              <a:t> to determine which bill a credit amount should be applied against </a:t>
            </a:r>
          </a:p>
          <a:p>
            <a:pPr indent="-225425" lvl="1" marL="56832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Generate the associated Cash Receipt</a:t>
            </a:r>
            <a:r>
              <a:rPr b="0" baseline="0" i="0" lang="en-US" sz="1800" u="none" cap="none" strike="noStrike">
                <a:solidFill>
                  <a:schemeClr val="dk1"/>
                </a:solidFill>
                <a:latin typeface="Arial"/>
                <a:ea typeface="Arial"/>
                <a:cs typeface="Arial"/>
                <a:sym typeface="Arial"/>
              </a:rPr>
              <a:t> document to liquidate the selected credit and outstanding bill amounts</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Creates Cash Receipts with the following </a:t>
            </a:r>
            <a:r>
              <a:rPr b="0" baseline="0" i="0" lang="en-US" sz="1800" u="sng" cap="none" strike="noStrike">
                <a:solidFill>
                  <a:schemeClr val="dk1"/>
                </a:solidFill>
                <a:latin typeface="Arial"/>
                <a:ea typeface="Arial"/>
                <a:cs typeface="Arial"/>
                <a:sym typeface="Arial"/>
              </a:rPr>
              <a:t>Line Types</a:t>
            </a:r>
            <a:r>
              <a:rPr b="0" baseline="0" i="0" lang="en-US" sz="1800" u="none" cap="none" strike="noStrike">
                <a:solidFill>
                  <a:schemeClr val="dk1"/>
                </a:solidFill>
                <a:latin typeface="Arial"/>
                <a:ea typeface="Arial"/>
                <a:cs typeface="Arial"/>
                <a:sym typeface="Arial"/>
              </a:rPr>
              <a:t>:</a:t>
            </a:r>
          </a:p>
          <a:p>
            <a:pPr indent="-231775" lvl="3" marL="1260475" marR="0" rtl="0" algn="l">
              <a:spcBef>
                <a:spcPts val="120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Credit Reduction </a:t>
            </a:r>
            <a:r>
              <a:rPr b="0" baseline="0" i="0" lang="en-US" sz="1600" u="none" cap="none" strike="noStrike">
                <a:solidFill>
                  <a:schemeClr val="dk1"/>
                </a:solidFill>
                <a:latin typeface="Arial"/>
                <a:ea typeface="Arial"/>
                <a:cs typeface="Arial"/>
                <a:sym typeface="Arial"/>
              </a:rPr>
              <a:t>(Cash Receipt) - used to liquidate (reduce/close) the referenced Billing Document Credit Line </a:t>
            </a:r>
          </a:p>
          <a:p>
            <a:pPr indent="-231775" lvl="3" marL="1260475" marR="0" rtl="0" algn="l">
              <a:spcBef>
                <a:spcPts val="120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Credit Application </a:t>
            </a:r>
            <a:r>
              <a:rPr b="0" baseline="0" i="0" lang="en-US" sz="1600" u="none" cap="none" strike="noStrike">
                <a:solidFill>
                  <a:schemeClr val="dk1"/>
                </a:solidFill>
                <a:latin typeface="Arial"/>
                <a:ea typeface="Arial"/>
                <a:cs typeface="Arial"/>
                <a:sym typeface="Arial"/>
              </a:rPr>
              <a:t>(Cash Receipt) - used to: </a:t>
            </a:r>
          </a:p>
          <a:p>
            <a:pPr indent="-342900" lvl="4" marL="1651000" marR="0" rtl="0" algn="l">
              <a:spcBef>
                <a:spcPts val="1200"/>
              </a:spcBef>
              <a:spcAft>
                <a:spcPts val="0"/>
              </a:spcAft>
              <a:buClr>
                <a:srgbClr val="AF242B"/>
              </a:buClr>
              <a:buSzPct val="75000"/>
              <a:buFont typeface="Arial"/>
              <a:buAutoNum type="arabicPeriod"/>
            </a:pPr>
            <a:r>
              <a:rPr b="1" baseline="0" i="0" lang="en-US" sz="1600" u="none" cap="none" strike="noStrike">
                <a:solidFill>
                  <a:schemeClr val="dk1"/>
                </a:solidFill>
                <a:latin typeface="Arial"/>
                <a:ea typeface="Arial"/>
                <a:cs typeface="Arial"/>
                <a:sym typeface="Arial"/>
              </a:rPr>
              <a:t>Apply the credit </a:t>
            </a:r>
            <a:r>
              <a:rPr b="0" baseline="0" i="0" lang="en-US" sz="1600" u="none" cap="none" strike="noStrike">
                <a:solidFill>
                  <a:schemeClr val="dk1"/>
                </a:solidFill>
                <a:latin typeface="Arial"/>
                <a:ea typeface="Arial"/>
                <a:cs typeface="Arial"/>
                <a:sym typeface="Arial"/>
              </a:rPr>
              <a:t>to an outstanding Billing Document Normal line</a:t>
            </a:r>
          </a:p>
          <a:p>
            <a:pPr indent="-342900" lvl="4" marL="1651000" marR="0" rtl="0" algn="l">
              <a:spcBef>
                <a:spcPts val="1200"/>
              </a:spcBef>
              <a:spcAft>
                <a:spcPts val="0"/>
              </a:spcAft>
              <a:buClr>
                <a:srgbClr val="AF242B"/>
              </a:buClr>
              <a:buSzPct val="75000"/>
              <a:buFont typeface="Arial"/>
              <a:buAutoNum type="arabicPeriod"/>
            </a:pPr>
            <a:r>
              <a:rPr b="1" baseline="0" i="0" lang="en-US" sz="1600" u="none" cap="none" strike="noStrike">
                <a:solidFill>
                  <a:schemeClr val="dk1"/>
                </a:solidFill>
                <a:latin typeface="Arial"/>
                <a:ea typeface="Arial"/>
                <a:cs typeface="Arial"/>
                <a:sym typeface="Arial"/>
              </a:rPr>
              <a:t>Refund the credit</a:t>
            </a:r>
            <a:r>
              <a:rPr b="0" baseline="0" i="0" lang="en-US" sz="1600" u="none" cap="none" strike="noStrike">
                <a:solidFill>
                  <a:schemeClr val="dk1"/>
                </a:solidFill>
                <a:latin typeface="Arial"/>
                <a:ea typeface="Arial"/>
                <a:cs typeface="Arial"/>
                <a:sym typeface="Arial"/>
              </a:rPr>
              <a:t> to the customer (via copy forward to a refund payment IP)</a:t>
            </a:r>
          </a:p>
          <a:p>
            <a:pPr indent="-342900" lvl="4" marL="1651000" marR="0" rtl="0" algn="l">
              <a:spcBef>
                <a:spcPts val="1200"/>
              </a:spcBef>
              <a:spcAft>
                <a:spcPts val="0"/>
              </a:spcAft>
              <a:buClr>
                <a:srgbClr val="AF242B"/>
              </a:buClr>
              <a:buSzPct val="75000"/>
              <a:buFont typeface="Arial"/>
              <a:buAutoNum type="arabicPeriod"/>
            </a:pPr>
            <a:r>
              <a:rPr b="1" baseline="0" i="0" lang="en-US" sz="1600" u="none" cap="none" strike="noStrike">
                <a:solidFill>
                  <a:schemeClr val="dk1"/>
                </a:solidFill>
                <a:latin typeface="Arial"/>
                <a:ea typeface="Arial"/>
                <a:cs typeface="Arial"/>
                <a:sym typeface="Arial"/>
              </a:rPr>
              <a:t>Transfer the credit amount to Treasury</a:t>
            </a:r>
            <a:r>
              <a:rPr b="0" baseline="0" i="0" lang="en-US" sz="1600" u="none" cap="none" strike="noStrike">
                <a:solidFill>
                  <a:schemeClr val="dk1"/>
                </a:solidFill>
                <a:latin typeface="Arial"/>
                <a:ea typeface="Arial"/>
                <a:cs typeface="Arial"/>
                <a:sym typeface="Arial"/>
              </a:rPr>
              <a:t> (used when credit application or refund are not possible) </a:t>
            </a:r>
          </a:p>
          <a:p>
            <a:pPr indent="-136525" lvl="0" marL="23177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9" name="Shape 3689"/>
        <p:cNvGrpSpPr/>
        <p:nvPr/>
      </p:nvGrpSpPr>
      <p:grpSpPr>
        <a:xfrm>
          <a:off x="0" y="0"/>
          <a:ext cx="0" cy="0"/>
          <a:chOff x="0" y="0"/>
          <a:chExt cx="0" cy="0"/>
        </a:xfrm>
      </p:grpSpPr>
      <p:sp>
        <p:nvSpPr>
          <p:cNvPr id="3690" name="Shape 3690"/>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Credit Application Worksheet </a:t>
            </a:r>
          </a:p>
        </p:txBody>
      </p:sp>
      <p:sp>
        <p:nvSpPr>
          <p:cNvPr id="3691" name="Shape 369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692" name="Shape 3692"/>
          <p:cNvSpPr txBox="1"/>
          <p:nvPr>
            <p:ph idx="12" type="sldNum"/>
          </p:nvPr>
        </p:nvSpPr>
        <p:spPr>
          <a:xfrm>
            <a:off x="-25400" y="6245225"/>
            <a:ext cx="519112"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693" name="Shape 3693"/>
          <p:cNvSpPr txBox="1"/>
          <p:nvPr>
            <p:ph idx="1" type="body"/>
          </p:nvPr>
        </p:nvSpPr>
        <p:spPr>
          <a:xfrm>
            <a:off x="365760" y="1347025"/>
            <a:ext cx="8778239" cy="4775200"/>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Liquidation of credit via the following 3 options:</a:t>
            </a:r>
          </a:p>
          <a:p>
            <a:pPr indent="-412750" lvl="1" marL="803275" marR="0" rtl="0" algn="l">
              <a:spcBef>
                <a:spcPts val="200"/>
              </a:spcBef>
              <a:spcAft>
                <a:spcPts val="0"/>
              </a:spcAft>
              <a:buClr>
                <a:srgbClr val="AF242B"/>
              </a:buClr>
              <a:buFont typeface="Arial"/>
              <a:buNone/>
            </a:pPr>
            <a:r>
              <a:t/>
            </a:r>
            <a:endParaRPr b="0" baseline="0" i="0" sz="1000" u="none" cap="none" strike="noStrike">
              <a:solidFill>
                <a:schemeClr val="dk1"/>
              </a:solidFill>
              <a:latin typeface="Arial"/>
              <a:ea typeface="Arial"/>
              <a:cs typeface="Arial"/>
              <a:sym typeface="Arial"/>
            </a:endParaRPr>
          </a:p>
          <a:p>
            <a:pPr indent="-460375" lvl="1" marL="803275" marR="0" rtl="0" algn="l">
              <a:spcBef>
                <a:spcPts val="600"/>
              </a:spcBef>
              <a:spcAft>
                <a:spcPts val="0"/>
              </a:spcAft>
              <a:buClr>
                <a:srgbClr val="AF242B"/>
              </a:buClr>
              <a:buSzPct val="75000"/>
              <a:buFont typeface="Arial"/>
              <a:buAutoNum type="arabicPeriod"/>
            </a:pPr>
            <a:r>
              <a:rPr b="1" baseline="0" i="0" lang="en-US" sz="1800" u="sng" cap="none" strike="noStrike">
                <a:solidFill>
                  <a:schemeClr val="dk1"/>
                </a:solidFill>
                <a:latin typeface="Arial"/>
                <a:ea typeface="Arial"/>
                <a:cs typeface="Arial"/>
                <a:sym typeface="Arial"/>
              </a:rPr>
              <a:t>Application of Credit</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offset to reduce the customer’s outstanding bills</a:t>
            </a:r>
          </a:p>
          <a:p>
            <a:pPr indent="-460375" lvl="1" marL="803275" marR="0" rtl="0" algn="l">
              <a:spcBef>
                <a:spcPts val="1200"/>
              </a:spcBef>
              <a:spcAft>
                <a:spcPts val="0"/>
              </a:spcAft>
              <a:buClr>
                <a:srgbClr val="AF242B"/>
              </a:buClr>
              <a:buSzPct val="75000"/>
              <a:buFont typeface="Arial"/>
              <a:buAutoNum type="arabicPeriod"/>
            </a:pPr>
            <a:r>
              <a:rPr b="1" baseline="0" i="0" lang="en-US" sz="1800" u="sng" cap="none" strike="noStrike">
                <a:solidFill>
                  <a:schemeClr val="dk1"/>
                </a:solidFill>
                <a:latin typeface="Arial"/>
                <a:ea typeface="Arial"/>
                <a:cs typeface="Arial"/>
                <a:sym typeface="Arial"/>
              </a:rPr>
              <a:t>Refund Payment</a:t>
            </a:r>
            <a:r>
              <a:rPr b="1" baseline="0" i="0" lang="en-US" sz="1800" u="none" cap="none" strike="noStrike">
                <a:solidFill>
                  <a:schemeClr val="dk1"/>
                </a:solidFill>
                <a:latin typeface="Arial"/>
                <a:ea typeface="Arial"/>
                <a:cs typeface="Arial"/>
                <a:sym typeface="Arial"/>
              </a:rPr>
              <a:t> </a:t>
            </a:r>
            <a:r>
              <a:rPr b="0" baseline="0" i="0" lang="en-US" sz="1800" u="none" cap="none" strike="noStrike">
                <a:solidFill>
                  <a:schemeClr val="dk1"/>
                </a:solidFill>
                <a:latin typeface="Arial"/>
                <a:ea typeface="Arial"/>
                <a:cs typeface="Arial"/>
                <a:sym typeface="Arial"/>
              </a:rPr>
              <a:t>to the customer as credits cannot always be applied to outstanding bills</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Customer has requested a refund</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Agency/Customer may not have any future billing (non-recurring customer)</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‘Refund’ is a payment disbursed via Pegasys</a:t>
            </a:r>
          </a:p>
          <a:p>
            <a:pPr indent="-460375" lvl="1" marL="803275" marR="0" rtl="0" algn="l">
              <a:spcBef>
                <a:spcPts val="1200"/>
              </a:spcBef>
              <a:spcAft>
                <a:spcPts val="0"/>
              </a:spcAft>
              <a:buClr>
                <a:srgbClr val="AF242B"/>
              </a:buClr>
              <a:buSzPct val="75000"/>
              <a:buFont typeface="Arial"/>
              <a:buAutoNum type="arabicPeriod"/>
            </a:pPr>
            <a:r>
              <a:rPr b="1" baseline="0" i="0" lang="en-US" sz="1800" u="sng" cap="none" strike="noStrike">
                <a:solidFill>
                  <a:schemeClr val="dk1"/>
                </a:solidFill>
                <a:latin typeface="Arial"/>
                <a:ea typeface="Arial"/>
                <a:cs typeface="Arial"/>
                <a:sym typeface="Arial"/>
              </a:rPr>
              <a:t>Transfer</a:t>
            </a:r>
            <a:r>
              <a:rPr b="0" baseline="0" i="0" lang="en-US" sz="1800" u="none" cap="none" strike="noStrike">
                <a:solidFill>
                  <a:schemeClr val="dk1"/>
                </a:solidFill>
                <a:latin typeface="Arial"/>
                <a:ea typeface="Arial"/>
                <a:cs typeface="Arial"/>
                <a:sym typeface="Arial"/>
              </a:rPr>
              <a:t> of non-refundable money </a:t>
            </a:r>
            <a:r>
              <a:rPr b="1" baseline="0" i="0" lang="en-US" sz="1800" u="sng" cap="none" strike="noStrike">
                <a:solidFill>
                  <a:schemeClr val="dk1"/>
                </a:solidFill>
                <a:latin typeface="Arial"/>
                <a:ea typeface="Arial"/>
                <a:cs typeface="Arial"/>
                <a:sym typeface="Arial"/>
              </a:rPr>
              <a:t>to Treasury</a:t>
            </a:r>
          </a:p>
          <a:p>
            <a:pPr indent="-241300" lvl="2" marL="914400" marR="0" rtl="0" algn="l">
              <a:spcBef>
                <a:spcPts val="1200"/>
              </a:spcBef>
              <a:spcAft>
                <a:spcPts val="60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Credits that cannot be applied to outstanding bills or refunded to the customer will need to be ‘transferred’ to a special Treasury fund, 0890</a:t>
            </a:r>
          </a:p>
        </p:txBody>
      </p:sp>
    </p:spTree>
  </p:cSld>
  <p:clrMapOvr>
    <a:masterClrMapping/>
  </p:clrMapOvr>
  <p:transition spd="slow">
    <p:cut/>
  </p:transition>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98" name="Shape 3698"/>
        <p:cNvGrpSpPr/>
        <p:nvPr/>
      </p:nvGrpSpPr>
      <p:grpSpPr>
        <a:xfrm>
          <a:off x="0" y="0"/>
          <a:ext cx="0" cy="0"/>
          <a:chOff x="0" y="0"/>
          <a:chExt cx="0" cy="0"/>
        </a:xfrm>
      </p:grpSpPr>
      <p:sp>
        <p:nvSpPr>
          <p:cNvPr id="3699" name="Shape 3699"/>
          <p:cNvSpPr txBox="1"/>
          <p:nvPr>
            <p:ph type="title"/>
          </p:nvPr>
        </p:nvSpPr>
        <p:spPr>
          <a:xfrm>
            <a:off x="455612" y="331787"/>
            <a:ext cx="8528898"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Automated Credit Application – Batch Job</a:t>
            </a:r>
          </a:p>
        </p:txBody>
      </p:sp>
      <p:sp>
        <p:nvSpPr>
          <p:cNvPr id="3700" name="Shape 370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701" name="Shape 370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702" name="Shape 3702"/>
          <p:cNvSpPr txBox="1"/>
          <p:nvPr/>
        </p:nvSpPr>
        <p:spPr>
          <a:xfrm>
            <a:off x="457200" y="1570533"/>
            <a:ext cx="8527311"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For Region 6 Manual Business Line Receivables, the </a:t>
            </a:r>
            <a:r>
              <a:rPr b="1" baseline="0" i="0" lang="en-US" sz="2000" u="none" cap="none" strike="noStrike">
                <a:solidFill>
                  <a:schemeClr val="dk1"/>
                </a:solidFill>
                <a:latin typeface="Arial"/>
                <a:ea typeface="Arial"/>
                <a:cs typeface="Arial"/>
                <a:sym typeface="Arial"/>
              </a:rPr>
              <a:t>MNLIPACARCRDAPP </a:t>
            </a:r>
            <a:r>
              <a:rPr b="0" baseline="0" i="0" lang="en-US" sz="2000" u="none" cap="none" strike="noStrike">
                <a:solidFill>
                  <a:schemeClr val="dk1"/>
                </a:solidFill>
                <a:latin typeface="Arial"/>
                <a:ea typeface="Arial"/>
                <a:cs typeface="Arial"/>
                <a:sym typeface="Arial"/>
              </a:rPr>
              <a:t>Batch Job will identify outstanding IPAC credits and automatically generate RE6 IPAC Refunds</a:t>
            </a:r>
          </a:p>
          <a:p>
            <a:pPr indent="-231775" lvl="1" marL="6889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See Segment 5 for detailed information regarding Automated Credit Application batch job functionality</a:t>
            </a:r>
          </a:p>
          <a:p>
            <a:pPr indent="-3175" lvl="1" marL="346075" marR="0" rtl="0" algn="l">
              <a:spcBef>
                <a:spcPts val="1200"/>
              </a:spcBef>
              <a:spcAft>
                <a:spcPts val="0"/>
              </a:spcAft>
              <a:buNone/>
            </a:pPr>
            <a:r>
              <a:t/>
            </a:r>
            <a:endParaRPr b="1" baseline="0" i="0" sz="2000" u="none" cap="none" strike="noStrike">
              <a:solidFill>
                <a:schemeClr val="dk1"/>
              </a:solidFill>
              <a:latin typeface="Arial"/>
              <a:ea typeface="Arial"/>
              <a:cs typeface="Arial"/>
              <a:sym typeface="Arial"/>
            </a:endParaRPr>
          </a:p>
          <a:p>
            <a:pPr indent="-231775" lvl="0" marL="231775" marR="0" rtl="0" algn="l">
              <a:lnSpc>
                <a:spcPct val="100000"/>
              </a:lnSpc>
              <a:spcBef>
                <a:spcPts val="760"/>
              </a:spcBef>
              <a:spcAft>
                <a:spcPts val="0"/>
              </a:spcAft>
              <a:buClr>
                <a:srgbClr val="AF242B"/>
              </a:buClr>
              <a:buFont typeface="Noto Sans Symbols"/>
              <a:buNone/>
            </a:pPr>
            <a:r>
              <a:t/>
            </a:r>
            <a:endParaRPr b="0" baseline="0" i="0" sz="800" u="none" cap="none" strike="noStrike">
              <a:solidFill>
                <a:schemeClr val="dk1"/>
              </a:solidFill>
              <a:latin typeface="Arial"/>
              <a:ea typeface="Arial"/>
              <a:cs typeface="Arial"/>
              <a:sym typeface="Arial"/>
            </a:endParaRPr>
          </a:p>
          <a:p>
            <a:pPr indent="-282575" lvl="2" marL="1035050" marR="0" rtl="0" algn="l">
              <a:lnSpc>
                <a:spcPct val="100000"/>
              </a:lnSpc>
              <a:spcBef>
                <a:spcPts val="280"/>
              </a:spcBef>
              <a:spcAft>
                <a:spcPts val="0"/>
              </a:spcAft>
              <a:buClr>
                <a:srgbClr val="AF242B"/>
              </a:buClr>
              <a:buFont typeface="Noto Sans Symbols"/>
              <a:buNone/>
            </a:pPr>
            <a:r>
              <a:t/>
            </a:r>
            <a:endParaRPr b="0" baseline="0" i="0" sz="14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07" name="Shape 3707"/>
        <p:cNvGrpSpPr/>
        <p:nvPr/>
      </p:nvGrpSpPr>
      <p:grpSpPr>
        <a:xfrm>
          <a:off x="0" y="0"/>
          <a:ext cx="0" cy="0"/>
          <a:chOff x="0" y="0"/>
          <a:chExt cx="0" cy="0"/>
        </a:xfrm>
      </p:grpSpPr>
      <p:sp>
        <p:nvSpPr>
          <p:cNvPr id="3708" name="Shape 3708"/>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Credit Application Worksheet: Apply a Credit</a:t>
            </a:r>
          </a:p>
        </p:txBody>
      </p:sp>
      <p:sp>
        <p:nvSpPr>
          <p:cNvPr id="3709" name="Shape 370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710" name="Shape 3710"/>
          <p:cNvSpPr txBox="1"/>
          <p:nvPr>
            <p:ph idx="12" type="sldNum"/>
          </p:nvPr>
        </p:nvSpPr>
        <p:spPr>
          <a:xfrm>
            <a:off x="-25400" y="6245225"/>
            <a:ext cx="490537"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711" name="Shape 3711"/>
          <p:cNvPicPr preferRelativeResize="0"/>
          <p:nvPr/>
        </p:nvPicPr>
        <p:blipFill rotWithShape="1">
          <a:blip r:embed="rId3">
            <a:alphaModFix/>
          </a:blip>
          <a:srcRect b="0" l="0" r="0" t="0"/>
          <a:stretch/>
        </p:blipFill>
        <p:spPr>
          <a:xfrm>
            <a:off x="1566862" y="1346200"/>
            <a:ext cx="5988049" cy="4775200"/>
          </a:xfrm>
          <a:prstGeom prst="rect">
            <a:avLst/>
          </a:prstGeom>
          <a:noFill/>
          <a:ln>
            <a:noFill/>
          </a:ln>
        </p:spPr>
      </p:pic>
      <p:sp>
        <p:nvSpPr>
          <p:cNvPr id="3712" name="Shape 3712"/>
          <p:cNvSpPr/>
          <p:nvPr/>
        </p:nvSpPr>
        <p:spPr>
          <a:xfrm>
            <a:off x="4203700" y="1314450"/>
            <a:ext cx="2543174" cy="4133849"/>
          </a:xfrm>
          <a:prstGeom prst="rect">
            <a:avLst/>
          </a:prstGeom>
          <a:noFill/>
          <a:ln cap="flat" cmpd="sng" w="19050">
            <a:solidFill>
              <a:srgbClr val="840016"/>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3713" name="Shape 3713"/>
          <p:cNvSpPr/>
          <p:nvPr/>
        </p:nvSpPr>
        <p:spPr>
          <a:xfrm>
            <a:off x="4932362" y="2765425"/>
            <a:ext cx="1428749" cy="893763"/>
          </a:xfrm>
          <a:prstGeom prst="rect">
            <a:avLst/>
          </a:prstGeom>
          <a:noFill/>
          <a:ln cap="flat" cmpd="sng" w="28575">
            <a:solidFill>
              <a:srgbClr val="840016"/>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3714" name="Shape 3714"/>
          <p:cNvSpPr/>
          <p:nvPr/>
        </p:nvSpPr>
        <p:spPr>
          <a:xfrm>
            <a:off x="4919662" y="3844925"/>
            <a:ext cx="1428749" cy="893763"/>
          </a:xfrm>
          <a:prstGeom prst="rect">
            <a:avLst/>
          </a:prstGeom>
          <a:noFill/>
          <a:ln cap="flat" cmpd="sng" w="28575">
            <a:solidFill>
              <a:srgbClr val="840016"/>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9" name="Shape 469"/>
        <p:cNvGrpSpPr/>
        <p:nvPr/>
      </p:nvGrpSpPr>
      <p:grpSpPr>
        <a:xfrm>
          <a:off x="0" y="0"/>
          <a:ext cx="0" cy="0"/>
          <a:chOff x="0" y="0"/>
          <a:chExt cx="0" cy="0"/>
        </a:xfrm>
      </p:grpSpPr>
      <p:sp>
        <p:nvSpPr>
          <p:cNvPr id="470" name="Shape 470"/>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Agreement Document Overview</a:t>
            </a:r>
          </a:p>
        </p:txBody>
      </p:sp>
      <p:sp>
        <p:nvSpPr>
          <p:cNvPr id="471" name="Shape 471"/>
          <p:cNvSpPr txBox="1"/>
          <p:nvPr>
            <p:ph idx="1" type="body"/>
          </p:nvPr>
        </p:nvSpPr>
        <p:spPr>
          <a:xfrm>
            <a:off x="586662" y="1261296"/>
            <a:ext cx="8471611"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PCAS Agreement Entity:</a:t>
            </a:r>
            <a:r>
              <a:rPr b="0" baseline="0" i="0" lang="en-US" sz="2000" u="none" cap="none" strike="noStrike">
                <a:solidFill>
                  <a:schemeClr val="dk1"/>
                </a:solidFill>
                <a:latin typeface="Arial"/>
                <a:ea typeface="Arial"/>
                <a:cs typeface="Arial"/>
                <a:sym typeface="Arial"/>
              </a:rPr>
              <a:t> </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Established by processing a </a:t>
            </a:r>
            <a:r>
              <a:rPr b="0" baseline="0" i="0" lang="en-US" sz="2000" u="sng" cap="none" strike="noStrike">
                <a:solidFill>
                  <a:schemeClr val="dk1"/>
                </a:solidFill>
                <a:latin typeface="Arial"/>
                <a:ea typeface="Arial"/>
                <a:cs typeface="Arial"/>
                <a:sym typeface="Arial"/>
              </a:rPr>
              <a:t>Pegasys Agreement Document</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Pegasys Agreement </a:t>
            </a:r>
            <a:r>
              <a:rPr b="1" baseline="0" i="0" lang="en-US" sz="2000" u="none" cap="none" strike="noStrike">
                <a:solidFill>
                  <a:schemeClr val="dk1"/>
                </a:solidFill>
                <a:latin typeface="Arial"/>
                <a:ea typeface="Arial"/>
                <a:cs typeface="Arial"/>
                <a:sym typeface="Arial"/>
              </a:rPr>
              <a:t>Document Categories</a:t>
            </a:r>
            <a:r>
              <a:rPr b="0" baseline="0" i="0" lang="en-US" sz="2000" u="none" cap="none" strike="noStrike">
                <a:solidFill>
                  <a:schemeClr val="dk1"/>
                </a:solidFill>
                <a:latin typeface="Arial"/>
                <a:ea typeface="Arial"/>
                <a:cs typeface="Arial"/>
                <a:sym typeface="Arial"/>
              </a:rPr>
              <a:t>:</a:t>
            </a:r>
          </a:p>
          <a:p>
            <a:pPr indent="-241300" lvl="2" marL="914400" marR="0" rtl="0" algn="l">
              <a:spcBef>
                <a:spcPts val="12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ED</a:t>
            </a:r>
            <a:r>
              <a:rPr b="0" baseline="0" i="0" lang="en-US" sz="2000" u="none" cap="none" strike="noStrike">
                <a:solidFill>
                  <a:schemeClr val="dk1"/>
                </a:solidFill>
                <a:latin typeface="Arial"/>
                <a:ea typeface="Arial"/>
                <a:cs typeface="Arial"/>
                <a:sym typeface="Arial"/>
              </a:rPr>
              <a:t> – External Direct Agreement for external customers</a:t>
            </a:r>
          </a:p>
          <a:p>
            <a:pPr indent="-241300" lvl="2" marL="914400" marR="0" rtl="0" algn="l">
              <a:spcBef>
                <a:spcPts val="12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ID</a:t>
            </a:r>
            <a:r>
              <a:rPr b="0" baseline="0" i="0" lang="en-US" sz="2000" u="none" cap="none" strike="noStrike">
                <a:solidFill>
                  <a:schemeClr val="dk1"/>
                </a:solidFill>
                <a:latin typeface="Arial"/>
                <a:ea typeface="Arial"/>
                <a:cs typeface="Arial"/>
                <a:sym typeface="Arial"/>
              </a:rPr>
              <a:t> – Internal Direct Agreement for internal customers</a:t>
            </a:r>
          </a:p>
          <a:p>
            <a:pPr indent="-146050" lvl="2" marL="914400" marR="0" rtl="0" algn="l">
              <a:spcBef>
                <a:spcPts val="12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Agreements are created in Pegasys using Agreement Documents processed either:</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Via an </a:t>
            </a:r>
            <a:r>
              <a:rPr b="0" baseline="0" i="0" lang="en-US" sz="2000" u="sng" cap="none" strike="noStrike">
                <a:solidFill>
                  <a:schemeClr val="dk1"/>
                </a:solidFill>
                <a:latin typeface="Arial"/>
                <a:ea typeface="Arial"/>
                <a:cs typeface="Arial"/>
                <a:sym typeface="Arial"/>
              </a:rPr>
              <a:t>interface</a:t>
            </a:r>
            <a:r>
              <a:rPr b="0" baseline="0" i="0" lang="en-US" sz="2000" u="none" cap="none" strike="noStrike">
                <a:solidFill>
                  <a:schemeClr val="dk1"/>
                </a:solidFill>
                <a:latin typeface="Arial"/>
                <a:ea typeface="Arial"/>
                <a:cs typeface="Arial"/>
                <a:sym typeface="Arial"/>
              </a:rPr>
              <a:t>, or</a:t>
            </a:r>
          </a:p>
          <a:p>
            <a:pPr indent="-225425" lvl="1" marL="568325" marR="0" rtl="0" algn="l">
              <a:spcBef>
                <a:spcPts val="1200"/>
              </a:spcBef>
              <a:spcAft>
                <a:spcPts val="0"/>
              </a:spcAft>
              <a:buClr>
                <a:srgbClr val="AF242B"/>
              </a:buClr>
              <a:buSzPct val="75000"/>
              <a:buFont typeface="Noto Sans Symbols"/>
              <a:buChar char="•"/>
            </a:pPr>
            <a:r>
              <a:rPr b="0" baseline="0" i="0" lang="en-US" sz="2000" u="sng" cap="none" strike="noStrike">
                <a:solidFill>
                  <a:schemeClr val="dk1"/>
                </a:solidFill>
                <a:latin typeface="Arial"/>
                <a:ea typeface="Arial"/>
                <a:cs typeface="Arial"/>
                <a:sym typeface="Arial"/>
              </a:rPr>
              <a:t>Manually</a:t>
            </a:r>
            <a:r>
              <a:rPr b="0" baseline="0" i="0" lang="en-US" sz="2000" u="none" cap="none" strike="noStrike">
                <a:solidFill>
                  <a:schemeClr val="dk1"/>
                </a:solidFill>
                <a:latin typeface="Arial"/>
                <a:ea typeface="Arial"/>
                <a:cs typeface="Arial"/>
                <a:sym typeface="Arial"/>
              </a:rPr>
              <a:t> by a GSA user</a:t>
            </a:r>
          </a:p>
          <a:p>
            <a:pPr indent="-127000" lvl="0" marL="231775" marR="0" rtl="0" algn="l">
              <a:spcBef>
                <a:spcPts val="1040"/>
              </a:spcBef>
              <a:spcAft>
                <a:spcPts val="0"/>
              </a:spcAft>
              <a:buClr>
                <a:srgbClr val="AF242B"/>
              </a:buClr>
              <a:buFont typeface="Noto Sans Symbols"/>
              <a:buNone/>
            </a:pPr>
            <a:r>
              <a:t/>
            </a:r>
            <a:endParaRPr b="0" baseline="0" i="0" sz="2200" u="none" cap="none" strike="noStrike">
              <a:solidFill>
                <a:schemeClr val="dk1"/>
              </a:solidFill>
              <a:latin typeface="Arial"/>
              <a:ea typeface="Arial"/>
              <a:cs typeface="Arial"/>
              <a:sym typeface="Arial"/>
            </a:endParaRPr>
          </a:p>
          <a:p>
            <a:pPr indent="-155575" lvl="2" marL="914400"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472" name="Shape 47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73" name="Shape 47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19" name="Shape 3719"/>
        <p:cNvGrpSpPr/>
        <p:nvPr/>
      </p:nvGrpSpPr>
      <p:grpSpPr>
        <a:xfrm>
          <a:off x="0" y="0"/>
          <a:ext cx="0" cy="0"/>
          <a:chOff x="0" y="0"/>
          <a:chExt cx="0" cy="0"/>
        </a:xfrm>
      </p:grpSpPr>
      <p:sp>
        <p:nvSpPr>
          <p:cNvPr id="3720" name="Shape 3720"/>
          <p:cNvSpPr txBox="1"/>
          <p:nvPr>
            <p:ph type="title"/>
          </p:nvPr>
        </p:nvSpPr>
        <p:spPr>
          <a:xfrm>
            <a:off x="288186"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Credit Application Worksheet: Apply a Credit</a:t>
            </a:r>
          </a:p>
        </p:txBody>
      </p:sp>
      <p:sp>
        <p:nvSpPr>
          <p:cNvPr id="3721" name="Shape 3721"/>
          <p:cNvSpPr txBox="1"/>
          <p:nvPr>
            <p:ph idx="1" type="body"/>
          </p:nvPr>
        </p:nvSpPr>
        <p:spPr>
          <a:xfrm>
            <a:off x="385012" y="1109521"/>
            <a:ext cx="8758988" cy="4775200"/>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To apply credit to outstanding bill via Credit Application Worksheet, Navigate to Pegasys&gt;Queries&gt;Accounts Receivable&gt;Credit Application Worksheet:</a:t>
            </a:r>
          </a:p>
          <a:p>
            <a:pPr indent="-349250" lvl="1" marL="679450" marR="0" rtl="0" algn="l">
              <a:spcBef>
                <a:spcPts val="11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Populate the left hand side of the screen (Unapplied Credit Search Criteria) and select ‘Search’ which displays the unapplied credits</a:t>
            </a:r>
          </a:p>
          <a:p>
            <a:pPr indent="-349250" lvl="1" marL="679450" marR="0" rtl="0" algn="l">
              <a:spcBef>
                <a:spcPts val="11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Select an item. Click ‘Detail’ to view details of the unapplied credit</a:t>
            </a:r>
          </a:p>
          <a:p>
            <a:pPr indent="-349250" lvl="1" marL="679450" marR="0" rtl="0" algn="l">
              <a:spcBef>
                <a:spcPts val="11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Select ‘Select’ which automatically populates the right hand side of the screen </a:t>
            </a:r>
          </a:p>
          <a:p>
            <a:pPr indent="-349250" lvl="1" marL="679450" marR="0" rtl="0" algn="l">
              <a:spcBef>
                <a:spcPts val="11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(Outstanding Bills Search Criteria) with the vendor information of the unapplied credit. Select ‘Search’ which displays the outstanding bills for which the credit can be applied </a:t>
            </a:r>
          </a:p>
          <a:p>
            <a:pPr indent="-349250" lvl="1" marL="679450" marR="0" rtl="0" algn="l">
              <a:spcBef>
                <a:spcPts val="11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Select an item. The item should not show up at the very bottom of screen (Applied Credit section). Select item and select ‘Apply Credit’</a:t>
            </a:r>
          </a:p>
          <a:p>
            <a:pPr indent="-349250" lvl="1" marL="679450" marR="0" rtl="0" algn="l">
              <a:spcBef>
                <a:spcPts val="11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Fill in document type and Document Number and select 'Finish’</a:t>
            </a:r>
          </a:p>
          <a:p>
            <a:pPr indent="-349250" lvl="1" marL="679450" marR="0" rtl="0" algn="l">
              <a:spcBef>
                <a:spcPts val="11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Populate required fields on ‘Header’ tab</a:t>
            </a:r>
          </a:p>
          <a:p>
            <a:pPr indent="-349250" lvl="1" marL="679450" marR="0" rtl="0" algn="l">
              <a:spcBef>
                <a:spcPts val="11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Validate values on ‘Header Accounting Line’ ta</a:t>
            </a:r>
          </a:p>
          <a:p>
            <a:pPr indent="-349250" lvl="1" marL="679450" marR="0" rtl="0" algn="l">
              <a:spcBef>
                <a:spcPts val="11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Select 'Verify’ and ‘Submit’</a:t>
            </a:r>
          </a:p>
          <a:p>
            <a:pPr indent="-266700" lvl="0" marL="342900" marR="0" rtl="0" algn="l">
              <a:spcBef>
                <a:spcPts val="920"/>
              </a:spcBef>
              <a:spcAft>
                <a:spcPts val="0"/>
              </a:spcAft>
              <a:buClr>
                <a:srgbClr val="AF242B"/>
              </a:buClr>
              <a:buFont typeface="Arial"/>
              <a:buNone/>
            </a:pPr>
            <a:r>
              <a:t/>
            </a:r>
            <a:endParaRPr b="0" baseline="0" i="0" sz="1600" u="none" cap="none" strike="noStrike">
              <a:solidFill>
                <a:schemeClr val="dk1"/>
              </a:solidFill>
              <a:latin typeface="Arial"/>
              <a:ea typeface="Arial"/>
              <a:cs typeface="Arial"/>
              <a:sym typeface="Arial"/>
            </a:endParaRPr>
          </a:p>
        </p:txBody>
      </p:sp>
      <p:sp>
        <p:nvSpPr>
          <p:cNvPr id="3722" name="Shape 3722"/>
          <p:cNvSpPr txBox="1"/>
          <p:nvPr>
            <p:ph idx="12" type="sldNum"/>
          </p:nvPr>
        </p:nvSpPr>
        <p:spPr>
          <a:xfrm>
            <a:off x="-25400" y="6245225"/>
            <a:ext cx="519112"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723" name="Shape 372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8" name="Shape 3728"/>
        <p:cNvGrpSpPr/>
        <p:nvPr/>
      </p:nvGrpSpPr>
      <p:grpSpPr>
        <a:xfrm>
          <a:off x="0" y="0"/>
          <a:ext cx="0" cy="0"/>
          <a:chOff x="0" y="0"/>
          <a:chExt cx="0" cy="0"/>
        </a:xfrm>
      </p:grpSpPr>
      <p:sp>
        <p:nvSpPr>
          <p:cNvPr id="3729" name="Shape 3729"/>
          <p:cNvSpPr/>
          <p:nvPr/>
        </p:nvSpPr>
        <p:spPr>
          <a:xfrm>
            <a:off x="7885215" y="5866410"/>
            <a:ext cx="1163780" cy="991589"/>
          </a:xfrm>
          <a:prstGeom prst="rect">
            <a:avLst/>
          </a:prstGeom>
          <a:solidFill>
            <a:schemeClr val="lt1"/>
          </a:solid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pic>
        <p:nvPicPr>
          <p:cNvPr id="3730" name="Shape 3730"/>
          <p:cNvPicPr preferRelativeResize="0"/>
          <p:nvPr/>
        </p:nvPicPr>
        <p:blipFill rotWithShape="1">
          <a:blip r:embed="rId3">
            <a:alphaModFix/>
          </a:blip>
          <a:srcRect b="0" l="0" r="0" t="0"/>
          <a:stretch/>
        </p:blipFill>
        <p:spPr>
          <a:xfrm>
            <a:off x="1240663" y="1259649"/>
            <a:ext cx="7060393" cy="5190188"/>
          </a:xfrm>
          <a:prstGeom prst="rect">
            <a:avLst/>
          </a:prstGeom>
          <a:noFill/>
          <a:ln cap="flat" cmpd="sng" w="19050">
            <a:solidFill>
              <a:schemeClr val="dk1"/>
            </a:solidFill>
            <a:prstDash val="solid"/>
            <a:miter/>
            <a:headEnd len="med" w="med" type="none"/>
            <a:tailEnd len="med" w="med" type="none"/>
          </a:ln>
        </p:spPr>
      </p:pic>
      <p:sp>
        <p:nvSpPr>
          <p:cNvPr id="3731" name="Shape 3731"/>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Credit Application Worksheet: Apply a Credit</a:t>
            </a:r>
          </a:p>
        </p:txBody>
      </p:sp>
      <p:sp>
        <p:nvSpPr>
          <p:cNvPr id="3732" name="Shape 373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733" name="Shape 373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734" name="Shape 3734"/>
          <p:cNvSpPr/>
          <p:nvPr/>
        </p:nvSpPr>
        <p:spPr>
          <a:xfrm>
            <a:off x="142003" y="1597629"/>
            <a:ext cx="965916" cy="850005"/>
          </a:xfrm>
          <a:prstGeom prst="ellipse">
            <a:avLst/>
          </a:prstGeom>
          <a:noFill/>
          <a:ln cap="flat" cmpd="sng" w="317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735" name="Shape 3735"/>
          <p:cNvSpPr txBox="1"/>
          <p:nvPr/>
        </p:nvSpPr>
        <p:spPr>
          <a:xfrm>
            <a:off x="180639" y="1671676"/>
            <a:ext cx="927279" cy="646331"/>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800" u="none" cap="none" strike="noStrike">
                <a:solidFill>
                  <a:schemeClr val="dk1"/>
                </a:solidFill>
                <a:latin typeface="Arial"/>
                <a:ea typeface="Arial"/>
                <a:cs typeface="Arial"/>
                <a:sym typeface="Arial"/>
              </a:rPr>
              <a:t>Steps 1 &amp; 2</a:t>
            </a:r>
          </a:p>
        </p:txBody>
      </p:sp>
      <p:sp>
        <p:nvSpPr>
          <p:cNvPr id="3736" name="Shape 3736"/>
          <p:cNvSpPr/>
          <p:nvPr/>
        </p:nvSpPr>
        <p:spPr>
          <a:xfrm>
            <a:off x="1317337" y="1552721"/>
            <a:ext cx="3444314" cy="4197785"/>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737" name="Shape 3737"/>
          <p:cNvSpPr/>
          <p:nvPr/>
        </p:nvSpPr>
        <p:spPr>
          <a:xfrm rot="2598545">
            <a:off x="977485" y="2261016"/>
            <a:ext cx="569909" cy="247489"/>
          </a:xfrm>
          <a:prstGeom prst="rightArrow">
            <a:avLst>
              <a:gd fmla="val 50000" name="adj1"/>
              <a:gd fmla="val 44072" name="adj2"/>
            </a:avLst>
          </a:prstGeom>
          <a:solidFill>
            <a:srgbClr val="ED171F"/>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738" name="Shape 3738"/>
          <p:cNvSpPr/>
          <p:nvPr/>
        </p:nvSpPr>
        <p:spPr>
          <a:xfrm>
            <a:off x="4826394" y="1542316"/>
            <a:ext cx="3411064" cy="4220066"/>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739" name="Shape 3739"/>
          <p:cNvSpPr/>
          <p:nvPr/>
        </p:nvSpPr>
        <p:spPr>
          <a:xfrm>
            <a:off x="200819" y="5282148"/>
            <a:ext cx="965916" cy="850005"/>
          </a:xfrm>
          <a:prstGeom prst="ellipse">
            <a:avLst/>
          </a:prstGeom>
          <a:noFill/>
          <a:ln cap="flat" cmpd="sng" w="317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740" name="Shape 3740"/>
          <p:cNvSpPr txBox="1"/>
          <p:nvPr/>
        </p:nvSpPr>
        <p:spPr>
          <a:xfrm>
            <a:off x="281187" y="5522485"/>
            <a:ext cx="1378039" cy="36933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800" u="none" cap="none" strike="noStrike">
                <a:solidFill>
                  <a:schemeClr val="dk1"/>
                </a:solidFill>
                <a:latin typeface="Arial"/>
                <a:ea typeface="Arial"/>
                <a:cs typeface="Arial"/>
                <a:sym typeface="Arial"/>
              </a:rPr>
              <a:t>Step 5</a:t>
            </a:r>
          </a:p>
        </p:txBody>
      </p:sp>
      <p:sp>
        <p:nvSpPr>
          <p:cNvPr id="3741" name="Shape 3741"/>
          <p:cNvSpPr/>
          <p:nvPr/>
        </p:nvSpPr>
        <p:spPr>
          <a:xfrm rot="2337318">
            <a:off x="1077616" y="5911892"/>
            <a:ext cx="564983" cy="252715"/>
          </a:xfrm>
          <a:prstGeom prst="rightArrow">
            <a:avLst>
              <a:gd fmla="val 50000" name="adj1"/>
              <a:gd fmla="val 44072" name="adj2"/>
            </a:avLst>
          </a:prstGeom>
          <a:solidFill>
            <a:srgbClr val="ED171F"/>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742" name="Shape 3742"/>
          <p:cNvSpPr/>
          <p:nvPr/>
        </p:nvSpPr>
        <p:spPr>
          <a:xfrm>
            <a:off x="8178084" y="1674252"/>
            <a:ext cx="965916" cy="850005"/>
          </a:xfrm>
          <a:prstGeom prst="ellipse">
            <a:avLst/>
          </a:prstGeom>
          <a:noFill/>
          <a:ln cap="flat" cmpd="sng" w="317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743" name="Shape 3743"/>
          <p:cNvSpPr/>
          <p:nvPr/>
        </p:nvSpPr>
        <p:spPr>
          <a:xfrm rot="7996359">
            <a:off x="7744654" y="2311449"/>
            <a:ext cx="569910" cy="247489"/>
          </a:xfrm>
          <a:prstGeom prst="rightArrow">
            <a:avLst>
              <a:gd fmla="val 50000" name="adj1"/>
              <a:gd fmla="val 44072" name="adj2"/>
            </a:avLst>
          </a:prstGeom>
          <a:solidFill>
            <a:srgbClr val="ED171F"/>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744" name="Shape 3744"/>
          <p:cNvSpPr/>
          <p:nvPr/>
        </p:nvSpPr>
        <p:spPr>
          <a:xfrm>
            <a:off x="1263337" y="5843550"/>
            <a:ext cx="7028512" cy="595887"/>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745" name="Shape 3745"/>
          <p:cNvSpPr txBox="1"/>
          <p:nvPr/>
        </p:nvSpPr>
        <p:spPr>
          <a:xfrm>
            <a:off x="8216720" y="1734116"/>
            <a:ext cx="927279" cy="646331"/>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baseline="0" i="0" lang="en-US" sz="1800" u="none" cap="none" strike="noStrike">
                <a:solidFill>
                  <a:schemeClr val="dk1"/>
                </a:solidFill>
                <a:latin typeface="Arial"/>
                <a:ea typeface="Arial"/>
                <a:cs typeface="Arial"/>
                <a:sym typeface="Arial"/>
              </a:rPr>
              <a:t>Step</a:t>
            </a:r>
          </a:p>
          <a:p>
            <a:pPr indent="0" lvl="0" marL="0" marR="0" rtl="0" algn="ctr">
              <a:spcBef>
                <a:spcPts val="0"/>
              </a:spcBef>
              <a:spcAft>
                <a:spcPts val="0"/>
              </a:spcAft>
              <a:buSzPct val="25000"/>
              <a:buNone/>
            </a:pPr>
            <a:r>
              <a:rPr b="1" baseline="0" i="0" lang="en-US" sz="1800" u="none" cap="none" strike="noStrike">
                <a:solidFill>
                  <a:schemeClr val="dk1"/>
                </a:solidFill>
                <a:latin typeface="Arial"/>
                <a:ea typeface="Arial"/>
                <a:cs typeface="Arial"/>
                <a:sym typeface="Arial"/>
              </a:rPr>
              <a:t> 3 &amp;4</a:t>
            </a:r>
          </a:p>
        </p:txBody>
      </p:sp>
    </p:spTree>
  </p:cSld>
  <p:clrMapOvr>
    <a:masterClrMapping/>
  </p:clrMapOvr>
  <p:transition spd="slow">
    <p:cut/>
  </p:transition>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50" name="Shape 3750"/>
        <p:cNvGrpSpPr/>
        <p:nvPr/>
      </p:nvGrpSpPr>
      <p:grpSpPr>
        <a:xfrm>
          <a:off x="0" y="0"/>
          <a:ext cx="0" cy="0"/>
          <a:chOff x="0" y="0"/>
          <a:chExt cx="0" cy="0"/>
        </a:xfrm>
      </p:grpSpPr>
      <p:pic>
        <p:nvPicPr>
          <p:cNvPr id="3751" name="Shape 3751"/>
          <p:cNvPicPr preferRelativeResize="0"/>
          <p:nvPr>
            <p:ph idx="1" type="body"/>
          </p:nvPr>
        </p:nvPicPr>
        <p:blipFill rotWithShape="1">
          <a:blip r:embed="rId3">
            <a:alphaModFix/>
          </a:blip>
          <a:srcRect b="0" l="0" r="0" t="0"/>
          <a:stretch/>
        </p:blipFill>
        <p:spPr>
          <a:xfrm>
            <a:off x="2281757" y="1467087"/>
            <a:ext cx="4616804" cy="4444315"/>
          </a:xfrm>
          <a:prstGeom prst="rect">
            <a:avLst/>
          </a:prstGeom>
          <a:noFill/>
          <a:ln cap="flat" cmpd="sng" w="19050">
            <a:solidFill>
              <a:schemeClr val="dk1"/>
            </a:solidFill>
            <a:prstDash val="solid"/>
            <a:miter/>
            <a:headEnd len="med" w="med" type="none"/>
            <a:tailEnd len="med" w="med" type="none"/>
          </a:ln>
        </p:spPr>
      </p:pic>
      <p:sp>
        <p:nvSpPr>
          <p:cNvPr id="3752" name="Shape 3752"/>
          <p:cNvSpPr txBox="1"/>
          <p:nvPr>
            <p:ph type="title"/>
          </p:nvPr>
        </p:nvSpPr>
        <p:spPr>
          <a:xfrm>
            <a:off x="385762" y="304800"/>
            <a:ext cx="7381874" cy="563563"/>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Credit Application Worksheet – </a:t>
            </a:r>
            <a:br>
              <a:rPr b="1" baseline="0" i="0" lang="en-US" sz="2600" u="none" cap="none" strike="noStrike">
                <a:solidFill>
                  <a:schemeClr val="lt1"/>
                </a:solidFill>
                <a:latin typeface="Arial"/>
                <a:ea typeface="Arial"/>
                <a:cs typeface="Arial"/>
                <a:sym typeface="Arial"/>
              </a:rPr>
            </a:br>
            <a:r>
              <a:rPr b="1" baseline="0" i="0" lang="en-US" sz="2600" u="none" cap="none" strike="noStrike">
                <a:solidFill>
                  <a:schemeClr val="lt1"/>
                </a:solidFill>
                <a:latin typeface="Arial"/>
                <a:ea typeface="Arial"/>
                <a:cs typeface="Arial"/>
                <a:sym typeface="Arial"/>
              </a:rPr>
              <a:t>Apply a Credit, Step 1</a:t>
            </a:r>
          </a:p>
        </p:txBody>
      </p:sp>
      <p:sp>
        <p:nvSpPr>
          <p:cNvPr id="3753" name="Shape 375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754" name="Shape 3754"/>
          <p:cNvSpPr txBox="1"/>
          <p:nvPr>
            <p:ph idx="12" type="sldNum"/>
          </p:nvPr>
        </p:nvSpPr>
        <p:spPr>
          <a:xfrm>
            <a:off x="-25400" y="6245225"/>
            <a:ext cx="533399"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755" name="Shape 3755"/>
          <p:cNvSpPr/>
          <p:nvPr/>
        </p:nvSpPr>
        <p:spPr>
          <a:xfrm>
            <a:off x="2386119" y="2507966"/>
            <a:ext cx="2017642" cy="193059"/>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3756" name="Shape 3756"/>
          <p:cNvSpPr/>
          <p:nvPr/>
        </p:nvSpPr>
        <p:spPr>
          <a:xfrm>
            <a:off x="2281757" y="1826900"/>
            <a:ext cx="3037217" cy="169325"/>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61" name="Shape 3761"/>
        <p:cNvGrpSpPr/>
        <p:nvPr/>
      </p:nvGrpSpPr>
      <p:grpSpPr>
        <a:xfrm>
          <a:off x="0" y="0"/>
          <a:ext cx="0" cy="0"/>
          <a:chOff x="0" y="0"/>
          <a:chExt cx="0" cy="0"/>
        </a:xfrm>
      </p:grpSpPr>
      <p:sp>
        <p:nvSpPr>
          <p:cNvPr id="3762" name="Shape 3762"/>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Credit Application Worksheet – </a:t>
            </a:r>
            <a:br>
              <a:rPr b="1" baseline="0" i="0" lang="en-US" sz="2600" u="none" cap="none" strike="noStrike">
                <a:solidFill>
                  <a:schemeClr val="lt1"/>
                </a:solidFill>
                <a:latin typeface="Arial"/>
                <a:ea typeface="Arial"/>
                <a:cs typeface="Arial"/>
                <a:sym typeface="Arial"/>
              </a:rPr>
            </a:br>
            <a:r>
              <a:rPr b="1" baseline="0" i="0" lang="en-US" sz="2600" u="none" cap="none" strike="noStrike">
                <a:solidFill>
                  <a:schemeClr val="lt1"/>
                </a:solidFill>
                <a:latin typeface="Arial"/>
                <a:ea typeface="Arial"/>
                <a:cs typeface="Arial"/>
                <a:sym typeface="Arial"/>
              </a:rPr>
              <a:t>Apply a Credit, Step 2</a:t>
            </a:r>
          </a:p>
        </p:txBody>
      </p:sp>
      <p:sp>
        <p:nvSpPr>
          <p:cNvPr id="3763" name="Shape 376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764" name="Shape 3764"/>
          <p:cNvSpPr txBox="1"/>
          <p:nvPr>
            <p:ph idx="12" type="sldNum"/>
          </p:nvPr>
        </p:nvSpPr>
        <p:spPr>
          <a:xfrm>
            <a:off x="-25400" y="6245225"/>
            <a:ext cx="490537"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765" name="Shape 3765"/>
          <p:cNvPicPr preferRelativeResize="0"/>
          <p:nvPr/>
        </p:nvPicPr>
        <p:blipFill rotWithShape="1">
          <a:blip r:embed="rId3">
            <a:alphaModFix/>
          </a:blip>
          <a:srcRect b="0" l="0" r="0" t="0"/>
          <a:stretch/>
        </p:blipFill>
        <p:spPr>
          <a:xfrm>
            <a:off x="558110" y="1847500"/>
            <a:ext cx="8307746" cy="2867003"/>
          </a:xfrm>
          <a:prstGeom prst="rect">
            <a:avLst/>
          </a:prstGeom>
          <a:noFill/>
          <a:ln cap="flat" cmpd="sng" w="19050">
            <a:solidFill>
              <a:schemeClr val="dk1"/>
            </a:solidFill>
            <a:prstDash val="solid"/>
            <a:miter/>
            <a:headEnd len="med" w="med" type="none"/>
            <a:tailEnd len="med" w="med" type="none"/>
          </a:ln>
        </p:spPr>
      </p:pic>
      <p:sp>
        <p:nvSpPr>
          <p:cNvPr id="3766" name="Shape 3766"/>
          <p:cNvSpPr/>
          <p:nvPr/>
        </p:nvSpPr>
        <p:spPr>
          <a:xfrm>
            <a:off x="676862" y="1964991"/>
            <a:ext cx="795677" cy="38632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71" name="Shape 3771"/>
        <p:cNvGrpSpPr/>
        <p:nvPr/>
      </p:nvGrpSpPr>
      <p:grpSpPr>
        <a:xfrm>
          <a:off x="0" y="0"/>
          <a:ext cx="0" cy="0"/>
          <a:chOff x="0" y="0"/>
          <a:chExt cx="0" cy="0"/>
        </a:xfrm>
      </p:grpSpPr>
      <p:sp>
        <p:nvSpPr>
          <p:cNvPr id="3772" name="Shape 3772"/>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Credit Application Worksheet – </a:t>
            </a:r>
            <a:br>
              <a:rPr b="1" baseline="0" i="0" lang="en-US" sz="2600" u="none" cap="none" strike="noStrike">
                <a:solidFill>
                  <a:schemeClr val="lt1"/>
                </a:solidFill>
                <a:latin typeface="Arial"/>
                <a:ea typeface="Arial"/>
                <a:cs typeface="Arial"/>
                <a:sym typeface="Arial"/>
              </a:rPr>
            </a:br>
            <a:r>
              <a:rPr b="1" baseline="0" i="0" lang="en-US" sz="2600" u="none" cap="none" strike="noStrike">
                <a:solidFill>
                  <a:schemeClr val="lt1"/>
                </a:solidFill>
                <a:latin typeface="Arial"/>
                <a:ea typeface="Arial"/>
                <a:cs typeface="Arial"/>
                <a:sym typeface="Arial"/>
              </a:rPr>
              <a:t>Apply a Credit, Step 3</a:t>
            </a:r>
          </a:p>
        </p:txBody>
      </p:sp>
      <p:sp>
        <p:nvSpPr>
          <p:cNvPr id="3773" name="Shape 3773"/>
          <p:cNvSpPr txBox="1"/>
          <p:nvPr>
            <p:ph idx="12" type="sldNum"/>
          </p:nvPr>
        </p:nvSpPr>
        <p:spPr>
          <a:xfrm>
            <a:off x="-25400" y="6245225"/>
            <a:ext cx="460374"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3774" name="Shape 3774"/>
          <p:cNvGrpSpPr/>
          <p:nvPr/>
        </p:nvGrpSpPr>
        <p:grpSpPr>
          <a:xfrm>
            <a:off x="2200935" y="1068397"/>
            <a:ext cx="5636552" cy="5653077"/>
            <a:chOff x="1560309" y="1109920"/>
            <a:chExt cx="5636552" cy="5653077"/>
          </a:xfrm>
        </p:grpSpPr>
        <p:sp>
          <p:nvSpPr>
            <p:cNvPr id="3775" name="Shape 3775"/>
            <p:cNvSpPr/>
            <p:nvPr/>
          </p:nvSpPr>
          <p:spPr>
            <a:xfrm>
              <a:off x="1917475" y="1425325"/>
              <a:ext cx="2041524" cy="373062"/>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3776" name="Shape 3776"/>
            <p:cNvSpPr/>
            <p:nvPr/>
          </p:nvSpPr>
          <p:spPr>
            <a:xfrm flipH="1">
              <a:off x="3112862" y="2519113"/>
              <a:ext cx="2314575" cy="360362"/>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pic>
          <p:nvPicPr>
            <p:cNvPr id="3777" name="Shape 3777"/>
            <p:cNvPicPr preferRelativeResize="0"/>
            <p:nvPr/>
          </p:nvPicPr>
          <p:blipFill rotWithShape="1">
            <a:blip r:embed="rId3">
              <a:alphaModFix/>
            </a:blip>
            <a:srcRect b="0" l="0" r="0" t="0"/>
            <a:stretch/>
          </p:blipFill>
          <p:spPr>
            <a:xfrm>
              <a:off x="1560309" y="1109920"/>
              <a:ext cx="5636552" cy="5653077"/>
            </a:xfrm>
            <a:prstGeom prst="rect">
              <a:avLst/>
            </a:prstGeom>
            <a:noFill/>
            <a:ln cap="flat" cmpd="sng" w="19050">
              <a:solidFill>
                <a:schemeClr val="dk1"/>
              </a:solidFill>
              <a:prstDash val="solid"/>
              <a:miter/>
              <a:headEnd len="med" w="med" type="none"/>
              <a:tailEnd len="med" w="med" type="none"/>
            </a:ln>
          </p:spPr>
        </p:pic>
      </p:grpSp>
    </p:spTree>
  </p:cSld>
  <p:clrMapOvr>
    <a:masterClrMapping/>
  </p:clrMapOvr>
  <p:transition spd="slow">
    <p:cut/>
  </p:transition>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2" name="Shape 3782"/>
        <p:cNvGrpSpPr/>
        <p:nvPr/>
      </p:nvGrpSpPr>
      <p:grpSpPr>
        <a:xfrm>
          <a:off x="0" y="0"/>
          <a:ext cx="0" cy="0"/>
          <a:chOff x="0" y="0"/>
          <a:chExt cx="0" cy="0"/>
        </a:xfrm>
      </p:grpSpPr>
      <p:sp>
        <p:nvSpPr>
          <p:cNvPr id="3783" name="Shape 3783"/>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Credit Application Worksheet – </a:t>
            </a:r>
            <a:br>
              <a:rPr b="1" baseline="0" i="0" lang="en-US" sz="2600" u="none" cap="none" strike="noStrike">
                <a:solidFill>
                  <a:schemeClr val="lt1"/>
                </a:solidFill>
                <a:latin typeface="Arial"/>
                <a:ea typeface="Arial"/>
                <a:cs typeface="Arial"/>
                <a:sym typeface="Arial"/>
              </a:rPr>
            </a:br>
            <a:r>
              <a:rPr b="1" baseline="0" i="0" lang="en-US" sz="2600" u="none" cap="none" strike="noStrike">
                <a:solidFill>
                  <a:schemeClr val="lt1"/>
                </a:solidFill>
                <a:latin typeface="Arial"/>
                <a:ea typeface="Arial"/>
                <a:cs typeface="Arial"/>
                <a:sym typeface="Arial"/>
              </a:rPr>
              <a:t>Apply a Credit, Step 4</a:t>
            </a:r>
          </a:p>
        </p:txBody>
      </p:sp>
      <p:sp>
        <p:nvSpPr>
          <p:cNvPr id="3784" name="Shape 378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785" name="Shape 3785"/>
          <p:cNvSpPr txBox="1"/>
          <p:nvPr>
            <p:ph idx="12" type="sldNum"/>
          </p:nvPr>
        </p:nvSpPr>
        <p:spPr>
          <a:xfrm>
            <a:off x="-25400" y="6245225"/>
            <a:ext cx="490537"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786" name="Shape 3786"/>
          <p:cNvPicPr preferRelativeResize="0"/>
          <p:nvPr/>
        </p:nvPicPr>
        <p:blipFill rotWithShape="1">
          <a:blip r:embed="rId3">
            <a:alphaModFix/>
          </a:blip>
          <a:srcRect b="0" l="0" r="0" t="0"/>
          <a:stretch/>
        </p:blipFill>
        <p:spPr>
          <a:xfrm>
            <a:off x="456022" y="1904091"/>
            <a:ext cx="8695753" cy="3261673"/>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1" name="Shape 3791"/>
        <p:cNvGrpSpPr/>
        <p:nvPr/>
      </p:nvGrpSpPr>
      <p:grpSpPr>
        <a:xfrm>
          <a:off x="0" y="0"/>
          <a:ext cx="0" cy="0"/>
          <a:chOff x="0" y="0"/>
          <a:chExt cx="0" cy="0"/>
        </a:xfrm>
      </p:grpSpPr>
      <p:sp>
        <p:nvSpPr>
          <p:cNvPr id="3792" name="Shape 3792"/>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Credit Application Worksheet – </a:t>
            </a:r>
            <a:br>
              <a:rPr b="1" baseline="0" i="0" lang="en-US" sz="2600" u="none" cap="none" strike="noStrike">
                <a:solidFill>
                  <a:schemeClr val="lt1"/>
                </a:solidFill>
                <a:latin typeface="Arial"/>
                <a:ea typeface="Arial"/>
                <a:cs typeface="Arial"/>
                <a:sym typeface="Arial"/>
              </a:rPr>
            </a:br>
            <a:r>
              <a:rPr b="1" baseline="0" i="0" lang="en-US" sz="2600" u="none" cap="none" strike="noStrike">
                <a:solidFill>
                  <a:schemeClr val="lt1"/>
                </a:solidFill>
                <a:latin typeface="Arial"/>
                <a:ea typeface="Arial"/>
                <a:cs typeface="Arial"/>
                <a:sym typeface="Arial"/>
              </a:rPr>
              <a:t>Apply a Credit, Step 5</a:t>
            </a:r>
          </a:p>
        </p:txBody>
      </p:sp>
      <p:sp>
        <p:nvSpPr>
          <p:cNvPr id="3793" name="Shape 379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794" name="Shape 3794"/>
          <p:cNvSpPr txBox="1"/>
          <p:nvPr>
            <p:ph idx="12" type="sldNum"/>
          </p:nvPr>
        </p:nvSpPr>
        <p:spPr>
          <a:xfrm>
            <a:off x="-25400" y="6245225"/>
            <a:ext cx="490537"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795" name="Shape 3795"/>
          <p:cNvPicPr preferRelativeResize="0"/>
          <p:nvPr/>
        </p:nvPicPr>
        <p:blipFill rotWithShape="1">
          <a:blip r:embed="rId3">
            <a:alphaModFix/>
          </a:blip>
          <a:srcRect b="0" l="0" r="0" t="0"/>
          <a:stretch/>
        </p:blipFill>
        <p:spPr>
          <a:xfrm>
            <a:off x="465137" y="1459450"/>
            <a:ext cx="8429396" cy="2716427"/>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00" name="Shape 3800"/>
        <p:cNvGrpSpPr/>
        <p:nvPr/>
      </p:nvGrpSpPr>
      <p:grpSpPr>
        <a:xfrm>
          <a:off x="0" y="0"/>
          <a:ext cx="0" cy="0"/>
          <a:chOff x="0" y="0"/>
          <a:chExt cx="0" cy="0"/>
        </a:xfrm>
      </p:grpSpPr>
      <p:sp>
        <p:nvSpPr>
          <p:cNvPr id="3801" name="Shape 3801"/>
          <p:cNvSpPr txBox="1"/>
          <p:nvPr>
            <p:ph type="title"/>
          </p:nvPr>
        </p:nvSpPr>
        <p:spPr>
          <a:xfrm>
            <a:off x="404812" y="331787"/>
            <a:ext cx="7927818"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Credit Application Worksheet: Refund a Credit</a:t>
            </a:r>
          </a:p>
        </p:txBody>
      </p:sp>
      <p:sp>
        <p:nvSpPr>
          <p:cNvPr id="3802" name="Shape 380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803" name="Shape 3803"/>
          <p:cNvSpPr txBox="1"/>
          <p:nvPr>
            <p:ph idx="12" type="sldNum"/>
          </p:nvPr>
        </p:nvSpPr>
        <p:spPr>
          <a:xfrm>
            <a:off x="-25400" y="6245225"/>
            <a:ext cx="490537"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804" name="Shape 3804"/>
          <p:cNvPicPr preferRelativeResize="0"/>
          <p:nvPr/>
        </p:nvPicPr>
        <p:blipFill rotWithShape="1">
          <a:blip r:embed="rId3">
            <a:alphaModFix/>
          </a:blip>
          <a:srcRect b="0" l="0" r="0" t="0"/>
          <a:stretch/>
        </p:blipFill>
        <p:spPr>
          <a:xfrm>
            <a:off x="1895475" y="2176463"/>
            <a:ext cx="5864225" cy="3390900"/>
          </a:xfrm>
          <a:prstGeom prst="rect">
            <a:avLst/>
          </a:prstGeom>
          <a:noFill/>
          <a:ln>
            <a:noFill/>
          </a:ln>
        </p:spPr>
      </p:pic>
      <p:sp>
        <p:nvSpPr>
          <p:cNvPr id="3805" name="Shape 3805"/>
          <p:cNvSpPr/>
          <p:nvPr/>
        </p:nvSpPr>
        <p:spPr>
          <a:xfrm>
            <a:off x="5730875" y="1692275"/>
            <a:ext cx="2732088" cy="4094162"/>
          </a:xfrm>
          <a:prstGeom prst="rect">
            <a:avLst/>
          </a:prstGeom>
          <a:noFill/>
          <a:ln cap="flat" cmpd="sng" w="19050">
            <a:solidFill>
              <a:srgbClr val="840016"/>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3806" name="Shape 3806"/>
          <p:cNvSpPr/>
          <p:nvPr/>
        </p:nvSpPr>
        <p:spPr>
          <a:xfrm>
            <a:off x="6281737" y="3870325"/>
            <a:ext cx="1758949" cy="1306513"/>
          </a:xfrm>
          <a:prstGeom prst="rect">
            <a:avLst/>
          </a:prstGeom>
          <a:noFill/>
          <a:ln cap="flat" cmpd="sng" w="28575">
            <a:solidFill>
              <a:srgbClr val="840016"/>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3807" name="Shape 3807"/>
          <p:cNvSpPr/>
          <p:nvPr/>
        </p:nvSpPr>
        <p:spPr>
          <a:xfrm>
            <a:off x="3876675" y="3863975"/>
            <a:ext cx="1711324" cy="1343024"/>
          </a:xfrm>
          <a:prstGeom prst="rect">
            <a:avLst/>
          </a:prstGeom>
          <a:noFill/>
          <a:ln cap="flat" cmpd="sng" w="28575">
            <a:solidFill>
              <a:srgbClr val="840016"/>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12" name="Shape 3812"/>
        <p:cNvGrpSpPr/>
        <p:nvPr/>
      </p:nvGrpSpPr>
      <p:grpSpPr>
        <a:xfrm>
          <a:off x="0" y="0"/>
          <a:ext cx="0" cy="0"/>
          <a:chOff x="0" y="0"/>
          <a:chExt cx="0" cy="0"/>
        </a:xfrm>
      </p:grpSpPr>
      <p:sp>
        <p:nvSpPr>
          <p:cNvPr id="3813" name="Shape 3813"/>
          <p:cNvSpPr txBox="1"/>
          <p:nvPr>
            <p:ph type="title"/>
          </p:nvPr>
        </p:nvSpPr>
        <p:spPr>
          <a:xfrm>
            <a:off x="455612" y="331787"/>
            <a:ext cx="8563259"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Credit Application Worksheet: Refund a Credit</a:t>
            </a:r>
            <a:br>
              <a:rPr b="1" baseline="0" i="0" lang="en-US" sz="2600" u="none" cap="none" strike="noStrike">
                <a:solidFill>
                  <a:schemeClr val="lt1"/>
                </a:solidFill>
                <a:latin typeface="Arial"/>
                <a:ea typeface="Arial"/>
                <a:cs typeface="Arial"/>
                <a:sym typeface="Arial"/>
              </a:rPr>
            </a:br>
            <a:r>
              <a:rPr b="1" baseline="0" i="0" lang="en-US" sz="2600" u="none" cap="none" strike="noStrike">
                <a:solidFill>
                  <a:schemeClr val="lt1"/>
                </a:solidFill>
                <a:latin typeface="Arial"/>
                <a:ea typeface="Arial"/>
                <a:cs typeface="Arial"/>
                <a:sym typeface="Arial"/>
              </a:rPr>
              <a:t>Itemized Payment – Accounting Line</a:t>
            </a:r>
          </a:p>
        </p:txBody>
      </p:sp>
      <p:sp>
        <p:nvSpPr>
          <p:cNvPr id="3814" name="Shape 381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815" name="Shape 381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816" name="Shape 3816"/>
          <p:cNvPicPr preferRelativeResize="0"/>
          <p:nvPr/>
        </p:nvPicPr>
        <p:blipFill rotWithShape="1">
          <a:blip r:embed="rId3">
            <a:alphaModFix/>
          </a:blip>
          <a:srcRect b="0" l="0" r="0" t="0"/>
          <a:stretch/>
        </p:blipFill>
        <p:spPr>
          <a:xfrm>
            <a:off x="1880590" y="1311007"/>
            <a:ext cx="5726112" cy="2009774"/>
          </a:xfrm>
          <a:prstGeom prst="rect">
            <a:avLst/>
          </a:prstGeom>
          <a:noFill/>
          <a:ln cap="flat" cmpd="sng" w="19050">
            <a:solidFill>
              <a:schemeClr val="dk1"/>
            </a:solidFill>
            <a:prstDash val="solid"/>
            <a:miter/>
            <a:headEnd len="med" w="med" type="none"/>
            <a:tailEnd len="med" w="med" type="none"/>
          </a:ln>
        </p:spPr>
      </p:pic>
      <p:sp>
        <p:nvSpPr>
          <p:cNvPr id="3817" name="Shape 3817"/>
          <p:cNvSpPr txBox="1"/>
          <p:nvPr>
            <p:ph idx="1" type="body"/>
          </p:nvPr>
        </p:nvSpPr>
        <p:spPr>
          <a:xfrm>
            <a:off x="556912" y="4003483"/>
            <a:ext cx="7303718" cy="48830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Document Reference – </a:t>
            </a:r>
            <a:r>
              <a:rPr b="0" baseline="0" i="0" lang="en-US" sz="1200" u="none" cap="none" strike="noStrike">
                <a:solidFill>
                  <a:schemeClr val="dk1"/>
                </a:solidFill>
                <a:latin typeface="Arial"/>
                <a:ea typeface="Arial"/>
                <a:cs typeface="Arial"/>
                <a:sym typeface="Arial"/>
              </a:rPr>
              <a:t>References the Cash Receipt  Credit Application line </a:t>
            </a:r>
          </a:p>
        </p:txBody>
      </p:sp>
      <p:pic>
        <p:nvPicPr>
          <p:cNvPr id="3818" name="Shape 3818"/>
          <p:cNvPicPr preferRelativeResize="0"/>
          <p:nvPr/>
        </p:nvPicPr>
        <p:blipFill rotWithShape="1">
          <a:blip r:embed="rId4">
            <a:alphaModFix/>
          </a:blip>
          <a:srcRect b="0" l="0" r="0" t="0"/>
          <a:stretch/>
        </p:blipFill>
        <p:spPr>
          <a:xfrm>
            <a:off x="1862325" y="4612437"/>
            <a:ext cx="5744376" cy="1124107"/>
          </a:xfrm>
          <a:prstGeom prst="rect">
            <a:avLst/>
          </a:prstGeom>
          <a:noFill/>
          <a:ln cap="flat" cmpd="sng" w="9525">
            <a:solidFill>
              <a:schemeClr val="dk1"/>
            </a:solidFill>
            <a:prstDash val="solid"/>
            <a:round/>
            <a:headEnd len="med" w="med" type="none"/>
            <a:tailEnd len="med" w="med" type="none"/>
          </a:ln>
        </p:spPr>
      </p:pic>
    </p:spTree>
  </p:cSld>
  <p:clrMapOvr>
    <a:masterClrMapping/>
  </p:clrMapOvr>
  <p:transition spd="slow">
    <p:cut/>
  </p:transition>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2" name="Shape 3822"/>
        <p:cNvGrpSpPr/>
        <p:nvPr/>
      </p:nvGrpSpPr>
      <p:grpSpPr>
        <a:xfrm>
          <a:off x="0" y="0"/>
          <a:ext cx="0" cy="0"/>
          <a:chOff x="0" y="0"/>
          <a:chExt cx="0" cy="0"/>
        </a:xfrm>
      </p:grpSpPr>
      <p:sp>
        <p:nvSpPr>
          <p:cNvPr id="3823" name="Shape 3823"/>
          <p:cNvSpPr txBox="1"/>
          <p:nvPr>
            <p:ph type="title"/>
          </p:nvPr>
        </p:nvSpPr>
        <p:spPr>
          <a:xfrm>
            <a:off x="404812" y="331787"/>
            <a:ext cx="796645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Credit Application Worksheet: Transfer a Credit</a:t>
            </a:r>
          </a:p>
        </p:txBody>
      </p:sp>
      <p:sp>
        <p:nvSpPr>
          <p:cNvPr id="3824" name="Shape 382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825" name="Shape 3825"/>
          <p:cNvSpPr txBox="1"/>
          <p:nvPr>
            <p:ph idx="12" type="sldNum"/>
          </p:nvPr>
        </p:nvSpPr>
        <p:spPr>
          <a:xfrm>
            <a:off x="-25400" y="6245225"/>
            <a:ext cx="519112"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3826" name="Shape 3826"/>
          <p:cNvPicPr preferRelativeResize="0"/>
          <p:nvPr/>
        </p:nvPicPr>
        <p:blipFill rotWithShape="1">
          <a:blip r:embed="rId3">
            <a:alphaModFix/>
          </a:blip>
          <a:srcRect b="0" l="0" r="0" t="0"/>
          <a:stretch/>
        </p:blipFill>
        <p:spPr>
          <a:xfrm>
            <a:off x="2446338" y="1617662"/>
            <a:ext cx="4762499" cy="4508500"/>
          </a:xfrm>
          <a:prstGeom prst="rect">
            <a:avLst/>
          </a:prstGeom>
          <a:noFill/>
          <a:ln>
            <a:noFill/>
          </a:ln>
        </p:spPr>
      </p:pic>
      <p:sp>
        <p:nvSpPr>
          <p:cNvPr id="3827" name="Shape 3827"/>
          <p:cNvSpPr/>
          <p:nvPr/>
        </p:nvSpPr>
        <p:spPr>
          <a:xfrm>
            <a:off x="4333875" y="1341437"/>
            <a:ext cx="3084512" cy="4714874"/>
          </a:xfrm>
          <a:prstGeom prst="rect">
            <a:avLst/>
          </a:prstGeom>
          <a:noFill/>
          <a:ln cap="flat" cmpd="sng" w="19050">
            <a:solidFill>
              <a:srgbClr val="840016"/>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3828" name="Shape 3828"/>
          <p:cNvSpPr/>
          <p:nvPr/>
        </p:nvSpPr>
        <p:spPr>
          <a:xfrm>
            <a:off x="4892675" y="2728913"/>
            <a:ext cx="1770063" cy="893762"/>
          </a:xfrm>
          <a:prstGeom prst="rect">
            <a:avLst/>
          </a:prstGeom>
          <a:noFill/>
          <a:ln cap="flat" cmpd="sng" w="28575">
            <a:solidFill>
              <a:srgbClr val="840016"/>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3829" name="Shape 3829"/>
          <p:cNvSpPr/>
          <p:nvPr/>
        </p:nvSpPr>
        <p:spPr>
          <a:xfrm>
            <a:off x="4829175" y="3998912"/>
            <a:ext cx="1770063" cy="893762"/>
          </a:xfrm>
          <a:prstGeom prst="rect">
            <a:avLst/>
          </a:prstGeom>
          <a:noFill/>
          <a:ln cap="flat" cmpd="sng" w="28575">
            <a:solidFill>
              <a:srgbClr val="840016"/>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3830" name="Shape 3830"/>
          <p:cNvSpPr txBox="1"/>
          <p:nvPr/>
        </p:nvSpPr>
        <p:spPr>
          <a:xfrm>
            <a:off x="1151904" y="4239489"/>
            <a:ext cx="2814451" cy="2062103"/>
          </a:xfrm>
          <a:prstGeom prst="rect">
            <a:avLst/>
          </a:prstGeom>
          <a:solidFill>
            <a:schemeClr val="accent1"/>
          </a:solid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600" u="none" cap="none" strike="noStrike">
                <a:solidFill>
                  <a:schemeClr val="dk1"/>
                </a:solidFill>
                <a:latin typeface="Arial"/>
                <a:ea typeface="Arial"/>
                <a:cs typeface="Arial"/>
                <a:sym typeface="Arial"/>
              </a:rPr>
              <a:t>BBFY</a:t>
            </a:r>
          </a:p>
          <a:p>
            <a:pPr indent="0" lvl="0" marL="0" marR="0" rtl="0" algn="l">
              <a:spcBef>
                <a:spcPts val="0"/>
              </a:spcBef>
              <a:spcAft>
                <a:spcPts val="0"/>
              </a:spcAft>
              <a:buSzPct val="25000"/>
              <a:buNone/>
            </a:pPr>
            <a:r>
              <a:rPr b="1" baseline="0" i="0" lang="en-US" sz="1600" u="none" cap="none" strike="noStrike">
                <a:solidFill>
                  <a:schemeClr val="dk1"/>
                </a:solidFill>
                <a:latin typeface="Arial"/>
                <a:ea typeface="Arial"/>
                <a:cs typeface="Arial"/>
                <a:sym typeface="Arial"/>
              </a:rPr>
              <a:t>FUND </a:t>
            </a:r>
            <a:r>
              <a:rPr b="0" baseline="0" i="0" lang="en-US" sz="1600" u="none" cap="none" strike="noStrike">
                <a:solidFill>
                  <a:schemeClr val="dk1"/>
                </a:solidFill>
                <a:latin typeface="Arial"/>
                <a:ea typeface="Arial"/>
                <a:cs typeface="Arial"/>
                <a:sym typeface="Arial"/>
              </a:rPr>
              <a:t>Code</a:t>
            </a:r>
            <a:r>
              <a:rPr b="1" baseline="0" i="0" lang="en-US" sz="1600" u="none" cap="none" strike="noStrike">
                <a:solidFill>
                  <a:schemeClr val="dk1"/>
                </a:solidFill>
                <a:latin typeface="Arial"/>
                <a:ea typeface="Arial"/>
                <a:cs typeface="Arial"/>
                <a:sym typeface="Arial"/>
              </a:rPr>
              <a:t> = ‘0890’</a:t>
            </a:r>
          </a:p>
          <a:p>
            <a:pPr indent="0" lvl="0" marL="0" marR="0" rtl="0" algn="l">
              <a:spcBef>
                <a:spcPts val="0"/>
              </a:spcBef>
              <a:spcAft>
                <a:spcPts val="0"/>
              </a:spcAft>
              <a:buSzPct val="25000"/>
              <a:buNone/>
            </a:pPr>
            <a:r>
              <a:rPr b="1" baseline="0" i="0" lang="en-US" sz="1600" u="none" cap="none" strike="noStrike">
                <a:solidFill>
                  <a:schemeClr val="dk1"/>
                </a:solidFill>
                <a:latin typeface="Arial"/>
                <a:ea typeface="Arial"/>
                <a:cs typeface="Arial"/>
                <a:sym typeface="Arial"/>
              </a:rPr>
              <a:t>Region</a:t>
            </a:r>
            <a:r>
              <a:rPr b="0" baseline="0" i="0" lang="en-US" sz="1600" u="none" cap="none" strike="noStrike">
                <a:solidFill>
                  <a:schemeClr val="dk1"/>
                </a:solidFill>
                <a:latin typeface="Arial"/>
                <a:ea typeface="Arial"/>
                <a:cs typeface="Arial"/>
                <a:sym typeface="Arial"/>
              </a:rPr>
              <a:t> (06 or 07 as appropriate)</a:t>
            </a:r>
          </a:p>
          <a:p>
            <a:pPr indent="0" lvl="0" marL="0" marR="0" rtl="0" algn="l">
              <a:spcBef>
                <a:spcPts val="0"/>
              </a:spcBef>
              <a:spcAft>
                <a:spcPts val="0"/>
              </a:spcAft>
              <a:buSzPct val="25000"/>
              <a:buNone/>
            </a:pPr>
            <a:r>
              <a:rPr b="1" baseline="0" i="0" lang="en-US" sz="1600" u="none" cap="none" strike="noStrike">
                <a:solidFill>
                  <a:schemeClr val="dk1"/>
                </a:solidFill>
                <a:latin typeface="Arial"/>
                <a:ea typeface="Arial"/>
                <a:cs typeface="Arial"/>
                <a:sym typeface="Arial"/>
              </a:rPr>
              <a:t>Org Code</a:t>
            </a:r>
            <a:r>
              <a:rPr b="0" baseline="0" i="0" lang="en-US" sz="1600" u="none" cap="none" strike="noStrike">
                <a:solidFill>
                  <a:schemeClr val="dk1"/>
                </a:solidFill>
                <a:latin typeface="Arial"/>
                <a:ea typeface="Arial"/>
                <a:cs typeface="Arial"/>
                <a:sym typeface="Arial"/>
              </a:rPr>
              <a:t> = R0600000 or R0700000 as appropriate</a:t>
            </a:r>
          </a:p>
          <a:p>
            <a:pPr indent="0" lvl="0" marL="0" marR="0" rtl="0" algn="l">
              <a:spcBef>
                <a:spcPts val="0"/>
              </a:spcBef>
              <a:spcAft>
                <a:spcPts val="0"/>
              </a:spcAft>
              <a:buSzPct val="25000"/>
              <a:buNone/>
            </a:pPr>
            <a:r>
              <a:rPr b="1" baseline="0" i="0" lang="en-US" sz="1600" u="none" cap="none" strike="noStrike">
                <a:solidFill>
                  <a:schemeClr val="dk1"/>
                </a:solidFill>
                <a:latin typeface="Arial"/>
                <a:ea typeface="Arial"/>
                <a:cs typeface="Arial"/>
                <a:sym typeface="Arial"/>
              </a:rPr>
              <a:t>Revenue Source Code</a:t>
            </a:r>
            <a:r>
              <a:rPr b="0" baseline="0" i="0" lang="en-US" sz="1600" u="none" cap="none" strike="noStrike">
                <a:solidFill>
                  <a:schemeClr val="dk1"/>
                </a:solidFill>
                <a:latin typeface="Arial"/>
                <a:ea typeface="Arial"/>
                <a:cs typeface="Arial"/>
                <a:sym typeface="Arial"/>
              </a:rPr>
              <a:t> = 6104 or 6105 as appropriate</a:t>
            </a:r>
          </a:p>
        </p:txBody>
      </p:sp>
      <p:cxnSp>
        <p:nvCxnSpPr>
          <p:cNvPr id="3831" name="Shape 3831"/>
          <p:cNvCxnSpPr/>
          <p:nvPr/>
        </p:nvCxnSpPr>
        <p:spPr>
          <a:xfrm rot="10800000">
            <a:off x="3218211" y="4631378"/>
            <a:ext cx="2113807" cy="11874"/>
          </a:xfrm>
          <a:prstGeom prst="straightConnector1">
            <a:avLst/>
          </a:prstGeom>
          <a:solidFill>
            <a:srgbClr val="ED171F"/>
          </a:solidFill>
          <a:ln cap="flat" cmpd="sng" w="9525">
            <a:solidFill>
              <a:schemeClr val="dk1"/>
            </a:solidFill>
            <a:prstDash val="solid"/>
            <a:round/>
            <a:headEnd len="med" w="med" type="none"/>
            <a:tailEnd len="lg" w="lg" type="stealth"/>
          </a:ln>
        </p:spPr>
      </p:cxn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7" name="Shape 477"/>
        <p:cNvGrpSpPr/>
        <p:nvPr/>
      </p:nvGrpSpPr>
      <p:grpSpPr>
        <a:xfrm>
          <a:off x="0" y="0"/>
          <a:ext cx="0" cy="0"/>
          <a:chOff x="0" y="0"/>
          <a:chExt cx="0" cy="0"/>
        </a:xfrm>
      </p:grpSpPr>
      <p:sp>
        <p:nvSpPr>
          <p:cNvPr id="478" name="Shape 478"/>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Agreement Document Overview</a:t>
            </a:r>
          </a:p>
        </p:txBody>
      </p:sp>
      <p:sp>
        <p:nvSpPr>
          <p:cNvPr id="479" name="Shape 479"/>
          <p:cNvSpPr txBox="1"/>
          <p:nvPr>
            <p:ph idx="1" type="body"/>
          </p:nvPr>
        </p:nvSpPr>
        <p:spPr>
          <a:xfrm>
            <a:off x="586664" y="1261296"/>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An established Agreement’s </a:t>
            </a:r>
            <a:r>
              <a:rPr b="0" baseline="0" i="0" lang="en-US" sz="2000" u="sng" cap="none" strike="noStrike">
                <a:solidFill>
                  <a:schemeClr val="dk1"/>
                </a:solidFill>
                <a:latin typeface="Arial"/>
                <a:ea typeface="Arial"/>
                <a:cs typeface="Arial"/>
                <a:sym typeface="Arial"/>
              </a:rPr>
              <a:t>terms may be updated by</a:t>
            </a:r>
            <a:r>
              <a:rPr b="0" baseline="0" i="0" lang="en-US" sz="2000" u="none" cap="none" strike="noStrike">
                <a:solidFill>
                  <a:schemeClr val="dk1"/>
                </a:solidFill>
                <a:latin typeface="Arial"/>
                <a:ea typeface="Arial"/>
                <a:cs typeface="Arial"/>
                <a:sym typeface="Arial"/>
              </a:rPr>
              <a:t>:</a:t>
            </a:r>
          </a:p>
          <a:p>
            <a:pPr indent="-231775" lvl="1" marL="688975" marR="0" rtl="0" algn="l">
              <a:spcBef>
                <a:spcPts val="12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Processing a </a:t>
            </a:r>
            <a:r>
              <a:rPr b="1" baseline="0" i="0" lang="en-US" sz="2000" u="sng" cap="none" strike="noStrike">
                <a:solidFill>
                  <a:schemeClr val="dk1"/>
                </a:solidFill>
                <a:latin typeface="Arial"/>
                <a:ea typeface="Arial"/>
                <a:cs typeface="Arial"/>
                <a:sym typeface="Arial"/>
              </a:rPr>
              <a:t>new</a:t>
            </a:r>
            <a:r>
              <a:rPr b="1" baseline="0" i="0" lang="en-US" sz="2000" u="none" cap="none" strike="noStrike">
                <a:solidFill>
                  <a:schemeClr val="dk1"/>
                </a:solidFill>
                <a:latin typeface="Arial"/>
                <a:ea typeface="Arial"/>
                <a:cs typeface="Arial"/>
                <a:sym typeface="Arial"/>
              </a:rPr>
              <a:t> Pegasys Agreement Document </a:t>
            </a:r>
            <a:r>
              <a:rPr b="0" baseline="0" i="0" lang="en-US" sz="2000" u="sng" cap="none" strike="noStrike">
                <a:solidFill>
                  <a:schemeClr val="dk1"/>
                </a:solidFill>
                <a:latin typeface="Arial"/>
                <a:ea typeface="Arial"/>
                <a:cs typeface="Arial"/>
                <a:sym typeface="Arial"/>
              </a:rPr>
              <a:t>referencing the original Agreement Number</a:t>
            </a:r>
          </a:p>
          <a:p>
            <a:pPr indent="-136525" lvl="1" marL="688975" marR="0" rtl="0" algn="l">
              <a:spcBef>
                <a:spcPts val="12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1200"/>
              </a:spcBef>
              <a:spcAft>
                <a:spcPts val="60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Regardless whether Agreement documents are generated by an interface or manually entered, they are </a:t>
            </a:r>
            <a:r>
              <a:rPr b="0" baseline="0" i="0" lang="en-US" sz="2000" u="sng" cap="none" strike="noStrike">
                <a:solidFill>
                  <a:schemeClr val="dk1"/>
                </a:solidFill>
                <a:latin typeface="Arial"/>
                <a:ea typeface="Arial"/>
                <a:cs typeface="Arial"/>
                <a:sym typeface="Arial"/>
              </a:rPr>
              <a:t>subject to the same edits and validations by Pegasys when submitted for processing</a:t>
            </a:r>
          </a:p>
        </p:txBody>
      </p:sp>
      <p:sp>
        <p:nvSpPr>
          <p:cNvPr id="480" name="Shape 48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81" name="Shape 48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36" name="Shape 3836"/>
        <p:cNvGrpSpPr/>
        <p:nvPr/>
      </p:nvGrpSpPr>
      <p:grpSpPr>
        <a:xfrm>
          <a:off x="0" y="0"/>
          <a:ext cx="0" cy="0"/>
          <a:chOff x="0" y="0"/>
          <a:chExt cx="0" cy="0"/>
        </a:xfrm>
      </p:grpSpPr>
      <p:sp>
        <p:nvSpPr>
          <p:cNvPr id="3837" name="Shape 383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Exercise</a:t>
            </a:r>
          </a:p>
        </p:txBody>
      </p:sp>
      <p:sp>
        <p:nvSpPr>
          <p:cNvPr id="3838" name="Shape 3838"/>
          <p:cNvSpPr txBox="1"/>
          <p:nvPr>
            <p:ph idx="1" type="body"/>
          </p:nvPr>
        </p:nvSpPr>
        <p:spPr>
          <a:xfrm>
            <a:off x="712787" y="1608137"/>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Exercise 12 –Transfer Credit to Treasury	</a:t>
            </a:r>
          </a:p>
        </p:txBody>
      </p:sp>
      <p:sp>
        <p:nvSpPr>
          <p:cNvPr id="3839" name="Shape 383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840" name="Shape 384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45" name="Shape 3845"/>
        <p:cNvGrpSpPr/>
        <p:nvPr/>
      </p:nvGrpSpPr>
      <p:grpSpPr>
        <a:xfrm>
          <a:off x="0" y="0"/>
          <a:ext cx="0" cy="0"/>
          <a:chOff x="0" y="0"/>
          <a:chExt cx="0" cy="0"/>
        </a:xfrm>
      </p:grpSpPr>
      <p:sp>
        <p:nvSpPr>
          <p:cNvPr id="3846" name="Shape 3846"/>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847" name="Shape 3847"/>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1" baseline="0" i="0" lang="en-US" sz="3600" u="none" cap="none" strike="noStrike">
                <a:solidFill>
                  <a:schemeClr val="dk1"/>
                </a:solidFill>
                <a:latin typeface="Arial"/>
                <a:ea typeface="Arial"/>
                <a:cs typeface="Arial"/>
                <a:sym typeface="Arial"/>
              </a:rPr>
              <a:t>Segment 8:</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Billing-Related Collections</a:t>
            </a:r>
          </a:p>
        </p:txBody>
      </p:sp>
      <p:sp>
        <p:nvSpPr>
          <p:cNvPr id="3848" name="Shape 3848"/>
          <p:cNvSpPr txBox="1"/>
          <p:nvPr>
            <p:ph idx="11" type="ftr"/>
          </p:nvPr>
        </p:nvSpPr>
        <p:spPr>
          <a:xfrm>
            <a:off x="398585"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849" name="Shape 3849"/>
          <p:cNvSpPr txBox="1"/>
          <p:nvPr>
            <p:ph idx="12" type="sldNum"/>
          </p:nvPr>
        </p:nvSpPr>
        <p:spPr>
          <a:xfrm>
            <a:off x="0" y="6572493"/>
            <a:ext cx="599830" cy="28550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54" name="Shape 3854"/>
        <p:cNvGrpSpPr/>
        <p:nvPr/>
      </p:nvGrpSpPr>
      <p:grpSpPr>
        <a:xfrm>
          <a:off x="0" y="0"/>
          <a:ext cx="0" cy="0"/>
          <a:chOff x="0" y="0"/>
          <a:chExt cx="0" cy="0"/>
        </a:xfrm>
      </p:grpSpPr>
      <p:sp>
        <p:nvSpPr>
          <p:cNvPr id="3855" name="Shape 3855"/>
          <p:cNvSpPr/>
          <p:nvPr/>
        </p:nvSpPr>
        <p:spPr>
          <a:xfrm>
            <a:off x="356260" y="3900087"/>
            <a:ext cx="8787739" cy="1169217"/>
          </a:xfrm>
          <a:prstGeom prst="rect">
            <a:avLst/>
          </a:prstGeom>
          <a:solidFill>
            <a:srgbClr val="FFFF00"/>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856" name="Shape 385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3857" name="Shape 3857"/>
          <p:cNvSpPr txBox="1"/>
          <p:nvPr>
            <p:ph idx="1" type="body"/>
          </p:nvPr>
        </p:nvSpPr>
        <p:spPr>
          <a:xfrm>
            <a:off x="712787" y="1156887"/>
            <a:ext cx="8229600" cy="452596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  </a:t>
            </a:r>
            <a:r>
              <a:rPr b="0" baseline="0" i="0" lang="en-US" sz="1600" u="none" cap="none" strike="noStrike">
                <a:solidFill>
                  <a:schemeClr val="dk1"/>
                </a:solidFill>
                <a:latin typeface="Arial"/>
                <a:ea typeface="Arial"/>
                <a:cs typeface="Arial"/>
                <a:sym typeface="Arial"/>
              </a:rPr>
              <a:t>Project Cost Accounting System (PCAS) Overview</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2:</a:t>
            </a:r>
            <a:r>
              <a:rPr b="0" baseline="0" i="0" lang="en-US" sz="1600" u="none" cap="none" strike="noStrike">
                <a:solidFill>
                  <a:schemeClr val="dk1"/>
                </a:solidFill>
                <a:latin typeface="Arial"/>
                <a:ea typeface="Arial"/>
                <a:cs typeface="Arial"/>
                <a:sym typeface="Arial"/>
              </a:rPr>
              <a:t>  PCAS Agreements and Agreement Creation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3:  </a:t>
            </a:r>
            <a:r>
              <a:rPr b="0" baseline="0" i="0" lang="en-US" sz="1600" u="none" cap="none" strike="noStrike">
                <a:solidFill>
                  <a:schemeClr val="dk1"/>
                </a:solidFill>
                <a:latin typeface="Arial"/>
                <a:ea typeface="Arial"/>
                <a:cs typeface="Arial"/>
                <a:sym typeface="Arial"/>
              </a:rPr>
              <a:t>PCAS Pre-Billing Transactions and Agreement Entity Updates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4:  </a:t>
            </a:r>
            <a:r>
              <a:rPr b="0" baseline="0" i="0" lang="en-US" sz="1600" u="none" cap="none" strike="noStrike">
                <a:solidFill>
                  <a:schemeClr val="dk1"/>
                </a:solidFill>
                <a:latin typeface="Arial"/>
                <a:ea typeface="Arial"/>
                <a:cs typeface="Arial"/>
                <a:sym typeface="Arial"/>
              </a:rPr>
              <a:t>PCAS Unbilled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5:  </a:t>
            </a:r>
            <a:r>
              <a:rPr b="0" baseline="0" i="0" lang="en-US" sz="1600" u="none" cap="none" strike="noStrike">
                <a:solidFill>
                  <a:schemeClr val="dk1"/>
                </a:solidFill>
                <a:latin typeface="Arial"/>
                <a:ea typeface="Arial"/>
                <a:cs typeface="Arial"/>
                <a:sym typeface="Arial"/>
              </a:rPr>
              <a:t>PCAS 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6:  </a:t>
            </a:r>
            <a:r>
              <a:rPr b="0" baseline="0" i="0" lang="en-US" sz="1600" u="none" cap="none" strike="noStrike">
                <a:solidFill>
                  <a:schemeClr val="dk1"/>
                </a:solidFill>
                <a:latin typeface="Arial"/>
                <a:ea typeface="Arial"/>
                <a:cs typeface="Arial"/>
                <a:sym typeface="Arial"/>
              </a:rPr>
              <a:t>PCAS Accruals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7:  </a:t>
            </a:r>
            <a:r>
              <a:rPr b="0" baseline="0" i="0" lang="en-US" sz="1600" u="none" cap="none" strike="noStrike">
                <a:solidFill>
                  <a:schemeClr val="dk1"/>
                </a:solidFill>
                <a:latin typeface="Arial"/>
                <a:ea typeface="Arial"/>
                <a:cs typeface="Arial"/>
                <a:sym typeface="Arial"/>
              </a:rPr>
              <a:t>Manual Credit Management</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8:  Billing-Related Collections</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Collections Overview</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Agreement Entity Updates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9:  </a:t>
            </a:r>
            <a:r>
              <a:rPr b="0" baseline="0" i="0" lang="en-US" sz="1600" u="none" cap="none" strike="noStrike">
                <a:solidFill>
                  <a:schemeClr val="dk1"/>
                </a:solidFill>
                <a:latin typeface="Arial"/>
                <a:ea typeface="Arial"/>
                <a:cs typeface="Arial"/>
                <a:sym typeface="Arial"/>
              </a:rPr>
              <a:t>Receivable Management </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10:  </a:t>
            </a:r>
            <a:r>
              <a:rPr b="0" baseline="0" i="0" lang="en-US" sz="1600" u="none" cap="none" strike="noStrike">
                <a:solidFill>
                  <a:schemeClr val="dk1"/>
                </a:solidFill>
                <a:latin typeface="Arial"/>
                <a:ea typeface="Arial"/>
                <a:cs typeface="Arial"/>
                <a:sym typeface="Arial"/>
              </a:rPr>
              <a:t>Expiring Unfilled Customer Order Reversal</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11</a:t>
            </a:r>
            <a:r>
              <a:rPr b="0" baseline="0" i="0" lang="en-US" sz="1600" u="none" cap="none" strike="noStrike">
                <a:solidFill>
                  <a:schemeClr val="dk1"/>
                </a:solidFill>
                <a:latin typeface="Arial"/>
                <a:ea typeface="Arial"/>
                <a:cs typeface="Arial"/>
                <a:sym typeface="Arial"/>
              </a:rPr>
              <a:t>: Mass Import</a:t>
            </a:r>
          </a:p>
          <a:p>
            <a:pPr indent="-288925" lvl="0" marL="288925" marR="0" rtl="0" algn="l">
              <a:spcBef>
                <a:spcPts val="1200"/>
              </a:spcBef>
              <a:spcAft>
                <a:spcPts val="60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12</a:t>
            </a:r>
            <a:r>
              <a:rPr b="0" baseline="0" i="0" lang="en-US" sz="1600" u="none" cap="none" strike="noStrike">
                <a:solidFill>
                  <a:schemeClr val="dk1"/>
                </a:solidFill>
                <a:latin typeface="Arial"/>
                <a:ea typeface="Arial"/>
                <a:cs typeface="Arial"/>
                <a:sym typeface="Arial"/>
              </a:rPr>
              <a:t>: PCAS Reports</a:t>
            </a:r>
          </a:p>
        </p:txBody>
      </p:sp>
      <p:sp>
        <p:nvSpPr>
          <p:cNvPr id="3858" name="Shape 385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859" name="Shape 385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63" name="Shape 3863"/>
        <p:cNvGrpSpPr/>
        <p:nvPr/>
      </p:nvGrpSpPr>
      <p:grpSpPr>
        <a:xfrm>
          <a:off x="0" y="0"/>
          <a:ext cx="0" cy="0"/>
          <a:chOff x="0" y="0"/>
          <a:chExt cx="0" cy="0"/>
        </a:xfrm>
      </p:grpSpPr>
      <p:sp>
        <p:nvSpPr>
          <p:cNvPr id="3864" name="Shape 3864"/>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865" name="Shape 3865"/>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Collections Overview</a:t>
            </a:r>
          </a:p>
        </p:txBody>
      </p:sp>
      <p:sp>
        <p:nvSpPr>
          <p:cNvPr id="3866" name="Shape 386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867" name="Shape 3867"/>
          <p:cNvSpPr txBox="1"/>
          <p:nvPr>
            <p:ph idx="12" type="sldNum"/>
          </p:nvPr>
        </p:nvSpPr>
        <p:spPr>
          <a:xfrm>
            <a:off x="0" y="6449805"/>
            <a:ext cx="457200" cy="45141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72" name="Shape 3872"/>
        <p:cNvGrpSpPr/>
        <p:nvPr/>
      </p:nvGrpSpPr>
      <p:grpSpPr>
        <a:xfrm>
          <a:off x="0" y="0"/>
          <a:ext cx="0" cy="0"/>
          <a:chOff x="0" y="0"/>
          <a:chExt cx="0" cy="0"/>
        </a:xfrm>
      </p:grpSpPr>
      <p:sp>
        <p:nvSpPr>
          <p:cNvPr id="3873" name="Shape 3873"/>
          <p:cNvSpPr txBox="1"/>
          <p:nvPr>
            <p:ph type="title"/>
          </p:nvPr>
        </p:nvSpPr>
        <p:spPr>
          <a:xfrm>
            <a:off x="455612" y="331787"/>
            <a:ext cx="847984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Receivables Lifecycle – Record Collection</a:t>
            </a:r>
          </a:p>
        </p:txBody>
      </p:sp>
      <p:sp>
        <p:nvSpPr>
          <p:cNvPr id="3874" name="Shape 3874"/>
          <p:cNvSpPr/>
          <p:nvPr/>
        </p:nvSpPr>
        <p:spPr>
          <a:xfrm>
            <a:off x="563327" y="1187626"/>
            <a:ext cx="1366057" cy="819633"/>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chemeClr val="lt1"/>
                </a:solidFill>
                <a:latin typeface="Arial"/>
                <a:ea typeface="Arial"/>
                <a:cs typeface="Arial"/>
                <a:sym typeface="Arial"/>
              </a:rPr>
              <a:t>Agreement</a:t>
            </a:r>
          </a:p>
        </p:txBody>
      </p:sp>
      <p:sp>
        <p:nvSpPr>
          <p:cNvPr id="3875" name="Shape 3875"/>
          <p:cNvSpPr/>
          <p:nvPr/>
        </p:nvSpPr>
        <p:spPr>
          <a:xfrm>
            <a:off x="2065991" y="1187626"/>
            <a:ext cx="1366057" cy="819633"/>
          </a:xfrm>
          <a:prstGeom prst="rightArrow">
            <a:avLst>
              <a:gd fmla="val 50000" name="adj1"/>
              <a:gd fmla="val 50000" name="adj2"/>
            </a:avLst>
          </a:prstGeom>
          <a:solidFill>
            <a:srgbClr val="D9EDEF"/>
          </a:solidFill>
          <a:ln>
            <a:noFill/>
          </a:ln>
        </p:spPr>
        <p:txBody>
          <a:bodyPr anchorCtr="0" anchor="ctr" bIns="45700" lIns="91425" rIns="91425" tIns="45700">
            <a:noAutofit/>
          </a:bodyPr>
          <a:lstStyle/>
          <a:p>
            <a:pPr indent="0" lvl="0" marL="0" marR="0" rtl="0" algn="ctr">
              <a:lnSpc>
                <a:spcPct val="85000"/>
              </a:lnSpc>
              <a:spcBef>
                <a:spcPts val="0"/>
              </a:spcBef>
              <a:spcAft>
                <a:spcPts val="240"/>
              </a:spcAft>
              <a:buNone/>
            </a:pPr>
            <a:r>
              <a:t/>
            </a:r>
            <a:endParaRPr b="1" baseline="0" i="0" sz="1200" u="none" cap="none" strike="noStrike">
              <a:solidFill>
                <a:schemeClr val="dk1"/>
              </a:solidFill>
              <a:latin typeface="Arial"/>
              <a:ea typeface="Arial"/>
              <a:cs typeface="Arial"/>
              <a:sym typeface="Arial"/>
            </a:endParaRPr>
          </a:p>
        </p:txBody>
      </p:sp>
      <p:sp>
        <p:nvSpPr>
          <p:cNvPr id="3876" name="Shape 3876"/>
          <p:cNvSpPr/>
          <p:nvPr/>
        </p:nvSpPr>
        <p:spPr>
          <a:xfrm>
            <a:off x="3568653" y="1187626"/>
            <a:ext cx="1366057" cy="819633"/>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chemeClr val="lt1"/>
                </a:solidFill>
                <a:latin typeface="Arial"/>
                <a:ea typeface="Arial"/>
                <a:cs typeface="Arial"/>
                <a:sym typeface="Arial"/>
              </a:rPr>
              <a:t>Record Pre-Billing Transactions</a:t>
            </a:r>
          </a:p>
        </p:txBody>
      </p:sp>
      <p:sp>
        <p:nvSpPr>
          <p:cNvPr id="3877" name="Shape 3877"/>
          <p:cNvSpPr/>
          <p:nvPr/>
        </p:nvSpPr>
        <p:spPr>
          <a:xfrm>
            <a:off x="5071317" y="1187626"/>
            <a:ext cx="1366057" cy="819633"/>
          </a:xfrm>
          <a:prstGeom prst="rightArrow">
            <a:avLst>
              <a:gd fmla="val 50000" name="adj1"/>
              <a:gd fmla="val 50000" name="adj2"/>
            </a:avLst>
          </a:prstGeom>
          <a:solidFill>
            <a:srgbClr val="D9EDEF"/>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3878" name="Shape 3878"/>
          <p:cNvSpPr/>
          <p:nvPr/>
        </p:nvSpPr>
        <p:spPr>
          <a:xfrm>
            <a:off x="6573979" y="1187626"/>
            <a:ext cx="1366057" cy="819633"/>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chemeClr val="lt1"/>
                </a:solidFill>
                <a:latin typeface="Arial"/>
                <a:ea typeface="Arial"/>
                <a:cs typeface="Arial"/>
                <a:sym typeface="Arial"/>
              </a:rPr>
              <a:t>Receivable - Advance Offset</a:t>
            </a:r>
          </a:p>
        </p:txBody>
      </p:sp>
      <p:sp>
        <p:nvSpPr>
          <p:cNvPr id="3879" name="Shape 3879"/>
          <p:cNvSpPr/>
          <p:nvPr/>
        </p:nvSpPr>
        <p:spPr>
          <a:xfrm>
            <a:off x="701039" y="4964005"/>
            <a:ext cx="1334911" cy="800945"/>
          </a:xfrm>
          <a:prstGeom prst="roundRect">
            <a:avLst>
              <a:gd fmla="val 16667" name="adj"/>
            </a:avLst>
          </a:prstGeom>
          <a:solidFill>
            <a:srgbClr val="C00000"/>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chemeClr val="lt1"/>
                </a:solidFill>
                <a:latin typeface="Arial"/>
                <a:ea typeface="Arial"/>
                <a:cs typeface="Arial"/>
                <a:sym typeface="Arial"/>
              </a:rPr>
              <a:t>Record Collection</a:t>
            </a:r>
          </a:p>
        </p:txBody>
      </p:sp>
      <p:sp>
        <p:nvSpPr>
          <p:cNvPr id="3880" name="Shape 3880"/>
          <p:cNvSpPr/>
          <p:nvPr/>
        </p:nvSpPr>
        <p:spPr>
          <a:xfrm>
            <a:off x="2169441" y="4964005"/>
            <a:ext cx="1334911" cy="800945"/>
          </a:xfrm>
          <a:prstGeom prst="rightArrow">
            <a:avLst>
              <a:gd fmla="val 50000" name="adj1"/>
              <a:gd fmla="val 50000" name="adj2"/>
            </a:avLst>
          </a:prstGeom>
          <a:solidFill>
            <a:srgbClr val="D9EDEF"/>
          </a:solidFill>
          <a:ln>
            <a:noFill/>
          </a:ln>
        </p:spPr>
        <p:txBody>
          <a:bodyPr anchorCtr="0" anchor="ctr" bIns="45700" lIns="91425" rIns="91425" tIns="45700">
            <a:noAutofit/>
          </a:bodyPr>
          <a:lstStyle/>
          <a:p>
            <a:pPr indent="0" lvl="0" marL="0" marR="0" rtl="0" algn="ctr">
              <a:lnSpc>
                <a:spcPct val="85000"/>
              </a:lnSpc>
              <a:spcBef>
                <a:spcPts val="0"/>
              </a:spcBef>
              <a:spcAft>
                <a:spcPts val="240"/>
              </a:spcAft>
              <a:buNone/>
            </a:pPr>
            <a:r>
              <a:t/>
            </a:r>
            <a:endParaRPr b="1" baseline="0" i="0" sz="1200" u="none" cap="none" strike="noStrike">
              <a:solidFill>
                <a:schemeClr val="dk1"/>
              </a:solidFill>
              <a:latin typeface="Arial"/>
              <a:ea typeface="Arial"/>
              <a:cs typeface="Arial"/>
              <a:sym typeface="Arial"/>
            </a:endParaRPr>
          </a:p>
        </p:txBody>
      </p:sp>
      <p:sp>
        <p:nvSpPr>
          <p:cNvPr id="3881" name="Shape 3881"/>
          <p:cNvSpPr/>
          <p:nvPr/>
        </p:nvSpPr>
        <p:spPr>
          <a:xfrm>
            <a:off x="3637844" y="4964005"/>
            <a:ext cx="1334911" cy="800945"/>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0"/>
              </a:spcAft>
              <a:buSzPct val="25000"/>
              <a:buNone/>
            </a:pPr>
            <a:r>
              <a:rPr b="1" baseline="0" i="0" lang="en-US" sz="1400" u="none" cap="none" strike="noStrike">
                <a:solidFill>
                  <a:schemeClr val="lt1"/>
                </a:solidFill>
                <a:latin typeface="Arial"/>
                <a:ea typeface="Arial"/>
                <a:cs typeface="Arial"/>
                <a:sym typeface="Arial"/>
              </a:rPr>
              <a:t>Disputes -</a:t>
            </a:r>
          </a:p>
          <a:p>
            <a:pPr indent="0" lvl="0" marL="0" marR="0" rtl="0" algn="ctr">
              <a:lnSpc>
                <a:spcPct val="85000"/>
              </a:lnSpc>
              <a:spcBef>
                <a:spcPts val="280"/>
              </a:spcBef>
              <a:spcAft>
                <a:spcPts val="280"/>
              </a:spcAft>
              <a:buSzPct val="25000"/>
              <a:buNone/>
            </a:pPr>
            <a:r>
              <a:rPr b="1" baseline="0" i="0" lang="en-US" sz="1400" u="none" cap="none" strike="noStrike">
                <a:solidFill>
                  <a:schemeClr val="lt1"/>
                </a:solidFill>
                <a:latin typeface="Arial"/>
                <a:ea typeface="Arial"/>
                <a:cs typeface="Arial"/>
                <a:sym typeface="Arial"/>
              </a:rPr>
              <a:t>Chargebacks</a:t>
            </a:r>
          </a:p>
        </p:txBody>
      </p:sp>
      <p:sp>
        <p:nvSpPr>
          <p:cNvPr id="3882" name="Shape 3882"/>
          <p:cNvSpPr/>
          <p:nvPr/>
        </p:nvSpPr>
        <p:spPr>
          <a:xfrm>
            <a:off x="5106246" y="4964005"/>
            <a:ext cx="1334911" cy="800945"/>
          </a:xfrm>
          <a:prstGeom prst="rightArrow">
            <a:avLst>
              <a:gd fmla="val 50000" name="adj1"/>
              <a:gd fmla="val 50000" name="adj2"/>
            </a:avLst>
          </a:prstGeom>
          <a:solidFill>
            <a:srgbClr val="D9EDEF"/>
          </a:solidFill>
          <a:ln>
            <a:noFill/>
          </a:ln>
        </p:spPr>
        <p:txBody>
          <a:bodyPr anchorCtr="0" anchor="ctr" bIns="45700" lIns="91425" rIns="91425" tIns="45700">
            <a:noAutofit/>
          </a:bodyPr>
          <a:lstStyle/>
          <a:p>
            <a:pPr indent="0" lvl="0" marL="0" marR="0" rtl="0" algn="ctr">
              <a:lnSpc>
                <a:spcPct val="85000"/>
              </a:lnSpc>
              <a:spcBef>
                <a:spcPts val="0"/>
              </a:spcBef>
              <a:spcAft>
                <a:spcPts val="240"/>
              </a:spcAft>
              <a:buNone/>
            </a:pPr>
            <a:r>
              <a:t/>
            </a:r>
            <a:endParaRPr b="1" baseline="0" i="0" sz="1200" u="none" cap="none" strike="noStrike">
              <a:solidFill>
                <a:schemeClr val="dk1"/>
              </a:solidFill>
              <a:latin typeface="Arial"/>
              <a:ea typeface="Arial"/>
              <a:cs typeface="Arial"/>
              <a:sym typeface="Arial"/>
            </a:endParaRPr>
          </a:p>
        </p:txBody>
      </p:sp>
      <p:sp>
        <p:nvSpPr>
          <p:cNvPr id="3883" name="Shape 3883"/>
          <p:cNvSpPr/>
          <p:nvPr/>
        </p:nvSpPr>
        <p:spPr>
          <a:xfrm>
            <a:off x="6574647" y="4964005"/>
            <a:ext cx="1334911" cy="800945"/>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chemeClr val="lt1"/>
                </a:solidFill>
                <a:latin typeface="Arial"/>
                <a:ea typeface="Arial"/>
                <a:cs typeface="Arial"/>
                <a:sym typeface="Arial"/>
              </a:rPr>
              <a:t>Write off/ Adjustment/ Treasury Referral</a:t>
            </a:r>
          </a:p>
        </p:txBody>
      </p:sp>
      <p:grpSp>
        <p:nvGrpSpPr>
          <p:cNvPr id="3884" name="Shape 3884"/>
          <p:cNvGrpSpPr/>
          <p:nvPr/>
        </p:nvGrpSpPr>
        <p:grpSpPr>
          <a:xfrm rot="-5400000">
            <a:off x="6779136" y="2455870"/>
            <a:ext cx="349496" cy="408845"/>
            <a:chOff x="6433203" y="443275"/>
            <a:chExt cx="349496" cy="408845"/>
          </a:xfrm>
        </p:grpSpPr>
        <p:sp>
          <p:nvSpPr>
            <p:cNvPr id="3885" name="Shape 3885"/>
            <p:cNvSpPr/>
            <p:nvPr/>
          </p:nvSpPr>
          <p:spPr>
            <a:xfrm rot="10800000">
              <a:off x="6433203" y="443275"/>
              <a:ext cx="349496" cy="408845"/>
            </a:xfrm>
            <a:prstGeom prst="rightArrow">
              <a:avLst>
                <a:gd fmla="val 60000" name="adj1"/>
                <a:gd fmla="val 50000" name="adj2"/>
              </a:avLst>
            </a:prstGeom>
            <a:solidFill>
              <a:schemeClr val="accent6"/>
            </a:solidFill>
            <a:ln cap="flat" cmpd="sng" w="25400">
              <a:solidFill>
                <a:srgbClr val="202064"/>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886" name="Shape 3886"/>
            <p:cNvSpPr/>
            <p:nvPr/>
          </p:nvSpPr>
          <p:spPr>
            <a:xfrm>
              <a:off x="6538051" y="525045"/>
              <a:ext cx="244647" cy="245307"/>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420"/>
                </a:spcAft>
                <a:buNone/>
              </a:pPr>
              <a:r>
                <a:t/>
              </a:r>
              <a:endParaRPr b="1" baseline="0" i="0" sz="1200" u="none" cap="none" strike="noStrike">
                <a:solidFill>
                  <a:schemeClr val="dk1"/>
                </a:solidFill>
                <a:latin typeface="Arial"/>
                <a:ea typeface="Arial"/>
                <a:cs typeface="Arial"/>
                <a:sym typeface="Arial"/>
              </a:endParaRPr>
            </a:p>
          </p:txBody>
        </p:sp>
      </p:grpSp>
      <p:grpSp>
        <p:nvGrpSpPr>
          <p:cNvPr id="3887" name="Shape 3887"/>
          <p:cNvGrpSpPr/>
          <p:nvPr/>
        </p:nvGrpSpPr>
        <p:grpSpPr>
          <a:xfrm rot="-5400000">
            <a:off x="1483503" y="4440277"/>
            <a:ext cx="349496" cy="408845"/>
            <a:chOff x="6433203" y="443275"/>
            <a:chExt cx="349496" cy="408845"/>
          </a:xfrm>
        </p:grpSpPr>
        <p:sp>
          <p:nvSpPr>
            <p:cNvPr id="3888" name="Shape 3888"/>
            <p:cNvSpPr/>
            <p:nvPr/>
          </p:nvSpPr>
          <p:spPr>
            <a:xfrm rot="10800000">
              <a:off x="6433203" y="443275"/>
              <a:ext cx="349496" cy="408845"/>
            </a:xfrm>
            <a:prstGeom prst="rightArrow">
              <a:avLst>
                <a:gd fmla="val 60000" name="adj1"/>
                <a:gd fmla="val 50000" name="adj2"/>
              </a:avLst>
            </a:prstGeom>
            <a:solidFill>
              <a:schemeClr val="accent6"/>
            </a:solidFill>
            <a:ln cap="flat" cmpd="sng" w="25400">
              <a:solidFill>
                <a:srgbClr val="202064"/>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889" name="Shape 3889"/>
            <p:cNvSpPr/>
            <p:nvPr/>
          </p:nvSpPr>
          <p:spPr>
            <a:xfrm>
              <a:off x="6538051" y="525045"/>
              <a:ext cx="244647" cy="245307"/>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420"/>
                </a:spcAft>
                <a:buNone/>
              </a:pPr>
              <a:r>
                <a:t/>
              </a:r>
              <a:endParaRPr b="1" baseline="0" i="0" sz="1200" u="none" cap="none" strike="noStrike">
                <a:solidFill>
                  <a:schemeClr val="dk1"/>
                </a:solidFill>
                <a:latin typeface="Arial"/>
                <a:ea typeface="Arial"/>
                <a:cs typeface="Arial"/>
                <a:sym typeface="Arial"/>
              </a:endParaRPr>
            </a:p>
          </p:txBody>
        </p:sp>
      </p:grpSp>
      <p:sp>
        <p:nvSpPr>
          <p:cNvPr id="3890" name="Shape 3890"/>
          <p:cNvSpPr/>
          <p:nvPr/>
        </p:nvSpPr>
        <p:spPr>
          <a:xfrm>
            <a:off x="667606" y="2956865"/>
            <a:ext cx="1346302" cy="807781"/>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chemeClr val="lt1"/>
                </a:solidFill>
                <a:latin typeface="Arial"/>
                <a:ea typeface="Arial"/>
                <a:cs typeface="Arial"/>
                <a:sym typeface="Arial"/>
              </a:rPr>
              <a:t>Bill Customer</a:t>
            </a:r>
          </a:p>
        </p:txBody>
      </p:sp>
      <p:sp>
        <p:nvSpPr>
          <p:cNvPr id="3891" name="Shape 3891"/>
          <p:cNvSpPr/>
          <p:nvPr/>
        </p:nvSpPr>
        <p:spPr>
          <a:xfrm>
            <a:off x="2148538" y="2956865"/>
            <a:ext cx="1346302" cy="807781"/>
          </a:xfrm>
          <a:prstGeom prst="rightArrow">
            <a:avLst>
              <a:gd fmla="val 50000" name="adj1"/>
              <a:gd fmla="val 50000" name="adj2"/>
            </a:avLst>
          </a:prstGeom>
          <a:solidFill>
            <a:srgbClr val="D9EDEF"/>
          </a:solidFill>
          <a:ln>
            <a:noFill/>
          </a:ln>
        </p:spPr>
        <p:txBody>
          <a:bodyPr anchorCtr="0" anchor="ctr" bIns="45700" lIns="91425" rIns="91425" tIns="45700">
            <a:noAutofit/>
          </a:bodyPr>
          <a:lstStyle/>
          <a:p>
            <a:pPr indent="0" lvl="0" marL="0" marR="0" rtl="0" algn="ctr">
              <a:lnSpc>
                <a:spcPct val="85000"/>
              </a:lnSpc>
              <a:spcBef>
                <a:spcPts val="0"/>
              </a:spcBef>
              <a:spcAft>
                <a:spcPts val="240"/>
              </a:spcAft>
              <a:buNone/>
            </a:pPr>
            <a:r>
              <a:t/>
            </a:r>
            <a:endParaRPr b="1" baseline="0" i="0" sz="1200" u="none" cap="none" strike="noStrike">
              <a:solidFill>
                <a:schemeClr val="dk1"/>
              </a:solidFill>
              <a:latin typeface="Arial"/>
              <a:ea typeface="Arial"/>
              <a:cs typeface="Arial"/>
              <a:sym typeface="Arial"/>
            </a:endParaRPr>
          </a:p>
        </p:txBody>
      </p:sp>
      <p:sp>
        <p:nvSpPr>
          <p:cNvPr id="3892" name="Shape 3892"/>
          <p:cNvSpPr/>
          <p:nvPr/>
        </p:nvSpPr>
        <p:spPr>
          <a:xfrm>
            <a:off x="3629469" y="2956865"/>
            <a:ext cx="1346302" cy="807781"/>
          </a:xfrm>
          <a:prstGeom prst="roundRect">
            <a:avLst>
              <a:gd fmla="val 16667" name="adj"/>
            </a:avLst>
          </a:prstGeom>
          <a:gradFill>
            <a:gsLst>
              <a:gs pos="0">
                <a:srgbClr val="E98A8A"/>
              </a:gs>
              <a:gs pos="50000">
                <a:srgbClr val="F0B8B8"/>
              </a:gs>
              <a:gs pos="100000">
                <a:srgbClr val="F6DDDD"/>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chemeClr val="lt1"/>
                </a:solidFill>
                <a:latin typeface="Arial"/>
                <a:ea typeface="Arial"/>
                <a:cs typeface="Arial"/>
                <a:sym typeface="Arial"/>
              </a:rPr>
              <a:t>Record Accruals</a:t>
            </a:r>
          </a:p>
        </p:txBody>
      </p:sp>
      <p:sp>
        <p:nvSpPr>
          <p:cNvPr id="3893" name="Shape 3893"/>
          <p:cNvSpPr/>
          <p:nvPr/>
        </p:nvSpPr>
        <p:spPr>
          <a:xfrm>
            <a:off x="5110401" y="2956865"/>
            <a:ext cx="1346302" cy="807781"/>
          </a:xfrm>
          <a:prstGeom prst="rightArrow">
            <a:avLst>
              <a:gd fmla="val 50000" name="adj1"/>
              <a:gd fmla="val 50000" name="adj2"/>
            </a:avLst>
          </a:prstGeom>
          <a:solidFill>
            <a:srgbClr val="D9EDEF"/>
          </a:solidFill>
          <a:ln>
            <a:noFill/>
          </a:ln>
        </p:spPr>
        <p:txBody>
          <a:bodyPr anchorCtr="0" anchor="ctr" bIns="45700" lIns="91425" rIns="91425" tIns="45700">
            <a:noAutofit/>
          </a:bodyPr>
          <a:lstStyle/>
          <a:p>
            <a:pPr indent="0" lvl="0" marL="0" marR="0" rtl="0" algn="ctr">
              <a:lnSpc>
                <a:spcPct val="85000"/>
              </a:lnSpc>
              <a:spcBef>
                <a:spcPts val="0"/>
              </a:spcBef>
              <a:spcAft>
                <a:spcPts val="360"/>
              </a:spcAft>
              <a:buNone/>
            </a:pPr>
            <a:r>
              <a:t/>
            </a:r>
            <a:endParaRPr b="0" baseline="0" i="0" sz="1800" u="none" cap="none" strike="noStrike">
              <a:solidFill>
                <a:schemeClr val="lt1"/>
              </a:solidFill>
              <a:latin typeface="Arial"/>
              <a:ea typeface="Arial"/>
              <a:cs typeface="Arial"/>
              <a:sym typeface="Arial"/>
            </a:endParaRPr>
          </a:p>
        </p:txBody>
      </p:sp>
      <p:sp>
        <p:nvSpPr>
          <p:cNvPr id="3894" name="Shape 3894"/>
          <p:cNvSpPr/>
          <p:nvPr/>
        </p:nvSpPr>
        <p:spPr>
          <a:xfrm>
            <a:off x="6591334" y="2956865"/>
            <a:ext cx="1346302" cy="807781"/>
          </a:xfrm>
          <a:prstGeom prst="roundRect">
            <a:avLst>
              <a:gd fmla="val 16667" name="adj"/>
            </a:avLst>
          </a:prstGeom>
          <a:gradFill>
            <a:gsLst>
              <a:gs pos="0">
                <a:srgbClr val="F38787"/>
              </a:gs>
              <a:gs pos="50000">
                <a:srgbClr val="F5B7B7"/>
              </a:gs>
              <a:gs pos="100000">
                <a:srgbClr val="F9DCDC"/>
              </a:gs>
            </a:gsLst>
            <a:path path="circle">
              <a:fillToRect b="50%" l="50%" r="50%" t="50%"/>
            </a:path>
            <a:tileRect/>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60"/>
              </a:spcAft>
              <a:buSzPct val="25000"/>
              <a:buNone/>
            </a:pPr>
            <a:r>
              <a:rPr b="1" baseline="0" i="0" lang="en-US" sz="1300" u="none" cap="none" strike="noStrike">
                <a:solidFill>
                  <a:schemeClr val="lt1"/>
                </a:solidFill>
                <a:latin typeface="Arial"/>
                <a:ea typeface="Arial"/>
                <a:cs typeface="Arial"/>
                <a:sym typeface="Arial"/>
              </a:rPr>
              <a:t>Track Receivable &amp; Record Overdue Charges</a:t>
            </a:r>
          </a:p>
        </p:txBody>
      </p:sp>
      <p:sp>
        <p:nvSpPr>
          <p:cNvPr id="3895" name="Shape 3895"/>
          <p:cNvSpPr/>
          <p:nvPr/>
        </p:nvSpPr>
        <p:spPr>
          <a:xfrm>
            <a:off x="6259798" y="3893762"/>
            <a:ext cx="1467394" cy="643855"/>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Credit Application</a:t>
            </a:r>
          </a:p>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IPACOUT</a:t>
            </a:r>
          </a:p>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ARBILLGEN</a:t>
            </a:r>
          </a:p>
        </p:txBody>
      </p:sp>
      <p:sp>
        <p:nvSpPr>
          <p:cNvPr id="3896" name="Shape 3896"/>
          <p:cNvSpPr/>
          <p:nvPr/>
        </p:nvSpPr>
        <p:spPr>
          <a:xfrm>
            <a:off x="958024" y="5933917"/>
            <a:ext cx="1443091" cy="863122"/>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IPACIN</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LOCKBOX</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Pay.Gov via CIR</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Manual </a:t>
            </a:r>
          </a:p>
          <a:p>
            <a:pPr indent="19050" lvl="0" marL="57150" marR="0" rtl="0" algn="ctr">
              <a:lnSpc>
                <a:spcPct val="100000"/>
              </a:lnSpc>
              <a:spcBef>
                <a:spcPts val="0"/>
              </a:spcBef>
              <a:spcAft>
                <a:spcPts val="600"/>
              </a:spcAft>
              <a:buClr>
                <a:schemeClr val="dk1"/>
              </a:buClr>
              <a:buFont typeface="Arial"/>
              <a:buNone/>
            </a:pPr>
            <a:r>
              <a:t/>
            </a:r>
            <a:endParaRPr b="1" baseline="0" i="0" sz="1200" u="none" cap="none" strike="noStrike">
              <a:solidFill>
                <a:srgbClr val="000000"/>
              </a:solidFill>
              <a:latin typeface="Calibri"/>
              <a:ea typeface="Calibri"/>
              <a:cs typeface="Calibri"/>
              <a:sym typeface="Calibri"/>
            </a:endParaRPr>
          </a:p>
        </p:txBody>
      </p:sp>
      <p:sp>
        <p:nvSpPr>
          <p:cNvPr id="3897" name="Shape 3897"/>
          <p:cNvSpPr/>
          <p:nvPr/>
        </p:nvSpPr>
        <p:spPr>
          <a:xfrm>
            <a:off x="3642885" y="5911026"/>
            <a:ext cx="1318818" cy="356575"/>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60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IPACIN</a:t>
            </a:r>
          </a:p>
        </p:txBody>
      </p:sp>
      <p:sp>
        <p:nvSpPr>
          <p:cNvPr id="3898" name="Shape 3898"/>
          <p:cNvSpPr/>
          <p:nvPr/>
        </p:nvSpPr>
        <p:spPr>
          <a:xfrm>
            <a:off x="961108" y="2111371"/>
            <a:ext cx="1318818" cy="481660"/>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Agreement Interface</a:t>
            </a:r>
          </a:p>
        </p:txBody>
      </p:sp>
      <p:sp>
        <p:nvSpPr>
          <p:cNvPr id="3899" name="Shape 3899"/>
          <p:cNvSpPr/>
          <p:nvPr/>
        </p:nvSpPr>
        <p:spPr>
          <a:xfrm>
            <a:off x="3658126" y="2111369"/>
            <a:ext cx="1318818" cy="656009"/>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Advances</a:t>
            </a:r>
          </a:p>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Spending</a:t>
            </a:r>
          </a:p>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Surcharges</a:t>
            </a:r>
          </a:p>
        </p:txBody>
      </p:sp>
      <p:sp>
        <p:nvSpPr>
          <p:cNvPr id="3900" name="Shape 3900"/>
          <p:cNvSpPr/>
          <p:nvPr/>
        </p:nvSpPr>
        <p:spPr>
          <a:xfrm>
            <a:off x="6259798" y="2116611"/>
            <a:ext cx="1467394" cy="317764"/>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PCPROJBILL</a:t>
            </a:r>
          </a:p>
        </p:txBody>
      </p:sp>
      <p:sp>
        <p:nvSpPr>
          <p:cNvPr id="3901" name="Shape 3901"/>
          <p:cNvSpPr/>
          <p:nvPr/>
        </p:nvSpPr>
        <p:spPr>
          <a:xfrm>
            <a:off x="924554" y="3891380"/>
            <a:ext cx="1467394" cy="508672"/>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AROVERDUE</a:t>
            </a:r>
          </a:p>
          <a:p>
            <a:pPr indent="-57150" lvl="0" marL="57150" marR="0" rtl="0" algn="ctr">
              <a:lnSpc>
                <a:spcPct val="100000"/>
              </a:lnSpc>
              <a:spcBef>
                <a:spcPts val="300"/>
              </a:spcBef>
              <a:spcAft>
                <a:spcPts val="30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ARDUNNING</a:t>
            </a:r>
          </a:p>
        </p:txBody>
      </p:sp>
      <p:sp>
        <p:nvSpPr>
          <p:cNvPr id="3902" name="Shape 3902"/>
          <p:cNvSpPr txBox="1"/>
          <p:nvPr>
            <p:ph idx="12" type="sldNum"/>
          </p:nvPr>
        </p:nvSpPr>
        <p:spPr>
          <a:xfrm>
            <a:off x="0" y="6515100"/>
            <a:ext cx="442912" cy="33178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903" name="Shape 3903"/>
          <p:cNvSpPr txBox="1"/>
          <p:nvPr/>
        </p:nvSpPr>
        <p:spPr>
          <a:xfrm>
            <a:off x="2391949" y="6311662"/>
            <a:ext cx="4223657" cy="7386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Not all steps will apply to every Receivable. These are potential events in the Accounts Receivable Life Cycle.</a:t>
            </a:r>
          </a:p>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3904" name="Shape 3904"/>
          <p:cNvSpPr/>
          <p:nvPr/>
        </p:nvSpPr>
        <p:spPr>
          <a:xfrm>
            <a:off x="6259798" y="5941746"/>
            <a:ext cx="1443091" cy="863122"/>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ARREFERSEL</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ARTREOEX</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AREOCOLL</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IPACIN</a:t>
            </a:r>
          </a:p>
          <a:p>
            <a:pPr indent="19050" lvl="0" marL="57150" marR="0" rtl="0" algn="ctr">
              <a:lnSpc>
                <a:spcPct val="100000"/>
              </a:lnSpc>
              <a:spcBef>
                <a:spcPts val="0"/>
              </a:spcBef>
              <a:spcAft>
                <a:spcPts val="600"/>
              </a:spcAft>
              <a:buClr>
                <a:schemeClr val="dk1"/>
              </a:buClr>
              <a:buFont typeface="Arial"/>
              <a:buNone/>
            </a:pPr>
            <a:r>
              <a:t/>
            </a:r>
            <a:endParaRPr b="1" baseline="0" i="0" sz="1200" u="none" cap="none" strike="noStrike">
              <a:solidFill>
                <a:srgbClr val="000000"/>
              </a:solidFill>
              <a:latin typeface="Calibri"/>
              <a:ea typeface="Calibri"/>
              <a:cs typeface="Calibri"/>
              <a:sym typeface="Calibri"/>
            </a:endParaRPr>
          </a:p>
        </p:txBody>
      </p:sp>
    </p:spTree>
  </p:cSld>
  <p:clrMapOvr>
    <a:masterClrMapping/>
  </p:clrMapOvr>
  <p:transition spd="slow">
    <p:cut/>
  </p:transition>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09" name="Shape 3909"/>
        <p:cNvGrpSpPr/>
        <p:nvPr/>
      </p:nvGrpSpPr>
      <p:grpSpPr>
        <a:xfrm>
          <a:off x="0" y="0"/>
          <a:ext cx="0" cy="0"/>
          <a:chOff x="0" y="0"/>
          <a:chExt cx="0" cy="0"/>
        </a:xfrm>
      </p:grpSpPr>
      <p:sp>
        <p:nvSpPr>
          <p:cNvPr id="3910" name="Shape 3910"/>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Brief Collections Overview</a:t>
            </a:r>
          </a:p>
        </p:txBody>
      </p:sp>
      <p:sp>
        <p:nvSpPr>
          <p:cNvPr id="3911" name="Shape 3911"/>
          <p:cNvSpPr txBox="1"/>
          <p:nvPr>
            <p:ph idx="1" type="body"/>
          </p:nvPr>
        </p:nvSpPr>
        <p:spPr>
          <a:xfrm>
            <a:off x="349623" y="1186069"/>
            <a:ext cx="8794376" cy="476249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collection of funds in Pegasys is recorded with Cash Receipt (</a:t>
            </a:r>
            <a:r>
              <a:rPr b="1" baseline="0" i="0" lang="en-US" sz="1800" u="none" cap="none" strike="noStrike">
                <a:solidFill>
                  <a:schemeClr val="dk1"/>
                </a:solidFill>
                <a:latin typeface="Arial"/>
                <a:ea typeface="Arial"/>
                <a:cs typeface="Arial"/>
                <a:sym typeface="Arial"/>
              </a:rPr>
              <a:t>CR</a:t>
            </a:r>
            <a:r>
              <a:rPr b="0" baseline="0" i="0" lang="en-US" sz="1800" u="none" cap="none" strike="noStrike">
                <a:solidFill>
                  <a:schemeClr val="dk1"/>
                </a:solidFill>
                <a:latin typeface="Arial"/>
                <a:ea typeface="Arial"/>
                <a:cs typeface="Arial"/>
                <a:sym typeface="Arial"/>
              </a:rPr>
              <a:t>) documents</a:t>
            </a:r>
          </a:p>
          <a:p>
            <a:pPr indent="-231775" lvl="0" marL="23177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Cash Receipts are used to record money that is received by GSA as payment for services rendered or goods provided</a:t>
            </a:r>
          </a:p>
          <a:p>
            <a:pPr indent="-231775" lvl="0" marL="23177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Cash receipts are typically used to </a:t>
            </a:r>
            <a:r>
              <a:rPr b="0" baseline="0" i="0" lang="en-US" sz="1800" u="sng" cap="none" strike="noStrike">
                <a:solidFill>
                  <a:schemeClr val="dk1"/>
                </a:solidFill>
                <a:latin typeface="Arial"/>
                <a:ea typeface="Arial"/>
                <a:cs typeface="Arial"/>
                <a:sym typeface="Arial"/>
              </a:rPr>
              <a:t>reduce outstanding receivables </a:t>
            </a:r>
            <a:r>
              <a:rPr b="0" baseline="0" i="0" lang="en-US" sz="1800" u="none" cap="none" strike="noStrike">
                <a:solidFill>
                  <a:schemeClr val="dk1"/>
                </a:solidFill>
                <a:latin typeface="Arial"/>
                <a:ea typeface="Arial"/>
                <a:cs typeface="Arial"/>
                <a:sym typeface="Arial"/>
              </a:rPr>
              <a:t>and </a:t>
            </a:r>
            <a:r>
              <a:rPr b="0" baseline="0" i="0" lang="en-US" sz="1800" u="sng" cap="none" strike="noStrike">
                <a:solidFill>
                  <a:schemeClr val="dk1"/>
                </a:solidFill>
                <a:latin typeface="Arial"/>
                <a:ea typeface="Arial"/>
                <a:cs typeface="Arial"/>
                <a:sym typeface="Arial"/>
              </a:rPr>
              <a:t>record the collection of cash</a:t>
            </a:r>
            <a:r>
              <a:rPr b="0" baseline="0" i="0" lang="en-US" sz="1800" u="none" cap="none" strike="noStrike">
                <a:solidFill>
                  <a:schemeClr val="dk1"/>
                </a:solidFill>
                <a:latin typeface="Arial"/>
                <a:ea typeface="Arial"/>
                <a:cs typeface="Arial"/>
                <a:sym typeface="Arial"/>
              </a:rPr>
              <a:t>:</a:t>
            </a:r>
          </a:p>
          <a:p>
            <a:pPr indent="-117475" lvl="0" marL="231775" marR="0" rtl="0" algn="l">
              <a:spcBef>
                <a:spcPts val="480"/>
              </a:spcBef>
              <a:spcAft>
                <a:spcPts val="0"/>
              </a:spcAft>
              <a:buClr>
                <a:srgbClr val="AF242B"/>
              </a:buClr>
              <a:buFont typeface="Noto Sans Symbols"/>
              <a:buNone/>
            </a:pPr>
            <a:r>
              <a:t/>
            </a:r>
            <a:endParaRPr b="0" baseline="0" i="0" sz="2400" u="none" cap="none" strike="noStrike">
              <a:solidFill>
                <a:schemeClr val="dk1"/>
              </a:solidFill>
              <a:latin typeface="Arial"/>
              <a:ea typeface="Arial"/>
              <a:cs typeface="Arial"/>
              <a:sym typeface="Arial"/>
            </a:endParaRPr>
          </a:p>
          <a:p>
            <a:pPr indent="-117475" lvl="0" marL="231775" marR="0" rtl="0" algn="l">
              <a:spcBef>
                <a:spcPts val="480"/>
              </a:spcBef>
              <a:spcAft>
                <a:spcPts val="0"/>
              </a:spcAft>
              <a:buClr>
                <a:srgbClr val="AF242B"/>
              </a:buClr>
              <a:buFont typeface="Noto Sans Symbols"/>
              <a:buNone/>
            </a:pPr>
            <a:r>
              <a:t/>
            </a:r>
            <a:endParaRPr b="0" baseline="0" i="0" sz="2400" u="none" cap="none" strike="noStrike">
              <a:solidFill>
                <a:schemeClr val="dk1"/>
              </a:solidFill>
              <a:latin typeface="Arial"/>
              <a:ea typeface="Arial"/>
              <a:cs typeface="Arial"/>
              <a:sym typeface="Arial"/>
            </a:endParaRPr>
          </a:p>
          <a:p>
            <a:pPr indent="-117475" lvl="0" marL="231775" marR="0" rtl="0" algn="l">
              <a:spcBef>
                <a:spcPts val="480"/>
              </a:spcBef>
              <a:spcAft>
                <a:spcPts val="0"/>
              </a:spcAft>
              <a:buClr>
                <a:srgbClr val="AF242B"/>
              </a:buClr>
              <a:buFont typeface="Noto Sans Symbols"/>
              <a:buNone/>
            </a:pPr>
            <a:r>
              <a:t/>
            </a:r>
            <a:endParaRPr b="0" baseline="0" i="0" sz="24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231775" lvl="0" marL="23177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Cash Receipt document types are also used for other purposes, such as credit application, credit refunds, write-offs, returned checks, chargebacks, etc.</a:t>
            </a:r>
          </a:p>
          <a:p>
            <a:pPr indent="-231775"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3912" name="Shape 391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913" name="Shape 391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914" name="Shape 3914"/>
          <p:cNvSpPr/>
          <p:nvPr/>
        </p:nvSpPr>
        <p:spPr>
          <a:xfrm>
            <a:off x="1484407" y="2897067"/>
            <a:ext cx="2909455" cy="938149"/>
          </a:xfrm>
          <a:prstGeom prst="roundRect">
            <a:avLst>
              <a:gd fmla="val 16667" name="adj"/>
            </a:avLst>
          </a:prstGeom>
          <a:solidFill>
            <a:srgbClr val="ED171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baseline="0" i="0" lang="en-US" sz="1800" u="none" cap="none" strike="noStrike">
                <a:solidFill>
                  <a:schemeClr val="lt1"/>
                </a:solidFill>
                <a:latin typeface="Arial"/>
                <a:ea typeface="Arial"/>
                <a:cs typeface="Arial"/>
                <a:sym typeface="Arial"/>
              </a:rPr>
              <a:t>Billing Document (BD)</a:t>
            </a:r>
          </a:p>
          <a:p>
            <a:pPr indent="0" lvl="0" marL="0" marR="0" rtl="0" algn="ctr">
              <a:lnSpc>
                <a:spcPct val="100000"/>
              </a:lnSpc>
              <a:spcBef>
                <a:spcPts val="0"/>
              </a:spcBef>
              <a:spcAft>
                <a:spcPts val="0"/>
              </a:spcAft>
              <a:buClr>
                <a:schemeClr val="lt1"/>
              </a:buClr>
              <a:buSzPct val="25000"/>
              <a:buFont typeface="Arial"/>
              <a:buNone/>
            </a:pPr>
            <a:r>
              <a:rPr b="0" baseline="0" i="0" lang="en-US" sz="1400" u="none" cap="none" strike="noStrike">
                <a:solidFill>
                  <a:schemeClr val="lt1"/>
                </a:solidFill>
                <a:latin typeface="Arial"/>
                <a:ea typeface="Arial"/>
                <a:cs typeface="Arial"/>
                <a:sym typeface="Arial"/>
              </a:rPr>
              <a:t>Records 1) Receivable 2) Revenue</a:t>
            </a:r>
          </a:p>
        </p:txBody>
      </p:sp>
      <p:sp>
        <p:nvSpPr>
          <p:cNvPr id="3915" name="Shape 3915"/>
          <p:cNvSpPr/>
          <p:nvPr/>
        </p:nvSpPr>
        <p:spPr>
          <a:xfrm>
            <a:off x="4795642" y="2906964"/>
            <a:ext cx="2909455" cy="938149"/>
          </a:xfrm>
          <a:prstGeom prst="roundRect">
            <a:avLst>
              <a:gd fmla="val 16667" name="adj"/>
            </a:avLst>
          </a:prstGeom>
          <a:solidFill>
            <a:srgbClr val="ED171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baseline="0" i="0" lang="en-US" sz="1800" u="none" cap="none" strike="noStrike">
                <a:solidFill>
                  <a:schemeClr val="lt1"/>
                </a:solidFill>
                <a:latin typeface="Arial"/>
                <a:ea typeface="Arial"/>
                <a:cs typeface="Arial"/>
                <a:sym typeface="Arial"/>
              </a:rPr>
              <a:t>Cash Receipt (CR)</a:t>
            </a:r>
          </a:p>
          <a:p>
            <a:pPr indent="0" lvl="0" marL="0" marR="0" rtl="0" algn="ctr">
              <a:lnSpc>
                <a:spcPct val="100000"/>
              </a:lnSpc>
              <a:spcBef>
                <a:spcPts val="0"/>
              </a:spcBef>
              <a:spcAft>
                <a:spcPts val="0"/>
              </a:spcAft>
              <a:buClr>
                <a:schemeClr val="lt1"/>
              </a:buClr>
              <a:buSzPct val="25000"/>
              <a:buFont typeface="Arial"/>
              <a:buNone/>
            </a:pPr>
            <a:r>
              <a:rPr b="0" baseline="0" i="0" lang="en-US" sz="1400" u="none" cap="none" strike="noStrike">
                <a:solidFill>
                  <a:schemeClr val="lt1"/>
                </a:solidFill>
                <a:latin typeface="Arial"/>
                <a:ea typeface="Arial"/>
                <a:cs typeface="Arial"/>
                <a:sym typeface="Arial"/>
              </a:rPr>
              <a:t>Records 1) Cash 2) Revenue</a:t>
            </a:r>
          </a:p>
        </p:txBody>
      </p:sp>
      <p:cxnSp>
        <p:nvCxnSpPr>
          <p:cNvPr id="3916" name="Shape 3916"/>
          <p:cNvCxnSpPr>
            <a:stCxn id="3915" idx="2"/>
            <a:endCxn id="3914" idx="2"/>
          </p:cNvCxnSpPr>
          <p:nvPr/>
        </p:nvCxnSpPr>
        <p:spPr>
          <a:xfrm flipH="1" rot="5400000">
            <a:off x="4589870" y="2184614"/>
            <a:ext cx="9900" cy="3311100"/>
          </a:xfrm>
          <a:prstGeom prst="curvedConnector3">
            <a:avLst>
              <a:gd fmla="val -10465893" name="adj1"/>
            </a:avLst>
          </a:prstGeom>
          <a:solidFill>
            <a:srgbClr val="ED171F"/>
          </a:solidFill>
          <a:ln cap="flat" cmpd="sng" w="38100">
            <a:solidFill>
              <a:schemeClr val="dk1"/>
            </a:solidFill>
            <a:prstDash val="solid"/>
            <a:round/>
            <a:headEnd len="med" w="med" type="oval"/>
            <a:tailEnd len="lg" w="lg" type="triangle"/>
          </a:ln>
        </p:spPr>
      </p:cxnSp>
      <p:sp>
        <p:nvSpPr>
          <p:cNvPr id="3917" name="Shape 3917"/>
          <p:cNvSpPr/>
          <p:nvPr/>
        </p:nvSpPr>
        <p:spPr>
          <a:xfrm>
            <a:off x="3562596" y="4130119"/>
            <a:ext cx="2054431" cy="938149"/>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1" baseline="0" i="0" lang="en-US" sz="1400" u="none" cap="none" strike="noStrike">
                <a:solidFill>
                  <a:schemeClr val="dk1"/>
                </a:solidFill>
                <a:latin typeface="Arial"/>
                <a:ea typeface="Arial"/>
                <a:cs typeface="Arial"/>
                <a:sym typeface="Arial"/>
              </a:rPr>
              <a:t>CR References BD</a:t>
            </a:r>
          </a:p>
          <a:p>
            <a:pPr indent="-342900" lvl="0" marL="342900" marR="0" rtl="0" algn="ctr">
              <a:lnSpc>
                <a:spcPct val="100000"/>
              </a:lnSpc>
              <a:spcBef>
                <a:spcPts val="0"/>
              </a:spcBef>
              <a:spcAft>
                <a:spcPts val="0"/>
              </a:spcAft>
              <a:buSzPct val="25000"/>
              <a:buNone/>
            </a:pPr>
            <a:r>
              <a:rPr b="0" baseline="0" i="0" lang="en-US" sz="1400" u="none" cap="none" strike="noStrike">
                <a:solidFill>
                  <a:schemeClr val="dk1"/>
                </a:solidFill>
                <a:latin typeface="Arial"/>
                <a:ea typeface="Arial"/>
                <a:cs typeface="Arial"/>
                <a:sym typeface="Arial"/>
              </a:rPr>
              <a:t>1) Liquidates BD </a:t>
            </a:r>
          </a:p>
          <a:p>
            <a:pPr indent="-342900" lvl="0" marL="342900" marR="0" rtl="0" algn="ctr">
              <a:lnSpc>
                <a:spcPct val="100000"/>
              </a:lnSpc>
              <a:spcBef>
                <a:spcPts val="0"/>
              </a:spcBef>
              <a:spcAft>
                <a:spcPts val="0"/>
              </a:spcAft>
              <a:buSzPct val="25000"/>
              <a:buNone/>
            </a:pPr>
            <a:r>
              <a:rPr b="0" baseline="0" i="0" lang="en-US" sz="1400" u="none" cap="none" strike="noStrike">
                <a:solidFill>
                  <a:schemeClr val="dk1"/>
                </a:solidFill>
                <a:latin typeface="Arial"/>
                <a:ea typeface="Arial"/>
                <a:cs typeface="Arial"/>
                <a:sym typeface="Arial"/>
              </a:rPr>
              <a:t>2) Reduces Receivable</a:t>
            </a:r>
          </a:p>
        </p:txBody>
      </p:sp>
      <p:cxnSp>
        <p:nvCxnSpPr>
          <p:cNvPr id="3918" name="Shape 3918"/>
          <p:cNvCxnSpPr>
            <a:stCxn id="3915" idx="1"/>
          </p:cNvCxnSpPr>
          <p:nvPr/>
        </p:nvCxnSpPr>
        <p:spPr>
          <a:xfrm>
            <a:off x="4795642" y="3376039"/>
            <a:ext cx="536400" cy="922200"/>
          </a:xfrm>
          <a:prstGeom prst="straightConnector1">
            <a:avLst/>
          </a:prstGeom>
          <a:solidFill>
            <a:srgbClr val="ED171F"/>
          </a:solidFill>
          <a:ln>
            <a:noFill/>
          </a:ln>
        </p:spPr>
      </p:cxnSp>
      <p:cxnSp>
        <p:nvCxnSpPr>
          <p:cNvPr id="3919" name="Shape 3919"/>
          <p:cNvCxnSpPr>
            <a:stCxn id="3915" idx="1"/>
          </p:cNvCxnSpPr>
          <p:nvPr/>
        </p:nvCxnSpPr>
        <p:spPr>
          <a:xfrm>
            <a:off x="4795642" y="3376039"/>
            <a:ext cx="512700" cy="874800"/>
          </a:xfrm>
          <a:prstGeom prst="straightConnector1">
            <a:avLst/>
          </a:prstGeom>
          <a:solidFill>
            <a:srgbClr val="ED171F"/>
          </a:solidFill>
          <a:ln>
            <a:noFill/>
          </a:ln>
        </p:spPr>
      </p:cxnSp>
      <p:cxnSp>
        <p:nvCxnSpPr>
          <p:cNvPr id="3920" name="Shape 3920"/>
          <p:cNvCxnSpPr/>
          <p:nvPr/>
        </p:nvCxnSpPr>
        <p:spPr>
          <a:xfrm>
            <a:off x="4406900" y="3354669"/>
            <a:ext cx="400049" cy="0"/>
          </a:xfrm>
          <a:prstGeom prst="straightConnector1">
            <a:avLst/>
          </a:prstGeom>
          <a:solidFill>
            <a:srgbClr val="ED171F"/>
          </a:solidFill>
          <a:ln cap="flat" cmpd="sng" w="38100">
            <a:solidFill>
              <a:schemeClr val="dk1"/>
            </a:solidFill>
            <a:prstDash val="solid"/>
            <a:round/>
            <a:headEnd len="med" w="med" type="oval"/>
            <a:tailEnd len="lg" w="lg" type="triangle"/>
          </a:ln>
        </p:spPr>
      </p:cxnSp>
      <p:sp>
        <p:nvSpPr>
          <p:cNvPr id="3921" name="Shape 3921"/>
          <p:cNvSpPr/>
          <p:nvPr/>
        </p:nvSpPr>
        <p:spPr>
          <a:xfrm>
            <a:off x="479956" y="5963396"/>
            <a:ext cx="7346232" cy="64633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200" u="none" cap="none" strike="noStrike">
                <a:solidFill>
                  <a:schemeClr val="dk1"/>
                </a:solidFill>
                <a:latin typeface="Arial"/>
                <a:ea typeface="Arial"/>
                <a:cs typeface="Arial"/>
                <a:sym typeface="Arial"/>
              </a:rPr>
              <a:t>Note: In depth review of collections/Cash Receipts is provided via the Phase 3 Collections course. Information reviewed in the PCAS module is included to demonstrate how the Agreement entity is updated as a result of processing a collection referencing an Agreement</a:t>
            </a:r>
          </a:p>
        </p:txBody>
      </p:sp>
    </p:spTree>
  </p:cSld>
  <p:clrMapOvr>
    <a:masterClrMapping/>
  </p:clrMapOvr>
  <p:transition spd="slow">
    <p:cut/>
  </p:transition>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26" name="Shape 3926"/>
        <p:cNvGrpSpPr/>
        <p:nvPr/>
      </p:nvGrpSpPr>
      <p:grpSpPr>
        <a:xfrm>
          <a:off x="0" y="0"/>
          <a:ext cx="0" cy="0"/>
          <a:chOff x="0" y="0"/>
          <a:chExt cx="0" cy="0"/>
        </a:xfrm>
      </p:grpSpPr>
      <p:sp>
        <p:nvSpPr>
          <p:cNvPr id="3927" name="Shape 3927"/>
          <p:cNvSpPr txBox="1"/>
          <p:nvPr>
            <p:ph type="title"/>
          </p:nvPr>
        </p:nvSpPr>
        <p:spPr>
          <a:xfrm>
            <a:off x="455612" y="132202"/>
            <a:ext cx="8592133" cy="763148"/>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chemeClr val="lt1"/>
                </a:solidFill>
                <a:latin typeface="Arial"/>
                <a:ea typeface="Arial"/>
                <a:cs typeface="Arial"/>
                <a:sym typeface="Arial"/>
              </a:rPr>
              <a:t>Cash Receipt:  Document Types Referencing Agreements</a:t>
            </a:r>
          </a:p>
        </p:txBody>
      </p:sp>
      <p:graphicFrame>
        <p:nvGraphicFramePr>
          <p:cNvPr id="3928" name="Shape 3928"/>
          <p:cNvGraphicFramePr/>
          <p:nvPr/>
        </p:nvGraphicFramePr>
        <p:xfrm>
          <a:off x="830176" y="1234966"/>
          <a:ext cx="3000000" cy="3000000"/>
        </p:xfrm>
        <a:graphic>
          <a:graphicData uri="http://schemas.openxmlformats.org/drawingml/2006/table">
            <a:tbl>
              <a:tblPr bandRow="1" firstRow="1">
                <a:noFill/>
                <a:tableStyleId>{7171C433-D9A7-4D52-B66A-3298727616F8}</a:tableStyleId>
              </a:tblPr>
              <a:tblGrid>
                <a:gridCol w="4764500"/>
                <a:gridCol w="2213800"/>
                <a:gridCol w="758000"/>
              </a:tblGrid>
              <a:tr h="708000">
                <a:tc>
                  <a:txBody>
                    <a:bodyPr>
                      <a:noAutofit/>
                    </a:bodyPr>
                    <a:lstStyle/>
                    <a:p>
                      <a:pPr indent="0" lvl="0" marL="0" marR="0" rtl="0" algn="ctr">
                        <a:spcBef>
                          <a:spcPts val="0"/>
                        </a:spcBef>
                        <a:buSzPct val="25000"/>
                        <a:buNone/>
                      </a:pPr>
                      <a:r>
                        <a:rPr b="1" baseline="0" i="0" lang="en-US" sz="2000" u="none" cap="none" strike="noStrike">
                          <a:solidFill>
                            <a:schemeClr val="dk1"/>
                          </a:solidFill>
                          <a:latin typeface="Calibri"/>
                          <a:ea typeface="Calibri"/>
                          <a:cs typeface="Calibri"/>
                          <a:sym typeface="Calibri"/>
                        </a:rPr>
                        <a:t>Business Line</a:t>
                      </a:r>
                    </a:p>
                  </a:txBody>
                  <a:tcPr marT="0" marB="0" marR="0" marL="0" anchor="ctr">
                    <a:solidFill>
                      <a:srgbClr val="44969F"/>
                    </a:solidFill>
                  </a:tcPr>
                </a:tc>
                <a:tc>
                  <a:txBody>
                    <a:bodyPr>
                      <a:noAutofit/>
                    </a:bodyPr>
                    <a:lstStyle/>
                    <a:p>
                      <a:pPr indent="0" lvl="0" marL="0" marR="0" rtl="0" algn="ctr">
                        <a:spcBef>
                          <a:spcPts val="0"/>
                        </a:spcBef>
                        <a:buSzPct val="25000"/>
                        <a:buNone/>
                      </a:pPr>
                      <a:r>
                        <a:rPr b="1" baseline="0" i="0" lang="en-US" sz="2000" u="none" cap="none" strike="noStrike">
                          <a:solidFill>
                            <a:schemeClr val="dk1"/>
                          </a:solidFill>
                          <a:latin typeface="Calibri"/>
                          <a:ea typeface="Calibri"/>
                          <a:cs typeface="Calibri"/>
                          <a:sym typeface="Calibri"/>
                        </a:rPr>
                        <a:t>Use</a:t>
                      </a:r>
                    </a:p>
                  </a:txBody>
                  <a:tcPr marT="0" marB="0" marR="0" marL="0" anchor="ctr">
                    <a:solidFill>
                      <a:srgbClr val="44969F"/>
                    </a:solidFill>
                  </a:tcPr>
                </a:tc>
                <a:tc>
                  <a:txBody>
                    <a:bodyPr>
                      <a:noAutofit/>
                    </a:bodyPr>
                    <a:lstStyle/>
                    <a:p>
                      <a:pPr indent="0" lvl="0" marL="0" marR="0" rtl="0" algn="ctr">
                        <a:spcBef>
                          <a:spcPts val="0"/>
                        </a:spcBef>
                        <a:buSzPct val="25000"/>
                        <a:buNone/>
                      </a:pPr>
                      <a:r>
                        <a:rPr baseline="0" lang="en-US" sz="2000" u="none" cap="none" strike="noStrike">
                          <a:solidFill>
                            <a:schemeClr val="dk1"/>
                          </a:solidFill>
                          <a:latin typeface="Calibri"/>
                          <a:ea typeface="Calibri"/>
                          <a:cs typeface="Calibri"/>
                          <a:sym typeface="Calibri"/>
                        </a:rPr>
                        <a:t>Doc Type</a:t>
                      </a:r>
                    </a:p>
                  </a:txBody>
                  <a:tcPr marT="0" marB="0" marR="0" marL="0" anchor="ctr">
                    <a:solidFill>
                      <a:srgbClr val="44969F"/>
                    </a:solidFill>
                  </a:tcPr>
                </a:tc>
              </a:tr>
              <a:tr h="439250">
                <a:tc>
                  <a:txBody>
                    <a:bodyPr>
                      <a:noAutofit/>
                    </a:bodyPr>
                    <a:lstStyle/>
                    <a:p>
                      <a:pPr indent="0" lvl="0" marL="0" marR="0" rtl="0" algn="l">
                        <a:spcBef>
                          <a:spcPts val="0"/>
                        </a:spcBef>
                        <a:spcAft>
                          <a:spcPts val="400"/>
                        </a:spcAft>
                        <a:buSzPct val="25000"/>
                        <a:buNone/>
                      </a:pPr>
                      <a:r>
                        <a:rPr b="0" baseline="0" lang="en-US" sz="1600" u="none" cap="none" strike="noStrike">
                          <a:solidFill>
                            <a:srgbClr val="000000"/>
                          </a:solidFill>
                          <a:latin typeface="Arial"/>
                          <a:ea typeface="Arial"/>
                          <a:cs typeface="Arial"/>
                          <a:sym typeface="Arial"/>
                        </a:rPr>
                        <a:t>External Services</a:t>
                      </a:r>
                    </a:p>
                  </a:txBody>
                  <a:tcPr marT="0" marB="0" marR="68575" marL="68575">
                    <a:lnR cap="flat" cmpd="sng" w="9525">
                      <a:solidFill>
                        <a:schemeClr val="dk1"/>
                      </a:solidFill>
                      <a:prstDash val="solid"/>
                      <a:round/>
                      <a:headEnd len="med" w="med" type="none"/>
                      <a:tailEnd len="med" w="med" type="none"/>
                    </a:lnR>
                    <a:lnB cap="flat" cmpd="sng" w="9525">
                      <a:solidFill>
                        <a:schemeClr val="dk1"/>
                      </a:solidFill>
                      <a:prstDash val="solid"/>
                      <a:round/>
                      <a:headEnd len="med" w="med" type="none"/>
                      <a:tailEnd len="med" w="med" type="none"/>
                    </a:lnB>
                    <a:solidFill>
                      <a:schemeClr val="accent5"/>
                    </a:solidFill>
                  </a:tcPr>
                </a:tc>
                <a:tc>
                  <a:txBody>
                    <a:bodyPr>
                      <a:noAutofit/>
                    </a:bodyPr>
                    <a:lstStyle/>
                    <a:p>
                      <a:pPr indent="0" lvl="0" marL="0" marR="0" rtl="0" algn="l">
                        <a:spcBef>
                          <a:spcPts val="0"/>
                        </a:spcBef>
                        <a:spcAft>
                          <a:spcPts val="400"/>
                        </a:spcAft>
                        <a:buSzPct val="25000"/>
                        <a:buNone/>
                      </a:pPr>
                      <a:r>
                        <a:rPr b="0" baseline="0" lang="en-US" sz="1600" u="none" cap="none" strike="noStrike">
                          <a:solidFill>
                            <a:srgbClr val="000000"/>
                          </a:solidFill>
                          <a:latin typeface="Arial"/>
                          <a:ea typeface="Arial"/>
                          <a:cs typeface="Arial"/>
                          <a:sym typeface="Arial"/>
                        </a:rPr>
                        <a:t>Manual Checks</a:t>
                      </a:r>
                    </a:p>
                  </a:txBody>
                  <a:tcPr marT="0" marB="0" marR="68575" marL="68575">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B cap="flat" cmpd="sng" w="9525">
                      <a:solidFill>
                        <a:schemeClr val="dk1"/>
                      </a:solidFill>
                      <a:prstDash val="solid"/>
                      <a:round/>
                      <a:headEnd len="med" w="med" type="none"/>
                      <a:tailEnd len="med" w="med" type="none"/>
                    </a:lnB>
                    <a:solidFill>
                      <a:schemeClr val="accent5"/>
                    </a:solidFill>
                  </a:tcPr>
                </a:tc>
                <a:tc>
                  <a:txBody>
                    <a:bodyPr>
                      <a:noAutofit/>
                    </a:bodyPr>
                    <a:lstStyle/>
                    <a:p>
                      <a:pPr indent="0" lvl="0" marL="0" marR="0" rtl="0" algn="l">
                        <a:spcBef>
                          <a:spcPts val="0"/>
                        </a:spcBef>
                        <a:spcAft>
                          <a:spcPts val="400"/>
                        </a:spcAft>
                        <a:buSzPct val="25000"/>
                        <a:buNone/>
                      </a:pPr>
                      <a:r>
                        <a:rPr b="0" baseline="0" lang="en-US" sz="1600" u="none" cap="none" strike="noStrike">
                          <a:solidFill>
                            <a:srgbClr val="000000"/>
                          </a:solidFill>
                          <a:latin typeface="Arial"/>
                          <a:ea typeface="Arial"/>
                          <a:cs typeface="Arial"/>
                          <a:sym typeface="Arial"/>
                        </a:rPr>
                        <a:t>CH6</a:t>
                      </a:r>
                    </a:p>
                  </a:txBody>
                  <a:tcPr marT="0" marB="0" marR="68575" marL="68575">
                    <a:lnL cap="flat" cmpd="sng" w="9525">
                      <a:solidFill>
                        <a:schemeClr val="dk1"/>
                      </a:solidFill>
                      <a:prstDash val="solid"/>
                      <a:round/>
                      <a:headEnd len="med" w="med" type="none"/>
                      <a:tailEnd len="med" w="med" type="none"/>
                    </a:lnL>
                    <a:lnB cap="flat" cmpd="sng" w="9525">
                      <a:solidFill>
                        <a:schemeClr val="dk1"/>
                      </a:solidFill>
                      <a:prstDash val="solid"/>
                      <a:round/>
                      <a:headEnd len="med" w="med" type="none"/>
                      <a:tailEnd len="med" w="med" type="none"/>
                    </a:lnB>
                    <a:solidFill>
                      <a:schemeClr val="accent5"/>
                    </a:solidFill>
                  </a:tcPr>
                </a:tc>
              </a:tr>
              <a:tr h="439250">
                <a:tc>
                  <a:txBody>
                    <a:bodyPr>
                      <a:noAutofit/>
                    </a:bodyPr>
                    <a:lstStyle/>
                    <a:p>
                      <a:pPr indent="0" lvl="0" marL="0" marR="0" rtl="0" algn="l">
                        <a:lnSpc>
                          <a:spcPct val="100000"/>
                        </a:lnSpc>
                        <a:spcBef>
                          <a:spcPts val="0"/>
                        </a:spcBef>
                        <a:spcAft>
                          <a:spcPts val="400"/>
                        </a:spcAft>
                        <a:buClr>
                          <a:srgbClr val="000000"/>
                        </a:buClr>
                        <a:buSzPct val="25000"/>
                        <a:buFont typeface="Arial"/>
                        <a:buNone/>
                      </a:pPr>
                      <a:r>
                        <a:rPr baseline="0" lang="en-US" sz="1600" u="none" cap="none" strike="noStrike">
                          <a:solidFill>
                            <a:srgbClr val="000000"/>
                          </a:solidFill>
                          <a:latin typeface="Arial"/>
                          <a:ea typeface="Arial"/>
                          <a:cs typeface="Arial"/>
                          <a:sym typeface="Arial"/>
                        </a:rPr>
                        <a:t>IAE, Interagency Council, FCS, Great Seal of US, UFP, External Services</a:t>
                      </a:r>
                    </a:p>
                  </a:txBody>
                  <a:tcPr marT="0" marB="0" marR="68575" marL="68575">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5"/>
                    </a:solidFill>
                  </a:tcPr>
                </a:tc>
                <a:tc>
                  <a:txBody>
                    <a:bodyPr>
                      <a:noAutofit/>
                    </a:bodyPr>
                    <a:lstStyle/>
                    <a:p>
                      <a:pPr indent="0" lvl="0" marL="0" marR="0" rtl="0" algn="l">
                        <a:spcBef>
                          <a:spcPts val="0"/>
                        </a:spcBef>
                        <a:spcAft>
                          <a:spcPts val="400"/>
                        </a:spcAft>
                        <a:buSzPct val="25000"/>
                        <a:buNone/>
                      </a:pPr>
                      <a:r>
                        <a:rPr baseline="0" lang="en-US" sz="1600" u="none" cap="none" strike="noStrike">
                          <a:solidFill>
                            <a:srgbClr val="000000"/>
                          </a:solidFill>
                          <a:latin typeface="Arial"/>
                          <a:ea typeface="Arial"/>
                          <a:cs typeface="Arial"/>
                          <a:sym typeface="Arial"/>
                        </a:rPr>
                        <a:t>IPAC CRs</a:t>
                      </a:r>
                    </a:p>
                  </a:txBody>
                  <a:tcPr marT="0" marB="0" marR="68575" marL="68575">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5"/>
                    </a:solidFill>
                  </a:tcPr>
                </a:tc>
                <a:tc>
                  <a:txBody>
                    <a:bodyPr>
                      <a:noAutofit/>
                    </a:bodyPr>
                    <a:lstStyle/>
                    <a:p>
                      <a:pPr indent="0" lvl="0" marL="0" marR="0" rtl="0" algn="l">
                        <a:spcBef>
                          <a:spcPts val="0"/>
                        </a:spcBef>
                        <a:spcAft>
                          <a:spcPts val="400"/>
                        </a:spcAft>
                        <a:buSzPct val="25000"/>
                        <a:buNone/>
                      </a:pPr>
                      <a:r>
                        <a:rPr baseline="0" lang="en-US" sz="1600" u="none" cap="none" strike="noStrike">
                          <a:solidFill>
                            <a:srgbClr val="000000"/>
                          </a:solidFill>
                          <a:latin typeface="Arial"/>
                          <a:ea typeface="Arial"/>
                          <a:cs typeface="Arial"/>
                          <a:sym typeface="Arial"/>
                        </a:rPr>
                        <a:t>IR6</a:t>
                      </a:r>
                    </a:p>
                  </a:txBody>
                  <a:tcPr marT="0" marB="0" marR="68575" marL="68575">
                    <a:lnL cap="flat" cmpd="sng" w="9525">
                      <a:solidFill>
                        <a:schemeClr val="dk1"/>
                      </a:solidFill>
                      <a:prstDash val="solid"/>
                      <a:round/>
                      <a:headEnd len="med" w="med" type="none"/>
                      <a:tailEnd len="med" w="med" type="none"/>
                    </a:lnL>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5"/>
                    </a:solidFill>
                  </a:tcPr>
                </a:tc>
              </a:tr>
              <a:tr h="439250">
                <a:tc>
                  <a:txBody>
                    <a:bodyPr>
                      <a:noAutofit/>
                    </a:bodyPr>
                    <a:lstStyle/>
                    <a:p>
                      <a:pPr indent="0" lvl="0" marL="0" marR="0" rtl="0" algn="l">
                        <a:lnSpc>
                          <a:spcPct val="100000"/>
                        </a:lnSpc>
                        <a:spcBef>
                          <a:spcPts val="0"/>
                        </a:spcBef>
                        <a:spcAft>
                          <a:spcPts val="400"/>
                        </a:spcAft>
                        <a:buClr>
                          <a:srgbClr val="000000"/>
                        </a:buClr>
                        <a:buSzPct val="25000"/>
                        <a:buFont typeface="Arial"/>
                        <a:buNone/>
                      </a:pPr>
                      <a:r>
                        <a:rPr baseline="0" lang="en-US" sz="1600" u="none" cap="none" strike="noStrike">
                          <a:solidFill>
                            <a:srgbClr val="000000"/>
                          </a:solidFill>
                          <a:latin typeface="Arial"/>
                          <a:ea typeface="Arial"/>
                          <a:cs typeface="Arial"/>
                          <a:sym typeface="Arial"/>
                        </a:rPr>
                        <a:t>FCS, Great Seal of US, External Services</a:t>
                      </a:r>
                    </a:p>
                  </a:txBody>
                  <a:tcPr marT="0" marB="0" marR="68575" marL="68575">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5"/>
                    </a:solidFill>
                  </a:tcPr>
                </a:tc>
                <a:tc>
                  <a:txBody>
                    <a:bodyPr>
                      <a:noAutofit/>
                    </a:bodyPr>
                    <a:lstStyle/>
                    <a:p>
                      <a:pPr indent="0" lvl="0" marL="0" marR="0" rtl="0" algn="l">
                        <a:spcBef>
                          <a:spcPts val="0"/>
                        </a:spcBef>
                        <a:spcAft>
                          <a:spcPts val="400"/>
                        </a:spcAft>
                        <a:buSzPct val="25000"/>
                        <a:buNone/>
                      </a:pPr>
                      <a:r>
                        <a:rPr baseline="0" lang="en-US" sz="1600" u="none" cap="none" strike="noStrike">
                          <a:solidFill>
                            <a:srgbClr val="000000"/>
                          </a:solidFill>
                          <a:latin typeface="Arial"/>
                          <a:ea typeface="Arial"/>
                          <a:cs typeface="Arial"/>
                          <a:sym typeface="Arial"/>
                        </a:rPr>
                        <a:t>Misc Lockbox</a:t>
                      </a:r>
                    </a:p>
                  </a:txBody>
                  <a:tcPr marT="0" marB="0" marR="68575" marL="68575">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5"/>
                    </a:solidFill>
                  </a:tcPr>
                </a:tc>
                <a:tc>
                  <a:txBody>
                    <a:bodyPr>
                      <a:noAutofit/>
                    </a:bodyPr>
                    <a:lstStyle/>
                    <a:p>
                      <a:pPr indent="0" lvl="0" marL="0" marR="0" rtl="0" algn="l">
                        <a:spcBef>
                          <a:spcPts val="0"/>
                        </a:spcBef>
                        <a:spcAft>
                          <a:spcPts val="400"/>
                        </a:spcAft>
                        <a:buSzPct val="25000"/>
                        <a:buNone/>
                      </a:pPr>
                      <a:r>
                        <a:rPr baseline="0" lang="en-US" sz="1600" u="none" cap="none" strike="noStrike">
                          <a:solidFill>
                            <a:srgbClr val="000000"/>
                          </a:solidFill>
                          <a:latin typeface="Arial"/>
                          <a:ea typeface="Arial"/>
                          <a:cs typeface="Arial"/>
                          <a:sym typeface="Arial"/>
                        </a:rPr>
                        <a:t>L6X</a:t>
                      </a:r>
                    </a:p>
                  </a:txBody>
                  <a:tcPr marT="0" marB="0" marR="68575" marL="68575">
                    <a:lnL cap="flat" cmpd="sng" w="9525">
                      <a:solidFill>
                        <a:schemeClr val="dk1"/>
                      </a:solidFill>
                      <a:prstDash val="solid"/>
                      <a:round/>
                      <a:headEnd len="med" w="med" type="none"/>
                      <a:tailEnd len="med" w="med" type="none"/>
                    </a:lnL>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5"/>
                    </a:solidFill>
                  </a:tcPr>
                </a:tc>
              </a:tr>
              <a:tr h="439250">
                <a:tc>
                  <a:txBody>
                    <a:bodyPr>
                      <a:noAutofit/>
                    </a:bodyPr>
                    <a:lstStyle/>
                    <a:p>
                      <a:pPr indent="0" lvl="0" marL="0" marR="0" rtl="0" algn="l">
                        <a:lnSpc>
                          <a:spcPct val="100000"/>
                        </a:lnSpc>
                        <a:spcBef>
                          <a:spcPts val="0"/>
                        </a:spcBef>
                        <a:spcAft>
                          <a:spcPts val="400"/>
                        </a:spcAft>
                        <a:buClr>
                          <a:srgbClr val="000000"/>
                        </a:buClr>
                        <a:buSzPct val="25000"/>
                        <a:buFont typeface="Arial"/>
                        <a:buNone/>
                      </a:pPr>
                      <a:r>
                        <a:rPr baseline="0" lang="en-US" sz="1600" u="none" cap="none" strike="noStrike">
                          <a:solidFill>
                            <a:srgbClr val="000000"/>
                          </a:solidFill>
                          <a:latin typeface="Arial"/>
                          <a:ea typeface="Arial"/>
                          <a:cs typeface="Arial"/>
                          <a:sym typeface="Arial"/>
                        </a:rPr>
                        <a:t>FCS, Great Seal of US, UFP, External Services</a:t>
                      </a:r>
                    </a:p>
                  </a:txBody>
                  <a:tcPr marT="0" marB="0" marR="68575" marL="68575">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5"/>
                    </a:solidFill>
                  </a:tcPr>
                </a:tc>
                <a:tc>
                  <a:txBody>
                    <a:bodyPr>
                      <a:noAutofit/>
                    </a:bodyPr>
                    <a:lstStyle/>
                    <a:p>
                      <a:pPr indent="0" lvl="0" marL="0" marR="0" rtl="0" algn="l">
                        <a:lnSpc>
                          <a:spcPct val="100000"/>
                        </a:lnSpc>
                        <a:spcBef>
                          <a:spcPts val="0"/>
                        </a:spcBef>
                        <a:spcAft>
                          <a:spcPts val="400"/>
                        </a:spcAft>
                        <a:buClr>
                          <a:srgbClr val="000000"/>
                        </a:buClr>
                        <a:buSzPct val="25000"/>
                        <a:buFont typeface="Arial"/>
                        <a:buNone/>
                      </a:pPr>
                      <a:r>
                        <a:rPr baseline="0" lang="en-US" sz="1600" u="none" cap="none" strike="noStrike">
                          <a:solidFill>
                            <a:srgbClr val="000000"/>
                          </a:solidFill>
                          <a:latin typeface="Arial"/>
                          <a:ea typeface="Arial"/>
                          <a:cs typeface="Arial"/>
                          <a:sym typeface="Arial"/>
                        </a:rPr>
                        <a:t>Pay.gov (Credit Card)</a:t>
                      </a:r>
                    </a:p>
                  </a:txBody>
                  <a:tcPr marT="0" marB="0" marR="68575" marL="68575">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5"/>
                    </a:solidFill>
                  </a:tcPr>
                </a:tc>
                <a:tc>
                  <a:txBody>
                    <a:bodyPr>
                      <a:noAutofit/>
                    </a:bodyPr>
                    <a:lstStyle/>
                    <a:p>
                      <a:pPr indent="0" lvl="0" marL="0" marR="0" rtl="0" algn="l">
                        <a:lnSpc>
                          <a:spcPct val="100000"/>
                        </a:lnSpc>
                        <a:spcBef>
                          <a:spcPts val="0"/>
                        </a:spcBef>
                        <a:spcAft>
                          <a:spcPts val="400"/>
                        </a:spcAft>
                        <a:buClr>
                          <a:srgbClr val="000000"/>
                        </a:buClr>
                        <a:buSzPct val="25000"/>
                        <a:buFont typeface="Arial"/>
                        <a:buNone/>
                      </a:pPr>
                      <a:r>
                        <a:rPr baseline="0" lang="en-US" sz="1600" u="none" cap="none" strike="noStrike">
                          <a:solidFill>
                            <a:srgbClr val="000000"/>
                          </a:solidFill>
                          <a:latin typeface="Arial"/>
                          <a:ea typeface="Arial"/>
                          <a:cs typeface="Arial"/>
                          <a:sym typeface="Arial"/>
                        </a:rPr>
                        <a:t>PC6</a:t>
                      </a:r>
                    </a:p>
                  </a:txBody>
                  <a:tcPr marT="0" marB="0" marR="68575" marL="68575">
                    <a:lnL cap="flat" cmpd="sng" w="9525">
                      <a:solidFill>
                        <a:schemeClr val="dk1"/>
                      </a:solidFill>
                      <a:prstDash val="solid"/>
                      <a:round/>
                      <a:headEnd len="med" w="med" type="none"/>
                      <a:tailEnd len="med" w="med" type="none"/>
                    </a:lnL>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5"/>
                    </a:solidFill>
                  </a:tcPr>
                </a:tc>
              </a:tr>
            </a:tbl>
          </a:graphicData>
        </a:graphic>
      </p:graphicFrame>
      <p:sp>
        <p:nvSpPr>
          <p:cNvPr id="3929" name="Shape 3929"/>
          <p:cNvSpPr txBox="1"/>
          <p:nvPr>
            <p:ph idx="12" type="sldNum"/>
          </p:nvPr>
        </p:nvSpPr>
        <p:spPr>
          <a:xfrm>
            <a:off x="-66675" y="6245225"/>
            <a:ext cx="503238"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930" name="Shape 3930"/>
          <p:cNvSpPr/>
          <p:nvPr/>
        </p:nvSpPr>
        <p:spPr>
          <a:xfrm>
            <a:off x="7808495" y="6112042"/>
            <a:ext cx="1239252" cy="745958"/>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aphicFrame>
        <p:nvGraphicFramePr>
          <p:cNvPr id="3931" name="Shape 3931"/>
          <p:cNvGraphicFramePr/>
          <p:nvPr/>
        </p:nvGraphicFramePr>
        <p:xfrm>
          <a:off x="826166" y="3817212"/>
          <a:ext cx="3000000" cy="3000000"/>
        </p:xfrm>
        <a:graphic>
          <a:graphicData uri="http://schemas.openxmlformats.org/drawingml/2006/table">
            <a:tbl>
              <a:tblPr bandRow="1" firstRow="1">
                <a:noFill/>
                <a:tableStyleId>{BC1E482E-F2F1-49D3-82DB-4A80CCC177A3}</a:tableStyleId>
              </a:tblPr>
              <a:tblGrid>
                <a:gridCol w="4792575"/>
                <a:gridCol w="2201775"/>
                <a:gridCol w="741950"/>
              </a:tblGrid>
              <a:tr h="297600">
                <a:tc>
                  <a:txBody>
                    <a:bodyPr>
                      <a:noAutofit/>
                    </a:bodyPr>
                    <a:lstStyle/>
                    <a:p>
                      <a:pPr indent="0" lvl="0" marL="0" marR="0" rtl="0" algn="ctr">
                        <a:spcBef>
                          <a:spcPts val="0"/>
                        </a:spcBef>
                        <a:buNone/>
                      </a:pPr>
                      <a:r>
                        <a:t/>
                      </a:r>
                      <a:endParaRPr b="1" baseline="0" i="0" sz="1600" u="none" cap="none" strike="noStrike">
                        <a:solidFill>
                          <a:schemeClr val="dk1"/>
                        </a:solidFill>
                        <a:latin typeface="Calibri"/>
                        <a:ea typeface="Calibri"/>
                        <a:cs typeface="Calibri"/>
                        <a:sym typeface="Calibri"/>
                      </a:endParaRPr>
                    </a:p>
                  </a:txBody>
                  <a:tcPr marT="0" marB="0" marR="0" marL="0" anchor="ctr">
                    <a:solidFill>
                      <a:srgbClr val="44969F"/>
                    </a:solidFill>
                  </a:tcPr>
                </a:tc>
                <a:tc>
                  <a:txBody>
                    <a:bodyPr>
                      <a:noAutofit/>
                    </a:bodyPr>
                    <a:lstStyle/>
                    <a:p>
                      <a:pPr indent="0" lvl="0" marL="0" marR="0" rtl="0" algn="ctr">
                        <a:spcBef>
                          <a:spcPts val="0"/>
                        </a:spcBef>
                        <a:buNone/>
                      </a:pPr>
                      <a:r>
                        <a:t/>
                      </a:r>
                      <a:endParaRPr b="1" baseline="0" i="0" sz="2000" u="none" cap="none" strike="noStrike">
                        <a:solidFill>
                          <a:schemeClr val="dk1"/>
                        </a:solidFill>
                        <a:latin typeface="Calibri"/>
                        <a:ea typeface="Calibri"/>
                        <a:cs typeface="Calibri"/>
                        <a:sym typeface="Calibri"/>
                      </a:endParaRPr>
                    </a:p>
                  </a:txBody>
                  <a:tcPr marT="0" marB="0" marR="0" marL="0" anchor="ctr">
                    <a:solidFill>
                      <a:srgbClr val="44969F"/>
                    </a:solidFill>
                  </a:tcPr>
                </a:tc>
                <a:tc>
                  <a:txBody>
                    <a:bodyPr>
                      <a:noAutofit/>
                    </a:bodyPr>
                    <a:lstStyle/>
                    <a:p>
                      <a:pPr indent="0" lvl="0" marL="0" marR="0" rtl="0" algn="ctr">
                        <a:spcBef>
                          <a:spcPts val="0"/>
                        </a:spcBef>
                        <a:buNone/>
                      </a:pPr>
                      <a:r>
                        <a:t/>
                      </a:r>
                      <a:endParaRPr b="1" baseline="0" i="0" sz="2000" u="none" cap="none" strike="noStrike">
                        <a:solidFill>
                          <a:schemeClr val="dk1"/>
                        </a:solidFill>
                        <a:latin typeface="Calibri"/>
                        <a:ea typeface="Calibri"/>
                        <a:cs typeface="Calibri"/>
                        <a:sym typeface="Calibri"/>
                      </a:endParaRPr>
                    </a:p>
                  </a:txBody>
                  <a:tcPr marT="0" marB="0" marR="0" marL="0" anchor="ctr">
                    <a:solidFill>
                      <a:srgbClr val="44969F"/>
                    </a:solidFill>
                  </a:tcPr>
                </a:tc>
              </a:tr>
              <a:tr h="439250">
                <a:tc>
                  <a:txBody>
                    <a:bodyPr>
                      <a:noAutofit/>
                    </a:bodyPr>
                    <a:lstStyle/>
                    <a:p>
                      <a:pPr indent="0" lvl="0" marL="0" marR="0" rtl="0" algn="l">
                        <a:spcBef>
                          <a:spcPts val="0"/>
                        </a:spcBef>
                        <a:spcAft>
                          <a:spcPts val="400"/>
                        </a:spcAft>
                        <a:buSzPct val="25000"/>
                        <a:buNone/>
                      </a:pPr>
                      <a:r>
                        <a:rPr b="0" baseline="0" lang="en-US" sz="1600" u="none" cap="none" strike="noStrike">
                          <a:solidFill>
                            <a:srgbClr val="000000"/>
                          </a:solidFill>
                          <a:latin typeface="Arial"/>
                          <a:ea typeface="Arial"/>
                          <a:cs typeface="Arial"/>
                          <a:sym typeface="Arial"/>
                        </a:rPr>
                        <a:t>Outlease</a:t>
                      </a:r>
                    </a:p>
                  </a:txBody>
                  <a:tcPr marT="0" marB="0" marR="68575" marL="68575">
                    <a:lnR cap="flat" cmpd="sng" w="9525">
                      <a:solidFill>
                        <a:schemeClr val="dk1"/>
                      </a:solidFill>
                      <a:prstDash val="solid"/>
                      <a:round/>
                      <a:headEnd len="med" w="med" type="none"/>
                      <a:tailEnd len="med" w="med" type="none"/>
                    </a:lnR>
                    <a:lnB cap="flat" cmpd="sng" w="9525">
                      <a:solidFill>
                        <a:schemeClr val="dk1"/>
                      </a:solidFill>
                      <a:prstDash val="solid"/>
                      <a:round/>
                      <a:headEnd len="med" w="med" type="none"/>
                      <a:tailEnd len="med" w="med" type="none"/>
                    </a:lnB>
                    <a:solidFill>
                      <a:schemeClr val="accent5"/>
                    </a:solidFill>
                  </a:tcPr>
                </a:tc>
                <a:tc>
                  <a:txBody>
                    <a:bodyPr>
                      <a:noAutofit/>
                    </a:bodyPr>
                    <a:lstStyle/>
                    <a:p>
                      <a:pPr indent="0" lvl="0" marL="0" marR="0" rtl="0" algn="l">
                        <a:lnSpc>
                          <a:spcPct val="100000"/>
                        </a:lnSpc>
                        <a:spcBef>
                          <a:spcPts val="0"/>
                        </a:spcBef>
                        <a:spcAft>
                          <a:spcPts val="400"/>
                        </a:spcAft>
                        <a:buClr>
                          <a:srgbClr val="000000"/>
                        </a:buClr>
                        <a:buSzPct val="25000"/>
                        <a:buFont typeface="Arial"/>
                        <a:buNone/>
                      </a:pPr>
                      <a:r>
                        <a:rPr b="0" baseline="0" lang="en-US" sz="1600" u="none" cap="none" strike="noStrike">
                          <a:solidFill>
                            <a:srgbClr val="000000"/>
                          </a:solidFill>
                          <a:latin typeface="Arial"/>
                          <a:ea typeface="Arial"/>
                          <a:cs typeface="Arial"/>
                          <a:sym typeface="Arial"/>
                        </a:rPr>
                        <a:t>Manual Checks</a:t>
                      </a:r>
                    </a:p>
                  </a:txBody>
                  <a:tcPr marT="0" marB="0" marR="68575" marL="68575">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B cap="flat" cmpd="sng" w="9525">
                      <a:solidFill>
                        <a:schemeClr val="dk1"/>
                      </a:solidFill>
                      <a:prstDash val="solid"/>
                      <a:round/>
                      <a:headEnd len="med" w="med" type="none"/>
                      <a:tailEnd len="med" w="med" type="none"/>
                    </a:lnB>
                    <a:solidFill>
                      <a:schemeClr val="accent5"/>
                    </a:solidFill>
                  </a:tcPr>
                </a:tc>
                <a:tc>
                  <a:txBody>
                    <a:bodyPr>
                      <a:noAutofit/>
                    </a:bodyPr>
                    <a:lstStyle/>
                    <a:p>
                      <a:pPr indent="0" lvl="0" marL="0" marR="0" rtl="0" algn="l">
                        <a:spcBef>
                          <a:spcPts val="0"/>
                        </a:spcBef>
                        <a:spcAft>
                          <a:spcPts val="400"/>
                        </a:spcAft>
                        <a:buSzPct val="25000"/>
                        <a:buNone/>
                      </a:pPr>
                      <a:r>
                        <a:rPr b="0" baseline="0" lang="en-US" sz="1600" u="none" cap="none" strike="noStrike">
                          <a:solidFill>
                            <a:srgbClr val="000000"/>
                          </a:solidFill>
                          <a:latin typeface="Arial"/>
                          <a:ea typeface="Arial"/>
                          <a:cs typeface="Arial"/>
                          <a:sym typeface="Arial"/>
                        </a:rPr>
                        <a:t>CH7</a:t>
                      </a:r>
                    </a:p>
                  </a:txBody>
                  <a:tcPr marT="0" marB="0" marR="68575" marL="68575">
                    <a:lnL cap="flat" cmpd="sng" w="9525">
                      <a:solidFill>
                        <a:schemeClr val="dk1"/>
                      </a:solidFill>
                      <a:prstDash val="solid"/>
                      <a:round/>
                      <a:headEnd len="med" w="med" type="none"/>
                      <a:tailEnd len="med" w="med" type="none"/>
                    </a:lnL>
                    <a:lnB cap="flat" cmpd="sng" w="9525">
                      <a:solidFill>
                        <a:schemeClr val="dk1"/>
                      </a:solidFill>
                      <a:prstDash val="solid"/>
                      <a:round/>
                      <a:headEnd len="med" w="med" type="none"/>
                      <a:tailEnd len="med" w="med" type="none"/>
                    </a:lnB>
                    <a:solidFill>
                      <a:schemeClr val="accent5"/>
                    </a:solidFill>
                  </a:tcPr>
                </a:tc>
              </a:tr>
              <a:tr h="439250">
                <a:tc>
                  <a:txBody>
                    <a:bodyPr>
                      <a:noAutofit/>
                    </a:bodyPr>
                    <a:lstStyle/>
                    <a:p>
                      <a:pPr indent="0" lvl="0" marL="0" marR="0" rtl="0" algn="l">
                        <a:spcBef>
                          <a:spcPts val="0"/>
                        </a:spcBef>
                        <a:spcAft>
                          <a:spcPts val="400"/>
                        </a:spcAft>
                        <a:buSzPct val="25000"/>
                        <a:buNone/>
                      </a:pPr>
                      <a:r>
                        <a:rPr baseline="0" lang="en-US" sz="1600" u="none" cap="none" strike="noStrike">
                          <a:solidFill>
                            <a:srgbClr val="000000"/>
                          </a:solidFill>
                          <a:latin typeface="Arial"/>
                          <a:ea typeface="Arial"/>
                          <a:cs typeface="Arial"/>
                          <a:sym typeface="Arial"/>
                        </a:rPr>
                        <a:t>Outlease</a:t>
                      </a:r>
                    </a:p>
                  </a:txBody>
                  <a:tcPr marT="0" marB="0" marR="68575" marL="68575">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5"/>
                    </a:solidFill>
                  </a:tcPr>
                </a:tc>
                <a:tc>
                  <a:txBody>
                    <a:bodyPr>
                      <a:noAutofit/>
                    </a:bodyPr>
                    <a:lstStyle/>
                    <a:p>
                      <a:pPr indent="0" lvl="0" marL="0" marR="0" rtl="0" algn="l">
                        <a:spcBef>
                          <a:spcPts val="0"/>
                        </a:spcBef>
                        <a:spcAft>
                          <a:spcPts val="400"/>
                        </a:spcAft>
                        <a:buSzPct val="25000"/>
                        <a:buNone/>
                      </a:pPr>
                      <a:r>
                        <a:rPr baseline="0" lang="en-US" sz="1600" u="none" cap="none" strike="noStrike">
                          <a:solidFill>
                            <a:srgbClr val="000000"/>
                          </a:solidFill>
                          <a:latin typeface="Arial"/>
                          <a:ea typeface="Arial"/>
                          <a:cs typeface="Arial"/>
                          <a:sym typeface="Arial"/>
                        </a:rPr>
                        <a:t>Manual EFTs</a:t>
                      </a:r>
                    </a:p>
                  </a:txBody>
                  <a:tcPr marT="0" marB="0" marR="68575" marL="68575">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5"/>
                    </a:solidFill>
                  </a:tcPr>
                </a:tc>
                <a:tc>
                  <a:txBody>
                    <a:bodyPr>
                      <a:noAutofit/>
                    </a:bodyPr>
                    <a:lstStyle/>
                    <a:p>
                      <a:pPr indent="0" lvl="0" marL="0" marR="0" rtl="0" algn="l">
                        <a:spcBef>
                          <a:spcPts val="0"/>
                        </a:spcBef>
                        <a:spcAft>
                          <a:spcPts val="400"/>
                        </a:spcAft>
                        <a:buSzPct val="25000"/>
                        <a:buNone/>
                      </a:pPr>
                      <a:r>
                        <a:rPr baseline="0" lang="en-US" sz="1600" u="none" cap="none" strike="noStrike">
                          <a:solidFill>
                            <a:srgbClr val="000000"/>
                          </a:solidFill>
                          <a:latin typeface="Arial"/>
                          <a:ea typeface="Arial"/>
                          <a:cs typeface="Arial"/>
                          <a:sym typeface="Arial"/>
                        </a:rPr>
                        <a:t>EF7</a:t>
                      </a:r>
                    </a:p>
                  </a:txBody>
                  <a:tcPr marT="0" marB="0" marR="68575" marL="68575">
                    <a:lnL cap="flat" cmpd="sng" w="9525">
                      <a:solidFill>
                        <a:schemeClr val="dk1"/>
                      </a:solidFill>
                      <a:prstDash val="solid"/>
                      <a:round/>
                      <a:headEnd len="med" w="med" type="none"/>
                      <a:tailEnd len="med" w="med" type="none"/>
                    </a:lnL>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5"/>
                    </a:solidFill>
                  </a:tcPr>
                </a:tc>
              </a:tr>
              <a:tr h="439250">
                <a:tc>
                  <a:txBody>
                    <a:bodyPr>
                      <a:noAutofit/>
                    </a:bodyPr>
                    <a:lstStyle/>
                    <a:p>
                      <a:pPr indent="0" lvl="0" marL="0" marR="0" rtl="0" algn="l">
                        <a:spcBef>
                          <a:spcPts val="0"/>
                        </a:spcBef>
                        <a:spcAft>
                          <a:spcPts val="400"/>
                        </a:spcAft>
                        <a:buSzPct val="25000"/>
                        <a:buNone/>
                      </a:pPr>
                      <a:r>
                        <a:rPr baseline="0" lang="en-US" sz="1600" u="none" cap="none" strike="noStrike">
                          <a:solidFill>
                            <a:srgbClr val="000000"/>
                          </a:solidFill>
                          <a:latin typeface="Arial"/>
                          <a:ea typeface="Arial"/>
                          <a:cs typeface="Arial"/>
                          <a:sym typeface="Arial"/>
                        </a:rPr>
                        <a:t>Outlease</a:t>
                      </a:r>
                    </a:p>
                  </a:txBody>
                  <a:tcPr marT="0" marB="0" marR="68575" marL="68575">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5"/>
                    </a:solidFill>
                  </a:tcPr>
                </a:tc>
                <a:tc>
                  <a:txBody>
                    <a:bodyPr>
                      <a:noAutofit/>
                    </a:bodyPr>
                    <a:lstStyle/>
                    <a:p>
                      <a:pPr indent="0" lvl="0" marL="0" marR="0" rtl="0" algn="l">
                        <a:spcBef>
                          <a:spcPts val="0"/>
                        </a:spcBef>
                        <a:spcAft>
                          <a:spcPts val="400"/>
                        </a:spcAft>
                        <a:buSzPct val="25000"/>
                        <a:buNone/>
                      </a:pPr>
                      <a:r>
                        <a:rPr baseline="0" lang="en-US" sz="1600" u="none" cap="none" strike="noStrike">
                          <a:solidFill>
                            <a:srgbClr val="000000"/>
                          </a:solidFill>
                          <a:latin typeface="Arial"/>
                          <a:ea typeface="Arial"/>
                          <a:cs typeface="Arial"/>
                          <a:sym typeface="Arial"/>
                        </a:rPr>
                        <a:t>Manual Cash </a:t>
                      </a:r>
                    </a:p>
                  </a:txBody>
                  <a:tcPr marT="0" marB="0" marR="68575" marL="68575">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5"/>
                    </a:solidFill>
                  </a:tcPr>
                </a:tc>
                <a:tc>
                  <a:txBody>
                    <a:bodyPr>
                      <a:noAutofit/>
                    </a:bodyPr>
                    <a:lstStyle/>
                    <a:p>
                      <a:pPr indent="0" lvl="0" marL="0" marR="0" rtl="0" algn="l">
                        <a:spcBef>
                          <a:spcPts val="0"/>
                        </a:spcBef>
                        <a:spcAft>
                          <a:spcPts val="400"/>
                        </a:spcAft>
                        <a:buSzPct val="25000"/>
                        <a:buNone/>
                      </a:pPr>
                      <a:r>
                        <a:rPr baseline="0" lang="en-US" sz="1600" u="none" cap="none" strike="noStrike">
                          <a:solidFill>
                            <a:srgbClr val="000000"/>
                          </a:solidFill>
                          <a:latin typeface="Arial"/>
                          <a:ea typeface="Arial"/>
                          <a:cs typeface="Arial"/>
                          <a:sym typeface="Arial"/>
                        </a:rPr>
                        <a:t>CA7</a:t>
                      </a:r>
                    </a:p>
                  </a:txBody>
                  <a:tcPr marT="0" marB="0" marR="68575" marL="68575">
                    <a:lnL cap="flat" cmpd="sng" w="9525">
                      <a:solidFill>
                        <a:schemeClr val="dk1"/>
                      </a:solidFill>
                      <a:prstDash val="solid"/>
                      <a:round/>
                      <a:headEnd len="med" w="med" type="none"/>
                      <a:tailEnd len="med" w="med" type="none"/>
                    </a:lnL>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5"/>
                    </a:solidFill>
                  </a:tcPr>
                </a:tc>
              </a:tr>
              <a:tr h="439250">
                <a:tc>
                  <a:txBody>
                    <a:bodyPr>
                      <a:noAutofit/>
                    </a:bodyPr>
                    <a:lstStyle/>
                    <a:p>
                      <a:pPr indent="0" lvl="0" marL="0" marR="0" rtl="0" algn="l">
                        <a:spcBef>
                          <a:spcPts val="0"/>
                        </a:spcBef>
                        <a:spcAft>
                          <a:spcPts val="400"/>
                        </a:spcAft>
                        <a:buSzPct val="25000"/>
                        <a:buNone/>
                      </a:pPr>
                      <a:r>
                        <a:rPr baseline="0" lang="en-US" sz="1600" u="none" cap="none" strike="noStrike">
                          <a:solidFill>
                            <a:srgbClr val="000000"/>
                          </a:solidFill>
                          <a:latin typeface="Arial"/>
                          <a:ea typeface="Arial"/>
                          <a:cs typeface="Arial"/>
                          <a:sym typeface="Arial"/>
                        </a:rPr>
                        <a:t>Outlease</a:t>
                      </a:r>
                    </a:p>
                  </a:txBody>
                  <a:tcPr marT="0" marB="0" marR="68575" marL="68575">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5"/>
                    </a:solidFill>
                  </a:tcPr>
                </a:tc>
                <a:tc>
                  <a:txBody>
                    <a:bodyPr>
                      <a:noAutofit/>
                    </a:bodyPr>
                    <a:lstStyle/>
                    <a:p>
                      <a:pPr indent="0" lvl="0" marL="0" marR="0" rtl="0" algn="l">
                        <a:spcBef>
                          <a:spcPts val="0"/>
                        </a:spcBef>
                        <a:spcAft>
                          <a:spcPts val="400"/>
                        </a:spcAft>
                        <a:buSzPct val="25000"/>
                        <a:buNone/>
                      </a:pPr>
                      <a:r>
                        <a:rPr baseline="0" lang="en-US" sz="1600" u="none" cap="none" strike="noStrike">
                          <a:solidFill>
                            <a:srgbClr val="000000"/>
                          </a:solidFill>
                          <a:latin typeface="Arial"/>
                          <a:ea typeface="Arial"/>
                          <a:cs typeface="Arial"/>
                          <a:sym typeface="Arial"/>
                        </a:rPr>
                        <a:t>Misc Lockbox</a:t>
                      </a:r>
                    </a:p>
                  </a:txBody>
                  <a:tcPr marT="0" marB="0" marR="68575" marL="68575">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5"/>
                    </a:solidFill>
                  </a:tcPr>
                </a:tc>
                <a:tc>
                  <a:txBody>
                    <a:bodyPr>
                      <a:noAutofit/>
                    </a:bodyPr>
                    <a:lstStyle/>
                    <a:p>
                      <a:pPr indent="0" lvl="0" marL="0" marR="0" rtl="0" algn="l">
                        <a:spcBef>
                          <a:spcPts val="0"/>
                        </a:spcBef>
                        <a:spcAft>
                          <a:spcPts val="400"/>
                        </a:spcAft>
                        <a:buSzPct val="25000"/>
                        <a:buNone/>
                      </a:pPr>
                      <a:r>
                        <a:rPr baseline="0" lang="en-US" sz="1600" u="none" cap="none" strike="noStrike">
                          <a:solidFill>
                            <a:srgbClr val="000000"/>
                          </a:solidFill>
                          <a:latin typeface="Arial"/>
                          <a:ea typeface="Arial"/>
                          <a:cs typeface="Arial"/>
                          <a:sym typeface="Arial"/>
                        </a:rPr>
                        <a:t>L7M</a:t>
                      </a:r>
                    </a:p>
                  </a:txBody>
                  <a:tcPr marT="0" marB="0" marR="68575" marL="68575">
                    <a:lnL cap="flat" cmpd="sng" w="9525">
                      <a:solidFill>
                        <a:schemeClr val="dk1"/>
                      </a:solidFill>
                      <a:prstDash val="solid"/>
                      <a:round/>
                      <a:headEnd len="med" w="med" type="none"/>
                      <a:tailEnd len="med" w="med" type="none"/>
                    </a:lnL>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5"/>
                    </a:solidFill>
                  </a:tcPr>
                </a:tc>
              </a:tr>
              <a:tr h="439250">
                <a:tc>
                  <a:txBody>
                    <a:bodyPr>
                      <a:noAutofit/>
                    </a:bodyPr>
                    <a:lstStyle/>
                    <a:p>
                      <a:pPr indent="0" lvl="0" marL="0" marR="0" rtl="0" algn="l">
                        <a:spcBef>
                          <a:spcPts val="0"/>
                        </a:spcBef>
                        <a:spcAft>
                          <a:spcPts val="400"/>
                        </a:spcAft>
                        <a:buSzPct val="25000"/>
                        <a:buNone/>
                      </a:pPr>
                      <a:r>
                        <a:rPr baseline="0" lang="en-US" sz="1600" u="none" cap="none" strike="noStrike">
                          <a:solidFill>
                            <a:srgbClr val="000000"/>
                          </a:solidFill>
                          <a:latin typeface="Arial"/>
                          <a:ea typeface="Arial"/>
                          <a:cs typeface="Arial"/>
                          <a:sym typeface="Arial"/>
                        </a:rPr>
                        <a:t>Outlease</a:t>
                      </a:r>
                    </a:p>
                  </a:txBody>
                  <a:tcPr marT="0" marB="0" marR="68575" marL="68575">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5"/>
                    </a:solidFill>
                  </a:tcPr>
                </a:tc>
                <a:tc>
                  <a:txBody>
                    <a:bodyPr>
                      <a:noAutofit/>
                    </a:bodyPr>
                    <a:lstStyle/>
                    <a:p>
                      <a:pPr indent="0" lvl="0" marL="0" marR="0" rtl="0" algn="l">
                        <a:lnSpc>
                          <a:spcPct val="100000"/>
                        </a:lnSpc>
                        <a:spcBef>
                          <a:spcPts val="0"/>
                        </a:spcBef>
                        <a:spcAft>
                          <a:spcPts val="400"/>
                        </a:spcAft>
                        <a:buClr>
                          <a:srgbClr val="000000"/>
                        </a:buClr>
                        <a:buSzPct val="25000"/>
                        <a:buFont typeface="Arial"/>
                        <a:buNone/>
                      </a:pPr>
                      <a:r>
                        <a:rPr baseline="0" lang="en-US" sz="1600" u="none" cap="none" strike="noStrike">
                          <a:solidFill>
                            <a:srgbClr val="000000"/>
                          </a:solidFill>
                          <a:latin typeface="Arial"/>
                          <a:ea typeface="Arial"/>
                          <a:cs typeface="Arial"/>
                          <a:sym typeface="Arial"/>
                        </a:rPr>
                        <a:t>Pay.gov (Credit Card)</a:t>
                      </a:r>
                    </a:p>
                  </a:txBody>
                  <a:tcPr marT="0" marB="0" marR="68575" marL="68575">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5"/>
                    </a:solidFill>
                  </a:tcPr>
                </a:tc>
                <a:tc>
                  <a:txBody>
                    <a:bodyPr>
                      <a:noAutofit/>
                    </a:bodyPr>
                    <a:lstStyle/>
                    <a:p>
                      <a:pPr indent="0" lvl="0" marL="0" marR="0" rtl="0" algn="l">
                        <a:lnSpc>
                          <a:spcPct val="100000"/>
                        </a:lnSpc>
                        <a:spcBef>
                          <a:spcPts val="0"/>
                        </a:spcBef>
                        <a:spcAft>
                          <a:spcPts val="400"/>
                        </a:spcAft>
                        <a:buClr>
                          <a:srgbClr val="000000"/>
                        </a:buClr>
                        <a:buSzPct val="25000"/>
                        <a:buFont typeface="Arial"/>
                        <a:buNone/>
                      </a:pPr>
                      <a:r>
                        <a:rPr baseline="0" lang="en-US" sz="1600" u="none" cap="none" strike="noStrike">
                          <a:solidFill>
                            <a:srgbClr val="000000"/>
                          </a:solidFill>
                          <a:latin typeface="Arial"/>
                          <a:ea typeface="Arial"/>
                          <a:cs typeface="Arial"/>
                          <a:sym typeface="Arial"/>
                        </a:rPr>
                        <a:t>PC7</a:t>
                      </a:r>
                    </a:p>
                  </a:txBody>
                  <a:tcPr marT="0" marB="0" marR="68575" marL="68575">
                    <a:lnL cap="flat" cmpd="sng" w="9525">
                      <a:solidFill>
                        <a:schemeClr val="dk1"/>
                      </a:solidFill>
                      <a:prstDash val="solid"/>
                      <a:round/>
                      <a:headEnd len="med" w="med" type="none"/>
                      <a:tailEnd len="med" w="med" type="none"/>
                    </a:lnL>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5"/>
                    </a:solidFill>
                  </a:tcPr>
                </a:tc>
              </a:tr>
            </a:tbl>
          </a:graphicData>
        </a:graphic>
      </p:graphicFrame>
      <p:sp>
        <p:nvSpPr>
          <p:cNvPr id="3932" name="Shape 393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37" name="Shape 3937"/>
        <p:cNvGrpSpPr/>
        <p:nvPr/>
      </p:nvGrpSpPr>
      <p:grpSpPr>
        <a:xfrm>
          <a:off x="0" y="0"/>
          <a:ext cx="0" cy="0"/>
          <a:chOff x="0" y="0"/>
          <a:chExt cx="0" cy="0"/>
        </a:xfrm>
      </p:grpSpPr>
      <p:sp>
        <p:nvSpPr>
          <p:cNvPr id="3938" name="Shape 3938"/>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939" name="Shape 3939"/>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Agreement Entity Updates</a:t>
            </a:r>
          </a:p>
        </p:txBody>
      </p:sp>
      <p:sp>
        <p:nvSpPr>
          <p:cNvPr id="3940" name="Shape 394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941" name="Shape 3941"/>
          <p:cNvSpPr txBox="1"/>
          <p:nvPr>
            <p:ph idx="12" type="sldNum"/>
          </p:nvPr>
        </p:nvSpPr>
        <p:spPr>
          <a:xfrm>
            <a:off x="0" y="6449805"/>
            <a:ext cx="457200" cy="45141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46" name="Shape 3946"/>
        <p:cNvGrpSpPr/>
        <p:nvPr/>
      </p:nvGrpSpPr>
      <p:grpSpPr>
        <a:xfrm>
          <a:off x="0" y="0"/>
          <a:ext cx="0" cy="0"/>
          <a:chOff x="0" y="0"/>
          <a:chExt cx="0" cy="0"/>
        </a:xfrm>
      </p:grpSpPr>
      <p:sp>
        <p:nvSpPr>
          <p:cNvPr id="3947" name="Shape 394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Before Collection</a:t>
            </a:r>
          </a:p>
        </p:txBody>
      </p:sp>
      <p:sp>
        <p:nvSpPr>
          <p:cNvPr id="3948" name="Shape 394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949" name="Shape 394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950" name="Shape 3950"/>
          <p:cNvSpPr txBox="1"/>
          <p:nvPr/>
        </p:nvSpPr>
        <p:spPr>
          <a:xfrm>
            <a:off x="407725" y="4304096"/>
            <a:ext cx="2888993" cy="219295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500" u="none" cap="none" strike="noStrike">
                <a:solidFill>
                  <a:schemeClr val="dk1"/>
                </a:solidFill>
                <a:latin typeface="Arial"/>
                <a:ea typeface="Arial"/>
                <a:cs typeface="Arial"/>
                <a:sym typeface="Arial"/>
              </a:rPr>
              <a:t>Agreement created for $20,000</a:t>
            </a:r>
          </a:p>
          <a:p>
            <a:pPr indent="-231775" lvl="0" marL="231775" marR="0" rtl="0" algn="l">
              <a:spcBef>
                <a:spcPts val="1200"/>
              </a:spcBef>
              <a:spcAft>
                <a:spcPts val="0"/>
              </a:spcAft>
              <a:buClr>
                <a:srgbClr val="AF242B"/>
              </a:buClr>
              <a:buSzPct val="75000"/>
              <a:buFont typeface="Noto Sans Symbols"/>
              <a:buChar char="•"/>
            </a:pPr>
            <a:r>
              <a:rPr b="0" baseline="0" i="0" lang="en-US" sz="1500" u="none" cap="none" strike="noStrike">
                <a:solidFill>
                  <a:schemeClr val="dk1"/>
                </a:solidFill>
                <a:latin typeface="Arial"/>
                <a:ea typeface="Arial"/>
                <a:cs typeface="Arial"/>
                <a:sym typeface="Arial"/>
              </a:rPr>
              <a:t>Customer was billed $2,500 and processed again the Agreement</a:t>
            </a:r>
          </a:p>
          <a:p>
            <a:pPr indent="-231775" lvl="0" marL="231775" marR="0" rtl="0" algn="l">
              <a:spcBef>
                <a:spcPts val="1200"/>
              </a:spcBef>
              <a:spcAft>
                <a:spcPts val="0"/>
              </a:spcAft>
              <a:buClr>
                <a:srgbClr val="AF242B"/>
              </a:buClr>
              <a:buSzPct val="75000"/>
              <a:buFont typeface="Noto Sans Symbols"/>
              <a:buChar char="•"/>
            </a:pPr>
            <a:r>
              <a:rPr b="0" baseline="0" i="0" lang="en-US" sz="1500" u="none" cap="none" strike="noStrike">
                <a:solidFill>
                  <a:schemeClr val="dk1"/>
                </a:solidFill>
                <a:latin typeface="Arial"/>
                <a:ea typeface="Arial"/>
                <a:cs typeface="Arial"/>
                <a:sym typeface="Arial"/>
              </a:rPr>
              <a:t>Next step is to process the collection</a:t>
            </a: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pic>
        <p:nvPicPr>
          <p:cNvPr id="3951" name="Shape 3951"/>
          <p:cNvPicPr preferRelativeResize="0"/>
          <p:nvPr/>
        </p:nvPicPr>
        <p:blipFill rotWithShape="1">
          <a:blip r:embed="rId3">
            <a:alphaModFix/>
          </a:blip>
          <a:srcRect b="0" l="0" r="0" t="0"/>
          <a:stretch/>
        </p:blipFill>
        <p:spPr>
          <a:xfrm>
            <a:off x="502002" y="1208638"/>
            <a:ext cx="6053069" cy="2964341"/>
          </a:xfrm>
          <a:prstGeom prst="rect">
            <a:avLst/>
          </a:prstGeom>
          <a:noFill/>
          <a:ln cap="flat" cmpd="sng" w="19050">
            <a:solidFill>
              <a:schemeClr val="dk1"/>
            </a:solidFill>
            <a:prstDash val="solid"/>
            <a:miter/>
            <a:headEnd len="med" w="med" type="none"/>
            <a:tailEnd len="med" w="med" type="none"/>
          </a:ln>
        </p:spPr>
      </p:pic>
      <p:pic>
        <p:nvPicPr>
          <p:cNvPr id="3952" name="Shape 3952"/>
          <p:cNvPicPr preferRelativeResize="0"/>
          <p:nvPr/>
        </p:nvPicPr>
        <p:blipFill rotWithShape="1">
          <a:blip r:embed="rId4">
            <a:alphaModFix/>
          </a:blip>
          <a:srcRect b="0" l="0" r="0" t="0"/>
          <a:stretch/>
        </p:blipFill>
        <p:spPr>
          <a:xfrm>
            <a:off x="3312212" y="1860898"/>
            <a:ext cx="5651209" cy="3932778"/>
          </a:xfrm>
          <a:prstGeom prst="rect">
            <a:avLst/>
          </a:prstGeom>
          <a:noFill/>
          <a:ln cap="flat" cmpd="sng" w="19050">
            <a:solidFill>
              <a:schemeClr val="dk1"/>
            </a:solidFill>
            <a:prstDash val="solid"/>
            <a:miter/>
            <a:headEnd len="med" w="med" type="none"/>
            <a:tailEnd len="med" w="med" type="none"/>
          </a:ln>
        </p:spPr>
      </p:pic>
      <p:pic>
        <p:nvPicPr>
          <p:cNvPr id="3953" name="Shape 3953"/>
          <p:cNvPicPr preferRelativeResize="0"/>
          <p:nvPr/>
        </p:nvPicPr>
        <p:blipFill rotWithShape="1">
          <a:blip r:embed="rId5">
            <a:alphaModFix/>
          </a:blip>
          <a:srcRect b="0" l="0" r="0" t="0"/>
          <a:stretch/>
        </p:blipFill>
        <p:spPr>
          <a:xfrm>
            <a:off x="8054335" y="2390667"/>
            <a:ext cx="847576" cy="115855"/>
          </a:xfrm>
          <a:prstGeom prst="rect">
            <a:avLst/>
          </a:prstGeom>
          <a:noFill/>
          <a:ln>
            <a:noFill/>
          </a:ln>
        </p:spPr>
      </p:pic>
      <p:pic>
        <p:nvPicPr>
          <p:cNvPr id="3954" name="Shape 3954"/>
          <p:cNvPicPr preferRelativeResize="0"/>
          <p:nvPr/>
        </p:nvPicPr>
        <p:blipFill rotWithShape="1">
          <a:blip r:embed="rId6">
            <a:alphaModFix/>
          </a:blip>
          <a:srcRect b="0" l="0" r="0" t="0"/>
          <a:stretch/>
        </p:blipFill>
        <p:spPr>
          <a:xfrm>
            <a:off x="8044661" y="3080314"/>
            <a:ext cx="862012" cy="133552"/>
          </a:xfrm>
          <a:prstGeom prst="rect">
            <a:avLst/>
          </a:prstGeom>
          <a:noFill/>
          <a:ln>
            <a:noFill/>
          </a:ln>
        </p:spPr>
      </p:pic>
      <p:pic>
        <p:nvPicPr>
          <p:cNvPr id="3955" name="Shape 3955"/>
          <p:cNvPicPr preferRelativeResize="0"/>
          <p:nvPr/>
        </p:nvPicPr>
        <p:blipFill rotWithShape="1">
          <a:blip r:embed="rId5">
            <a:alphaModFix/>
          </a:blip>
          <a:srcRect b="0" l="0" r="0" t="0"/>
          <a:stretch/>
        </p:blipFill>
        <p:spPr>
          <a:xfrm>
            <a:off x="2184043" y="2830378"/>
            <a:ext cx="979056" cy="141122"/>
          </a:xfrm>
          <a:prstGeom prst="rect">
            <a:avLst/>
          </a:prstGeom>
          <a:noFill/>
          <a:ln>
            <a:noFill/>
          </a:ln>
        </p:spPr>
      </p:pic>
      <p:pic>
        <p:nvPicPr>
          <p:cNvPr id="3956" name="Shape 3956"/>
          <p:cNvPicPr preferRelativeResize="0"/>
          <p:nvPr/>
        </p:nvPicPr>
        <p:blipFill rotWithShape="1">
          <a:blip r:embed="rId6">
            <a:alphaModFix/>
          </a:blip>
          <a:srcRect b="0" l="0" r="0" t="0"/>
          <a:stretch/>
        </p:blipFill>
        <p:spPr>
          <a:xfrm>
            <a:off x="8044660" y="2518339"/>
            <a:ext cx="862012" cy="133552"/>
          </a:xfrm>
          <a:prstGeom prst="rect">
            <a:avLst/>
          </a:prstGeom>
          <a:noFill/>
          <a:ln>
            <a:noFill/>
          </a:ln>
        </p:spPr>
      </p:pic>
      <p:pic>
        <p:nvPicPr>
          <p:cNvPr id="3957" name="Shape 3957"/>
          <p:cNvPicPr preferRelativeResize="0"/>
          <p:nvPr/>
        </p:nvPicPr>
        <p:blipFill rotWithShape="1">
          <a:blip r:embed="rId5">
            <a:alphaModFix/>
          </a:blip>
          <a:srcRect b="0" l="0" r="0" t="0"/>
          <a:stretch/>
        </p:blipFill>
        <p:spPr>
          <a:xfrm>
            <a:off x="8054335" y="2252556"/>
            <a:ext cx="847576" cy="115855"/>
          </a:xfrm>
          <a:prstGeom prst="rect">
            <a:avLst/>
          </a:prstGeom>
          <a:noFill/>
          <a:ln>
            <a:noFill/>
          </a:ln>
        </p:spPr>
      </p:pic>
      <p:pic>
        <p:nvPicPr>
          <p:cNvPr id="3958" name="Shape 3958"/>
          <p:cNvPicPr preferRelativeResize="0"/>
          <p:nvPr/>
        </p:nvPicPr>
        <p:blipFill rotWithShape="1">
          <a:blip r:embed="rId6">
            <a:alphaModFix/>
          </a:blip>
          <a:srcRect b="0" l="0" r="0" t="0"/>
          <a:stretch/>
        </p:blipFill>
        <p:spPr>
          <a:xfrm>
            <a:off x="4672812" y="2118289"/>
            <a:ext cx="862012" cy="133552"/>
          </a:xfrm>
          <a:prstGeom prst="rect">
            <a:avLst/>
          </a:prstGeom>
          <a:noFill/>
          <a:ln>
            <a:noFill/>
          </a:ln>
        </p:spPr>
      </p:pic>
      <p:pic>
        <p:nvPicPr>
          <p:cNvPr id="3959" name="Shape 3959"/>
          <p:cNvPicPr preferRelativeResize="0"/>
          <p:nvPr/>
        </p:nvPicPr>
        <p:blipFill rotWithShape="1">
          <a:blip r:embed="rId7">
            <a:alphaModFix/>
          </a:blip>
          <a:srcRect b="0" l="0" r="0" t="0"/>
          <a:stretch/>
        </p:blipFill>
        <p:spPr>
          <a:xfrm>
            <a:off x="4677576" y="1985664"/>
            <a:ext cx="847722" cy="128074"/>
          </a:xfrm>
          <a:prstGeom prst="rect">
            <a:avLst/>
          </a:prstGeom>
          <a:noFill/>
          <a:ln>
            <a:noFill/>
          </a:ln>
        </p:spPr>
      </p:pic>
      <p:sp>
        <p:nvSpPr>
          <p:cNvPr id="3960" name="Shape 3960"/>
          <p:cNvSpPr/>
          <p:nvPr/>
        </p:nvSpPr>
        <p:spPr>
          <a:xfrm>
            <a:off x="592374" y="2825671"/>
            <a:ext cx="2575555" cy="15911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961" name="Shape 3961"/>
          <p:cNvSpPr/>
          <p:nvPr/>
        </p:nvSpPr>
        <p:spPr>
          <a:xfrm>
            <a:off x="6083355" y="2361018"/>
            <a:ext cx="2809701" cy="295116"/>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3962" name="Shape 3962"/>
          <p:cNvPicPr preferRelativeResize="0"/>
          <p:nvPr/>
        </p:nvPicPr>
        <p:blipFill rotWithShape="1">
          <a:blip r:embed="rId8">
            <a:alphaModFix/>
          </a:blip>
          <a:srcRect b="0" l="0" r="0" t="0"/>
          <a:stretch/>
        </p:blipFill>
        <p:spPr>
          <a:xfrm>
            <a:off x="3431662" y="2396272"/>
            <a:ext cx="1654789" cy="3321656"/>
          </a:xfrm>
          <a:prstGeom prst="rect">
            <a:avLst/>
          </a:prstGeom>
          <a:noFill/>
          <a:ln>
            <a:noFill/>
          </a:ln>
        </p:spPr>
      </p:pic>
    </p:spTree>
  </p:cSld>
  <p:clrMapOvr>
    <a:masterClrMapping/>
  </p:clrMapOvr>
  <p:transition spd="slow">
    <p:cut/>
  </p:transition>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67" name="Shape 3967"/>
        <p:cNvGrpSpPr/>
        <p:nvPr/>
      </p:nvGrpSpPr>
      <p:grpSpPr>
        <a:xfrm>
          <a:off x="0" y="0"/>
          <a:ext cx="0" cy="0"/>
          <a:chOff x="0" y="0"/>
          <a:chExt cx="0" cy="0"/>
        </a:xfrm>
      </p:grpSpPr>
      <p:sp>
        <p:nvSpPr>
          <p:cNvPr id="3968" name="Shape 3968"/>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After Collection</a:t>
            </a:r>
          </a:p>
        </p:txBody>
      </p:sp>
      <p:sp>
        <p:nvSpPr>
          <p:cNvPr id="3969" name="Shape 396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970" name="Shape 397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3971" name="Shape 3971"/>
          <p:cNvSpPr txBox="1"/>
          <p:nvPr/>
        </p:nvSpPr>
        <p:spPr>
          <a:xfrm>
            <a:off x="407725" y="4368610"/>
            <a:ext cx="2888993" cy="185893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500" u="none" cap="none" strike="noStrike">
                <a:solidFill>
                  <a:schemeClr val="dk1"/>
                </a:solidFill>
                <a:latin typeface="Arial"/>
                <a:ea typeface="Arial"/>
                <a:cs typeface="Arial"/>
                <a:sym typeface="Arial"/>
              </a:rPr>
              <a:t>Total Unliquidated Receivable Amount is reduced by collection amount</a:t>
            </a:r>
          </a:p>
          <a:p>
            <a:pPr indent="-231775" lvl="0" marL="231775" marR="0" rtl="0" algn="l">
              <a:spcBef>
                <a:spcPts val="1200"/>
              </a:spcBef>
              <a:spcAft>
                <a:spcPts val="0"/>
              </a:spcAft>
              <a:buClr>
                <a:srgbClr val="AF242B"/>
              </a:buClr>
              <a:buSzPct val="75000"/>
              <a:buFont typeface="Noto Sans Symbols"/>
              <a:buChar char="•"/>
            </a:pPr>
            <a:r>
              <a:rPr b="0" baseline="0" i="0" lang="en-US" sz="1500" u="none" cap="none" strike="noStrike">
                <a:solidFill>
                  <a:schemeClr val="dk1"/>
                </a:solidFill>
                <a:latin typeface="Arial"/>
                <a:ea typeface="Arial"/>
                <a:cs typeface="Arial"/>
                <a:sym typeface="Arial"/>
              </a:rPr>
              <a:t>Total Collection Amount is increased by collection amount</a:t>
            </a: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pic>
        <p:nvPicPr>
          <p:cNvPr id="3972" name="Shape 3972"/>
          <p:cNvPicPr preferRelativeResize="0"/>
          <p:nvPr/>
        </p:nvPicPr>
        <p:blipFill rotWithShape="1">
          <a:blip r:embed="rId3">
            <a:alphaModFix/>
          </a:blip>
          <a:srcRect b="0" l="0" r="0" t="0"/>
          <a:stretch/>
        </p:blipFill>
        <p:spPr>
          <a:xfrm>
            <a:off x="502002" y="1208638"/>
            <a:ext cx="6053069" cy="2964341"/>
          </a:xfrm>
          <a:prstGeom prst="rect">
            <a:avLst/>
          </a:prstGeom>
          <a:noFill/>
          <a:ln>
            <a:noFill/>
          </a:ln>
        </p:spPr>
      </p:pic>
      <p:sp>
        <p:nvSpPr>
          <p:cNvPr id="3973" name="Shape 3973"/>
          <p:cNvSpPr/>
          <p:nvPr/>
        </p:nvSpPr>
        <p:spPr>
          <a:xfrm>
            <a:off x="489125" y="1194619"/>
            <a:ext cx="6130343" cy="3003948"/>
          </a:xfrm>
          <a:prstGeom prst="rect">
            <a:avLst/>
          </a:prstGeom>
          <a:no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3974" name="Shape 3974"/>
          <p:cNvPicPr preferRelativeResize="0"/>
          <p:nvPr/>
        </p:nvPicPr>
        <p:blipFill rotWithShape="1">
          <a:blip r:embed="rId4">
            <a:alphaModFix/>
          </a:blip>
          <a:srcRect b="0" l="0" r="0" t="0"/>
          <a:stretch/>
        </p:blipFill>
        <p:spPr>
          <a:xfrm>
            <a:off x="3312212" y="1860898"/>
            <a:ext cx="5651209" cy="3932778"/>
          </a:xfrm>
          <a:prstGeom prst="rect">
            <a:avLst/>
          </a:prstGeom>
          <a:noFill/>
          <a:ln>
            <a:noFill/>
          </a:ln>
        </p:spPr>
      </p:pic>
      <p:sp>
        <p:nvSpPr>
          <p:cNvPr id="3975" name="Shape 3975"/>
          <p:cNvSpPr/>
          <p:nvPr/>
        </p:nvSpPr>
        <p:spPr>
          <a:xfrm>
            <a:off x="3296717" y="1838563"/>
            <a:ext cx="5705341" cy="4005328"/>
          </a:xfrm>
          <a:prstGeom prst="rect">
            <a:avLst/>
          </a:prstGeom>
          <a:no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3976" name="Shape 3976"/>
          <p:cNvPicPr preferRelativeResize="0"/>
          <p:nvPr/>
        </p:nvPicPr>
        <p:blipFill rotWithShape="1">
          <a:blip r:embed="rId5">
            <a:alphaModFix/>
          </a:blip>
          <a:srcRect b="0" l="0" r="0" t="0"/>
          <a:stretch/>
        </p:blipFill>
        <p:spPr>
          <a:xfrm>
            <a:off x="8046022" y="2531983"/>
            <a:ext cx="847576" cy="115855"/>
          </a:xfrm>
          <a:prstGeom prst="rect">
            <a:avLst/>
          </a:prstGeom>
          <a:noFill/>
          <a:ln>
            <a:noFill/>
          </a:ln>
        </p:spPr>
      </p:pic>
      <p:pic>
        <p:nvPicPr>
          <p:cNvPr id="3977" name="Shape 3977"/>
          <p:cNvPicPr preferRelativeResize="0"/>
          <p:nvPr/>
        </p:nvPicPr>
        <p:blipFill rotWithShape="1">
          <a:blip r:embed="rId6">
            <a:alphaModFix/>
          </a:blip>
          <a:srcRect b="0" l="0" r="0" t="0"/>
          <a:stretch/>
        </p:blipFill>
        <p:spPr>
          <a:xfrm>
            <a:off x="8044661" y="3080314"/>
            <a:ext cx="862012" cy="133552"/>
          </a:xfrm>
          <a:prstGeom prst="rect">
            <a:avLst/>
          </a:prstGeom>
          <a:noFill/>
          <a:ln>
            <a:noFill/>
          </a:ln>
        </p:spPr>
      </p:pic>
      <p:pic>
        <p:nvPicPr>
          <p:cNvPr id="3978" name="Shape 3978"/>
          <p:cNvPicPr preferRelativeResize="0"/>
          <p:nvPr/>
        </p:nvPicPr>
        <p:blipFill rotWithShape="1">
          <a:blip r:embed="rId5">
            <a:alphaModFix/>
          </a:blip>
          <a:srcRect b="0" l="0" r="0" t="0"/>
          <a:stretch/>
        </p:blipFill>
        <p:spPr>
          <a:xfrm>
            <a:off x="8054335" y="2252556"/>
            <a:ext cx="847576" cy="115855"/>
          </a:xfrm>
          <a:prstGeom prst="rect">
            <a:avLst/>
          </a:prstGeom>
          <a:noFill/>
          <a:ln>
            <a:noFill/>
          </a:ln>
        </p:spPr>
      </p:pic>
      <p:pic>
        <p:nvPicPr>
          <p:cNvPr id="3979" name="Shape 3979"/>
          <p:cNvPicPr preferRelativeResize="0"/>
          <p:nvPr/>
        </p:nvPicPr>
        <p:blipFill rotWithShape="1">
          <a:blip r:embed="rId6">
            <a:alphaModFix/>
          </a:blip>
          <a:srcRect b="0" l="0" r="0" t="0"/>
          <a:stretch/>
        </p:blipFill>
        <p:spPr>
          <a:xfrm>
            <a:off x="4672812" y="2118289"/>
            <a:ext cx="862012" cy="133552"/>
          </a:xfrm>
          <a:prstGeom prst="rect">
            <a:avLst/>
          </a:prstGeom>
          <a:noFill/>
          <a:ln>
            <a:noFill/>
          </a:ln>
        </p:spPr>
      </p:pic>
      <p:pic>
        <p:nvPicPr>
          <p:cNvPr id="3980" name="Shape 3980"/>
          <p:cNvPicPr preferRelativeResize="0"/>
          <p:nvPr/>
        </p:nvPicPr>
        <p:blipFill rotWithShape="1">
          <a:blip r:embed="rId7">
            <a:alphaModFix/>
          </a:blip>
          <a:srcRect b="0" l="0" r="0" t="0"/>
          <a:stretch/>
        </p:blipFill>
        <p:spPr>
          <a:xfrm>
            <a:off x="4677576" y="1985664"/>
            <a:ext cx="847722" cy="128074"/>
          </a:xfrm>
          <a:prstGeom prst="rect">
            <a:avLst/>
          </a:prstGeom>
          <a:noFill/>
          <a:ln>
            <a:noFill/>
          </a:ln>
        </p:spPr>
      </p:pic>
      <p:sp>
        <p:nvSpPr>
          <p:cNvPr id="3981" name="Shape 3981"/>
          <p:cNvSpPr/>
          <p:nvPr/>
        </p:nvSpPr>
        <p:spPr>
          <a:xfrm>
            <a:off x="579495" y="2825671"/>
            <a:ext cx="2575555" cy="15911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982" name="Shape 3982"/>
          <p:cNvSpPr/>
          <p:nvPr/>
        </p:nvSpPr>
        <p:spPr>
          <a:xfrm>
            <a:off x="6070476" y="2361018"/>
            <a:ext cx="2809701" cy="295116"/>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3983" name="Shape 3983"/>
          <p:cNvPicPr preferRelativeResize="0"/>
          <p:nvPr/>
        </p:nvPicPr>
        <p:blipFill rotWithShape="1">
          <a:blip r:embed="rId8">
            <a:alphaModFix/>
          </a:blip>
          <a:srcRect b="0" l="0" r="0" t="0"/>
          <a:stretch/>
        </p:blipFill>
        <p:spPr>
          <a:xfrm>
            <a:off x="3431662" y="2404223"/>
            <a:ext cx="1654789" cy="3321656"/>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5" name="Shape 485"/>
        <p:cNvGrpSpPr/>
        <p:nvPr/>
      </p:nvGrpSpPr>
      <p:grpSpPr>
        <a:xfrm>
          <a:off x="0" y="0"/>
          <a:ext cx="0" cy="0"/>
          <a:chOff x="0" y="0"/>
          <a:chExt cx="0" cy="0"/>
        </a:xfrm>
      </p:grpSpPr>
      <p:sp>
        <p:nvSpPr>
          <p:cNvPr id="486" name="Shape 486"/>
          <p:cNvSpPr txBox="1"/>
          <p:nvPr>
            <p:ph idx="1" type="body"/>
          </p:nvPr>
        </p:nvSpPr>
        <p:spPr>
          <a:xfrm>
            <a:off x="678550" y="3396448"/>
            <a:ext cx="8229600" cy="754636"/>
          </a:xfrm>
          <a:prstGeom prst="rect">
            <a:avLst/>
          </a:prstGeom>
          <a:noFill/>
          <a:ln>
            <a:noFill/>
          </a:ln>
        </p:spPr>
        <p:txBody>
          <a:bodyPr anchorCtr="0" anchor="t"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Agreement Document Overview </a:t>
            </a:r>
          </a:p>
        </p:txBody>
      </p:sp>
      <p:sp>
        <p:nvSpPr>
          <p:cNvPr id="487" name="Shape 48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88" name="Shape 48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8" name="Shape 3988"/>
        <p:cNvGrpSpPr/>
        <p:nvPr/>
      </p:nvGrpSpPr>
      <p:grpSpPr>
        <a:xfrm>
          <a:off x="0" y="0"/>
          <a:ext cx="0" cy="0"/>
          <a:chOff x="0" y="0"/>
          <a:chExt cx="0" cy="0"/>
        </a:xfrm>
      </p:grpSpPr>
      <p:sp>
        <p:nvSpPr>
          <p:cNvPr id="3989" name="Shape 3989"/>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3990" name="Shape 3990"/>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1" baseline="0" i="0" lang="en-US" sz="3600" u="none" cap="none" strike="noStrike">
                <a:solidFill>
                  <a:schemeClr val="dk1"/>
                </a:solidFill>
                <a:latin typeface="Arial"/>
                <a:ea typeface="Arial"/>
                <a:cs typeface="Arial"/>
                <a:sym typeface="Arial"/>
              </a:rPr>
              <a:t>Segment 9:</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Receivable Management </a:t>
            </a:r>
          </a:p>
        </p:txBody>
      </p:sp>
      <p:sp>
        <p:nvSpPr>
          <p:cNvPr id="3991" name="Shape 3991"/>
          <p:cNvSpPr txBox="1"/>
          <p:nvPr>
            <p:ph idx="11" type="ftr"/>
          </p:nvPr>
        </p:nvSpPr>
        <p:spPr>
          <a:xfrm>
            <a:off x="398585"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3992" name="Shape 3992"/>
          <p:cNvSpPr txBox="1"/>
          <p:nvPr>
            <p:ph idx="12" type="sldNum"/>
          </p:nvPr>
        </p:nvSpPr>
        <p:spPr>
          <a:xfrm>
            <a:off x="0" y="6572493"/>
            <a:ext cx="599830" cy="28550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97" name="Shape 3997"/>
        <p:cNvGrpSpPr/>
        <p:nvPr/>
      </p:nvGrpSpPr>
      <p:grpSpPr>
        <a:xfrm>
          <a:off x="0" y="0"/>
          <a:ext cx="0" cy="0"/>
          <a:chOff x="0" y="0"/>
          <a:chExt cx="0" cy="0"/>
        </a:xfrm>
      </p:grpSpPr>
      <p:sp>
        <p:nvSpPr>
          <p:cNvPr id="3998" name="Shape 3998"/>
          <p:cNvSpPr/>
          <p:nvPr/>
        </p:nvSpPr>
        <p:spPr>
          <a:xfrm>
            <a:off x="356260" y="4262694"/>
            <a:ext cx="8787739" cy="1175579"/>
          </a:xfrm>
          <a:prstGeom prst="rect">
            <a:avLst/>
          </a:prstGeom>
          <a:solidFill>
            <a:srgbClr val="FFFF00"/>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3999" name="Shape 3999"/>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4000" name="Shape 4000"/>
          <p:cNvSpPr txBox="1"/>
          <p:nvPr>
            <p:ph idx="1" type="body"/>
          </p:nvPr>
        </p:nvSpPr>
        <p:spPr>
          <a:xfrm>
            <a:off x="712787" y="1156887"/>
            <a:ext cx="8229600" cy="452596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  </a:t>
            </a:r>
            <a:r>
              <a:rPr b="0" baseline="0" i="0" lang="en-US" sz="1600" u="none" cap="none" strike="noStrike">
                <a:solidFill>
                  <a:schemeClr val="dk1"/>
                </a:solidFill>
                <a:latin typeface="Arial"/>
                <a:ea typeface="Arial"/>
                <a:cs typeface="Arial"/>
                <a:sym typeface="Arial"/>
              </a:rPr>
              <a:t>Project Cost Accounting System (PCAS) Overview</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2:</a:t>
            </a:r>
            <a:r>
              <a:rPr b="0" baseline="0" i="0" lang="en-US" sz="1600" u="none" cap="none" strike="noStrike">
                <a:solidFill>
                  <a:schemeClr val="dk1"/>
                </a:solidFill>
                <a:latin typeface="Arial"/>
                <a:ea typeface="Arial"/>
                <a:cs typeface="Arial"/>
                <a:sym typeface="Arial"/>
              </a:rPr>
              <a:t>  PCAS Agreements and Agreement Creation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3:  </a:t>
            </a:r>
            <a:r>
              <a:rPr b="0" baseline="0" i="0" lang="en-US" sz="1600" u="none" cap="none" strike="noStrike">
                <a:solidFill>
                  <a:schemeClr val="dk1"/>
                </a:solidFill>
                <a:latin typeface="Arial"/>
                <a:ea typeface="Arial"/>
                <a:cs typeface="Arial"/>
                <a:sym typeface="Arial"/>
              </a:rPr>
              <a:t>PCAS Pre-Billing Transactions and Agreement Entity Updates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4:  </a:t>
            </a:r>
            <a:r>
              <a:rPr b="0" baseline="0" i="0" lang="en-US" sz="1600" u="none" cap="none" strike="noStrike">
                <a:solidFill>
                  <a:schemeClr val="dk1"/>
                </a:solidFill>
                <a:latin typeface="Arial"/>
                <a:ea typeface="Arial"/>
                <a:cs typeface="Arial"/>
                <a:sym typeface="Arial"/>
              </a:rPr>
              <a:t>PCAS Unbilled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5:  </a:t>
            </a:r>
            <a:r>
              <a:rPr b="0" baseline="0" i="0" lang="en-US" sz="1600" u="none" cap="none" strike="noStrike">
                <a:solidFill>
                  <a:schemeClr val="dk1"/>
                </a:solidFill>
                <a:latin typeface="Arial"/>
                <a:ea typeface="Arial"/>
                <a:cs typeface="Arial"/>
                <a:sym typeface="Arial"/>
              </a:rPr>
              <a:t>PCAS 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6:  </a:t>
            </a:r>
            <a:r>
              <a:rPr b="0" baseline="0" i="0" lang="en-US" sz="1600" u="none" cap="none" strike="noStrike">
                <a:solidFill>
                  <a:schemeClr val="dk1"/>
                </a:solidFill>
                <a:latin typeface="Arial"/>
                <a:ea typeface="Arial"/>
                <a:cs typeface="Arial"/>
                <a:sym typeface="Arial"/>
              </a:rPr>
              <a:t>PCAS Accruals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7:  </a:t>
            </a:r>
            <a:r>
              <a:rPr b="0" baseline="0" i="0" lang="en-US" sz="1600" u="none" cap="none" strike="noStrike">
                <a:solidFill>
                  <a:schemeClr val="dk1"/>
                </a:solidFill>
                <a:latin typeface="Arial"/>
                <a:ea typeface="Arial"/>
                <a:cs typeface="Arial"/>
                <a:sym typeface="Arial"/>
              </a:rPr>
              <a:t>Manual Credit Management</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8:  </a:t>
            </a:r>
            <a:r>
              <a:rPr b="0" baseline="0" i="0" lang="en-US" sz="1600" u="none" cap="none" strike="noStrike">
                <a:solidFill>
                  <a:schemeClr val="dk1"/>
                </a:solidFill>
                <a:latin typeface="Arial"/>
                <a:ea typeface="Arial"/>
                <a:cs typeface="Arial"/>
                <a:sym typeface="Arial"/>
              </a:rPr>
              <a:t>Billing-Related Collections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9:  Receivable Management </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Agreement Novation</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Settlement of Outlease Security Deposit </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10:  </a:t>
            </a:r>
            <a:r>
              <a:rPr b="0" baseline="0" i="0" lang="en-US" sz="1600" u="none" cap="none" strike="noStrike">
                <a:solidFill>
                  <a:schemeClr val="dk1"/>
                </a:solidFill>
                <a:latin typeface="Arial"/>
                <a:ea typeface="Arial"/>
                <a:cs typeface="Arial"/>
                <a:sym typeface="Arial"/>
              </a:rPr>
              <a:t>Expiring Unfilled Customer Order Reversal</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11</a:t>
            </a:r>
            <a:r>
              <a:rPr b="0" baseline="0" i="0" lang="en-US" sz="1600" u="none" cap="none" strike="noStrike">
                <a:solidFill>
                  <a:schemeClr val="dk1"/>
                </a:solidFill>
                <a:latin typeface="Arial"/>
                <a:ea typeface="Arial"/>
                <a:cs typeface="Arial"/>
                <a:sym typeface="Arial"/>
              </a:rPr>
              <a:t>: Mass Import</a:t>
            </a:r>
          </a:p>
          <a:p>
            <a:pPr indent="-288925" lvl="0" marL="288925" marR="0" rtl="0" algn="l">
              <a:spcBef>
                <a:spcPts val="1200"/>
              </a:spcBef>
              <a:spcAft>
                <a:spcPts val="60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12</a:t>
            </a:r>
            <a:r>
              <a:rPr b="0" baseline="0" i="0" lang="en-US" sz="1600" u="none" cap="none" strike="noStrike">
                <a:solidFill>
                  <a:schemeClr val="dk1"/>
                </a:solidFill>
                <a:latin typeface="Arial"/>
                <a:ea typeface="Arial"/>
                <a:cs typeface="Arial"/>
                <a:sym typeface="Arial"/>
              </a:rPr>
              <a:t>: PCAS Reports</a:t>
            </a:r>
          </a:p>
        </p:txBody>
      </p:sp>
      <p:sp>
        <p:nvSpPr>
          <p:cNvPr id="4001" name="Shape 400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002" name="Shape 400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06" name="Shape 4006"/>
        <p:cNvGrpSpPr/>
        <p:nvPr/>
      </p:nvGrpSpPr>
      <p:grpSpPr>
        <a:xfrm>
          <a:off x="0" y="0"/>
          <a:ext cx="0" cy="0"/>
          <a:chOff x="0" y="0"/>
          <a:chExt cx="0" cy="0"/>
        </a:xfrm>
      </p:grpSpPr>
      <p:sp>
        <p:nvSpPr>
          <p:cNvPr id="4007" name="Shape 4007"/>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4008" name="Shape 4008"/>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Agreement Novation</a:t>
            </a:r>
          </a:p>
        </p:txBody>
      </p:sp>
      <p:sp>
        <p:nvSpPr>
          <p:cNvPr id="4009" name="Shape 400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010" name="Shape 4010"/>
          <p:cNvSpPr txBox="1"/>
          <p:nvPr>
            <p:ph idx="12" type="sldNum"/>
          </p:nvPr>
        </p:nvSpPr>
        <p:spPr>
          <a:xfrm>
            <a:off x="0" y="6449805"/>
            <a:ext cx="457200" cy="45141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15" name="Shape 4015"/>
        <p:cNvGrpSpPr/>
        <p:nvPr/>
      </p:nvGrpSpPr>
      <p:grpSpPr>
        <a:xfrm>
          <a:off x="0" y="0"/>
          <a:ext cx="0" cy="0"/>
          <a:chOff x="0" y="0"/>
          <a:chExt cx="0" cy="0"/>
        </a:xfrm>
      </p:grpSpPr>
      <p:sp>
        <p:nvSpPr>
          <p:cNvPr id="4016" name="Shape 401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Agreement Customer Novation</a:t>
            </a:r>
          </a:p>
        </p:txBody>
      </p:sp>
      <p:sp>
        <p:nvSpPr>
          <p:cNvPr id="4017" name="Shape 4017"/>
          <p:cNvSpPr txBox="1"/>
          <p:nvPr>
            <p:ph idx="1" type="body"/>
          </p:nvPr>
        </p:nvSpPr>
        <p:spPr>
          <a:xfrm>
            <a:off x="375386" y="1120462"/>
            <a:ext cx="8768614" cy="5615188"/>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PCAS Customer Novation </a:t>
            </a:r>
            <a:r>
              <a:rPr b="0" baseline="0" i="0" lang="en-US" sz="1600" u="none" cap="none" strike="noStrike">
                <a:solidFill>
                  <a:schemeClr val="dk1"/>
                </a:solidFill>
                <a:latin typeface="Arial"/>
                <a:ea typeface="Arial"/>
                <a:cs typeface="Arial"/>
                <a:sym typeface="Arial"/>
              </a:rPr>
              <a:t>functionality provides the ability to:</a:t>
            </a:r>
          </a:p>
          <a:p>
            <a:pPr indent="-346075" lvl="1" marL="688975" marR="0" rtl="0" algn="l">
              <a:spcBef>
                <a:spcPts val="1100"/>
              </a:spcBef>
              <a:spcAft>
                <a:spcPts val="0"/>
              </a:spcAft>
              <a:buClr>
                <a:srgbClr val="AF242B"/>
              </a:buClr>
              <a:buSzPct val="75000"/>
              <a:buFont typeface="Arial"/>
              <a:buAutoNum type="arabicPeriod"/>
            </a:pPr>
            <a:r>
              <a:rPr b="0" baseline="0" i="0" lang="en-US" sz="1600" u="sng" cap="none" strike="noStrike">
                <a:solidFill>
                  <a:schemeClr val="dk1"/>
                </a:solidFill>
                <a:latin typeface="Arial"/>
                <a:ea typeface="Arial"/>
                <a:cs typeface="Arial"/>
                <a:sym typeface="Arial"/>
              </a:rPr>
              <a:t>Update the customer</a:t>
            </a:r>
            <a:r>
              <a:rPr b="0" baseline="0" i="0" lang="en-US" sz="1600" u="none" cap="none" strike="noStrike">
                <a:solidFill>
                  <a:schemeClr val="dk1"/>
                </a:solidFill>
                <a:latin typeface="Arial"/>
                <a:ea typeface="Arial"/>
                <a:cs typeface="Arial"/>
                <a:sym typeface="Arial"/>
              </a:rPr>
              <a:t> on an existing Agreement</a:t>
            </a:r>
          </a:p>
          <a:p>
            <a:pPr indent="-346075" lvl="1" marL="688975" marR="0" rtl="0" algn="l">
              <a:spcBef>
                <a:spcPts val="1100"/>
              </a:spcBef>
              <a:spcAft>
                <a:spcPts val="0"/>
              </a:spcAft>
              <a:buClr>
                <a:srgbClr val="AF242B"/>
              </a:buClr>
              <a:buSzPct val="75000"/>
              <a:buFont typeface="Arial"/>
              <a:buAutoNum type="arabicPeriod"/>
            </a:pPr>
            <a:r>
              <a:rPr b="0" baseline="0" i="0" lang="en-US" sz="1600" u="sng" cap="none" strike="noStrike">
                <a:solidFill>
                  <a:schemeClr val="dk1"/>
                </a:solidFill>
                <a:latin typeface="Arial"/>
                <a:ea typeface="Arial"/>
                <a:cs typeface="Arial"/>
                <a:sym typeface="Arial"/>
              </a:rPr>
              <a:t>Track the Novation history</a:t>
            </a:r>
            <a:r>
              <a:rPr b="0" baseline="0" i="0" lang="en-US" sz="1600" u="none" cap="none" strike="noStrike">
                <a:solidFill>
                  <a:schemeClr val="dk1"/>
                </a:solidFill>
                <a:latin typeface="Arial"/>
                <a:ea typeface="Arial"/>
                <a:cs typeface="Arial"/>
                <a:sym typeface="Arial"/>
              </a:rPr>
              <a:t> of the Agreement</a:t>
            </a:r>
          </a:p>
          <a:p>
            <a:pPr indent="-346075" lvl="1" marL="688975" marR="0" rtl="0" algn="l">
              <a:spcBef>
                <a:spcPts val="1100"/>
              </a:spcBef>
              <a:spcAft>
                <a:spcPts val="0"/>
              </a:spcAft>
              <a:buClr>
                <a:srgbClr val="AF242B"/>
              </a:buClr>
              <a:buSzPct val="75000"/>
              <a:buFont typeface="Arial"/>
              <a:buAutoNum type="arabicPeriod"/>
            </a:pPr>
            <a:r>
              <a:rPr b="0" baseline="0" i="0" lang="en-US" sz="1600" u="sng" cap="none" strike="noStrike">
                <a:solidFill>
                  <a:schemeClr val="dk1"/>
                </a:solidFill>
                <a:latin typeface="Arial"/>
                <a:ea typeface="Arial"/>
                <a:cs typeface="Arial"/>
                <a:sym typeface="Arial"/>
              </a:rPr>
              <a:t>Update outstanding Billing transactions</a:t>
            </a:r>
            <a:r>
              <a:rPr b="0" baseline="0" i="0" lang="en-US" sz="1600" u="none" cap="none" strike="noStrike">
                <a:solidFill>
                  <a:schemeClr val="dk1"/>
                </a:solidFill>
                <a:latin typeface="Arial"/>
                <a:ea typeface="Arial"/>
                <a:cs typeface="Arial"/>
                <a:sym typeface="Arial"/>
              </a:rPr>
              <a:t> referencing the Agreement to match the new customer</a:t>
            </a:r>
          </a:p>
          <a:p>
            <a:pPr indent="-231775" lvl="0" marL="231775" marR="0" rtl="0" algn="l">
              <a:spcBef>
                <a:spcPts val="11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PCAS Agreement Customer Novation batch job: </a:t>
            </a:r>
            <a:r>
              <a:rPr b="0" baseline="0" i="0" lang="en-US" sz="1600" u="sng" cap="none" strike="noStrike">
                <a:solidFill>
                  <a:schemeClr val="dk1"/>
                </a:solidFill>
                <a:latin typeface="Arial"/>
                <a:ea typeface="Arial"/>
                <a:cs typeface="Arial"/>
                <a:sym typeface="Arial"/>
              </a:rPr>
              <a:t>updates the vendor on </a:t>
            </a:r>
            <a:r>
              <a:rPr b="1" baseline="0" i="0" lang="en-US" sz="1600" u="sng" cap="none" strike="noStrike">
                <a:solidFill>
                  <a:schemeClr val="dk1"/>
                </a:solidFill>
                <a:latin typeface="Arial"/>
                <a:ea typeface="Arial"/>
                <a:cs typeface="Arial"/>
                <a:sym typeface="Arial"/>
              </a:rPr>
              <a:t>outstanding</a:t>
            </a:r>
            <a:r>
              <a:rPr b="0" baseline="0" i="0" lang="en-US" sz="1600" u="sng" cap="none" strike="noStrike">
                <a:solidFill>
                  <a:schemeClr val="dk1"/>
                </a:solidFill>
                <a:latin typeface="Arial"/>
                <a:ea typeface="Arial"/>
                <a:cs typeface="Arial"/>
                <a:sym typeface="Arial"/>
              </a:rPr>
              <a:t> Billing Documents</a:t>
            </a:r>
            <a:r>
              <a:rPr b="0" baseline="0" i="0" lang="en-US" sz="1600" u="none" cap="none" strike="noStrike">
                <a:solidFill>
                  <a:schemeClr val="dk1"/>
                </a:solidFill>
                <a:latin typeface="Arial"/>
                <a:ea typeface="Arial"/>
                <a:cs typeface="Arial"/>
                <a:sym typeface="Arial"/>
              </a:rPr>
              <a:t> when vendor on associated Agreement is </a:t>
            </a:r>
            <a:r>
              <a:rPr b="0" baseline="0" i="0" lang="en-US" sz="1600" u="sng" cap="none" strike="noStrike">
                <a:solidFill>
                  <a:schemeClr val="dk1"/>
                </a:solidFill>
                <a:latin typeface="Arial"/>
                <a:ea typeface="Arial"/>
                <a:cs typeface="Arial"/>
                <a:sym typeface="Arial"/>
              </a:rPr>
              <a:t>novated</a:t>
            </a:r>
            <a:r>
              <a:rPr b="0" baseline="0" i="0" lang="en-US" sz="1600" u="none" cap="none" strike="noStrike">
                <a:solidFill>
                  <a:schemeClr val="dk1"/>
                </a:solidFill>
                <a:latin typeface="Arial"/>
                <a:ea typeface="Arial"/>
                <a:cs typeface="Arial"/>
                <a:sym typeface="Arial"/>
              </a:rPr>
              <a:t>:</a:t>
            </a:r>
          </a:p>
          <a:p>
            <a:pPr indent="-339725" lvl="1" marL="682625" marR="0" rtl="0" algn="l">
              <a:spcBef>
                <a:spcPts val="1100"/>
              </a:spcBef>
              <a:spcAft>
                <a:spcPts val="0"/>
              </a:spcAft>
              <a:buClr>
                <a:srgbClr val="AF242B"/>
              </a:buClr>
              <a:buSzPct val="75000"/>
              <a:buFont typeface="Arial"/>
              <a:buAutoNum type="arabicPeriod"/>
            </a:pPr>
            <a:r>
              <a:rPr b="1" baseline="0" i="0" lang="en-US" sz="1600" u="none" cap="none" strike="noStrike">
                <a:solidFill>
                  <a:schemeClr val="dk1"/>
                </a:solidFill>
                <a:latin typeface="Arial"/>
                <a:ea typeface="Arial"/>
                <a:cs typeface="Arial"/>
                <a:sym typeface="Arial"/>
              </a:rPr>
              <a:t>Unbilled Billing Documents</a:t>
            </a:r>
            <a:r>
              <a:rPr b="0" baseline="0" i="0" lang="en-US" sz="1600" u="none" cap="none" strike="noStrike">
                <a:solidFill>
                  <a:schemeClr val="dk1"/>
                </a:solidFill>
                <a:latin typeface="Arial"/>
                <a:ea typeface="Arial"/>
                <a:cs typeface="Arial"/>
                <a:sym typeface="Arial"/>
              </a:rPr>
              <a:t>:</a:t>
            </a:r>
          </a:p>
          <a:p>
            <a:pPr indent="-344488" lvl="2" marL="1030288" marR="0" rtl="0" algn="l">
              <a:spcBef>
                <a:spcPts val="110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Amends BD</a:t>
            </a:r>
            <a:r>
              <a:rPr b="0" baseline="0" i="0" lang="en-US" sz="1600" u="none" cap="none" strike="noStrike">
                <a:solidFill>
                  <a:schemeClr val="dk1"/>
                </a:solidFill>
                <a:latin typeface="Arial"/>
                <a:ea typeface="Arial"/>
                <a:cs typeface="Arial"/>
                <a:sym typeface="Arial"/>
              </a:rPr>
              <a:t>, updating vendor to match novated Agreement vendor </a:t>
            </a:r>
          </a:p>
          <a:p>
            <a:pPr indent="-339725" lvl="1" marL="682625" marR="0" rtl="0" algn="l">
              <a:spcBef>
                <a:spcPts val="1100"/>
              </a:spcBef>
              <a:spcAft>
                <a:spcPts val="0"/>
              </a:spcAft>
              <a:buClr>
                <a:srgbClr val="AF242B"/>
              </a:buClr>
              <a:buSzPct val="75000"/>
              <a:buFont typeface="Arial"/>
              <a:buAutoNum type="arabicPeriod"/>
            </a:pPr>
            <a:r>
              <a:rPr b="1" baseline="0" i="0" lang="en-US" sz="1600" u="none" cap="none" strike="noStrike">
                <a:solidFill>
                  <a:schemeClr val="dk1"/>
                </a:solidFill>
                <a:latin typeface="Arial"/>
                <a:ea typeface="Arial"/>
                <a:cs typeface="Arial"/>
                <a:sym typeface="Arial"/>
              </a:rPr>
              <a:t>Billed Billing Documents</a:t>
            </a:r>
            <a:r>
              <a:rPr b="0" baseline="0" i="0" lang="en-US" sz="1600" u="none" cap="none" strike="noStrike">
                <a:solidFill>
                  <a:schemeClr val="dk1"/>
                </a:solidFill>
                <a:latin typeface="Arial"/>
                <a:ea typeface="Arial"/>
                <a:cs typeface="Arial"/>
                <a:sym typeface="Arial"/>
              </a:rPr>
              <a:t>: </a:t>
            </a:r>
          </a:p>
          <a:p>
            <a:pPr indent="-344488" lvl="2" marL="1030288" marR="0" rtl="0" algn="l">
              <a:spcBef>
                <a:spcPts val="110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Amends BD</a:t>
            </a:r>
            <a:r>
              <a:rPr b="0" baseline="0" i="0" lang="en-US" sz="1600" u="none" cap="none" strike="noStrike">
                <a:solidFill>
                  <a:schemeClr val="dk1"/>
                </a:solidFill>
                <a:latin typeface="Arial"/>
                <a:ea typeface="Arial"/>
                <a:cs typeface="Arial"/>
                <a:sym typeface="Arial"/>
              </a:rPr>
              <a:t>, drawing down to the </a:t>
            </a:r>
            <a:r>
              <a:rPr b="0" baseline="0" i="0" lang="en-US" sz="1600" u="sng" cap="none" strike="noStrike">
                <a:solidFill>
                  <a:schemeClr val="dk1"/>
                </a:solidFill>
                <a:latin typeface="Arial"/>
                <a:ea typeface="Arial"/>
                <a:cs typeface="Arial"/>
                <a:sym typeface="Arial"/>
              </a:rPr>
              <a:t>liquidated amount</a:t>
            </a:r>
          </a:p>
          <a:p>
            <a:pPr indent="-344488" lvl="2" marL="1030288" marR="0" rtl="0" algn="l">
              <a:spcBef>
                <a:spcPts val="110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Creates new BD for remaining outstanding amount</a:t>
            </a:r>
            <a:r>
              <a:rPr b="0" baseline="0" i="0" lang="en-US" sz="1600" u="none" cap="none" strike="noStrike">
                <a:solidFill>
                  <a:schemeClr val="dk1"/>
                </a:solidFill>
                <a:latin typeface="Arial"/>
                <a:ea typeface="Arial"/>
                <a:cs typeface="Arial"/>
                <a:sym typeface="Arial"/>
              </a:rPr>
              <a:t>, records vendor matching novated Agreement vendor</a:t>
            </a:r>
          </a:p>
          <a:p>
            <a:pPr indent="-231775" lvl="0" marL="231775" marR="0" rtl="0" algn="l">
              <a:spcBef>
                <a:spcPts val="1100"/>
              </a:spcBef>
              <a:spcAft>
                <a:spcPts val="60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Customer Novation can only be processed on Billing Documents </a:t>
            </a:r>
            <a:r>
              <a:rPr b="1" baseline="0" i="0" lang="en-US" sz="1600" u="sng" cap="none" strike="noStrike">
                <a:solidFill>
                  <a:schemeClr val="dk1"/>
                </a:solidFill>
                <a:latin typeface="Arial"/>
                <a:ea typeface="Arial"/>
                <a:cs typeface="Arial"/>
                <a:sym typeface="Arial"/>
              </a:rPr>
              <a:t>that have not been fully collected</a:t>
            </a:r>
            <a:r>
              <a:rPr b="0" baseline="0" i="0" lang="en-US" sz="1600" u="none" cap="none" strike="noStrike">
                <a:solidFill>
                  <a:schemeClr val="dk1"/>
                </a:solidFill>
                <a:latin typeface="Arial"/>
                <a:ea typeface="Arial"/>
                <a:cs typeface="Arial"/>
                <a:sym typeface="Arial"/>
              </a:rPr>
              <a:t> – automated updates are </a:t>
            </a:r>
            <a:r>
              <a:rPr b="0" baseline="0" i="0" lang="en-US" sz="1600" u="sng" cap="none" strike="noStrike">
                <a:solidFill>
                  <a:schemeClr val="dk1"/>
                </a:solidFill>
                <a:latin typeface="Arial"/>
                <a:ea typeface="Arial"/>
                <a:cs typeface="Arial"/>
                <a:sym typeface="Arial"/>
              </a:rPr>
              <a:t>not made on Internal Vouchers</a:t>
            </a:r>
            <a:r>
              <a:rPr b="0" baseline="0" i="0" lang="en-US" sz="1600" u="none" cap="none" strike="noStrike">
                <a:solidFill>
                  <a:schemeClr val="dk1"/>
                </a:solidFill>
                <a:latin typeface="Arial"/>
                <a:ea typeface="Arial"/>
                <a:cs typeface="Arial"/>
                <a:sym typeface="Arial"/>
              </a:rPr>
              <a:t> </a:t>
            </a:r>
          </a:p>
        </p:txBody>
      </p:sp>
      <p:sp>
        <p:nvSpPr>
          <p:cNvPr id="4018" name="Shape 401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019" name="Shape 401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24" name="Shape 4024"/>
        <p:cNvGrpSpPr/>
        <p:nvPr/>
      </p:nvGrpSpPr>
      <p:grpSpPr>
        <a:xfrm>
          <a:off x="0" y="0"/>
          <a:ext cx="0" cy="0"/>
          <a:chOff x="0" y="0"/>
          <a:chExt cx="0" cy="0"/>
        </a:xfrm>
      </p:grpSpPr>
      <p:sp>
        <p:nvSpPr>
          <p:cNvPr id="4025" name="Shape 4025"/>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Document Header</a:t>
            </a:r>
          </a:p>
        </p:txBody>
      </p:sp>
      <p:sp>
        <p:nvSpPr>
          <p:cNvPr id="4026" name="Shape 4026"/>
          <p:cNvSpPr txBox="1"/>
          <p:nvPr>
            <p:ph idx="1" type="body"/>
          </p:nvPr>
        </p:nvSpPr>
        <p:spPr>
          <a:xfrm>
            <a:off x="413885" y="1318661"/>
            <a:ext cx="8730113" cy="4502617"/>
          </a:xfrm>
          <a:prstGeom prst="rect">
            <a:avLst/>
          </a:prstGeom>
          <a:noFill/>
          <a:ln>
            <a:noFill/>
          </a:ln>
        </p:spPr>
        <p:txBody>
          <a:bodyPr anchorCtr="0" anchor="t" bIns="45700" lIns="91425" rIns="91425" tIns="45700">
            <a:noAutofit/>
          </a:bodyPr>
          <a:lstStyle/>
          <a:p>
            <a:pPr indent="-346075" lvl="0" marL="346075" marR="0" rtl="0" algn="l">
              <a:spcBef>
                <a:spcPts val="0"/>
              </a:spcBef>
              <a:spcAft>
                <a:spcPts val="0"/>
              </a:spcAft>
              <a:buClr>
                <a:srgbClr val="AF242B"/>
              </a:buClr>
              <a:buSzPct val="75000"/>
              <a:buFont typeface="Arial"/>
              <a:buAutoNum type="arabicPeriod"/>
            </a:pPr>
            <a:r>
              <a:rPr b="0" baseline="0" i="0" lang="en-US" sz="2000" u="none" cap="none" strike="noStrike">
                <a:solidFill>
                  <a:schemeClr val="dk1"/>
                </a:solidFill>
                <a:latin typeface="Arial"/>
                <a:ea typeface="Arial"/>
                <a:cs typeface="Arial"/>
                <a:sym typeface="Arial"/>
              </a:rPr>
              <a:t>Process Agreement document to update existing Agreement:</a:t>
            </a:r>
          </a:p>
          <a:p>
            <a:pPr indent="-352425" lvl="1" marL="682625" marR="0" rtl="0" algn="l">
              <a:spcBef>
                <a:spcPts val="1200"/>
              </a:spcBef>
              <a:spcAft>
                <a:spcPts val="0"/>
              </a:spcAft>
              <a:buClr>
                <a:srgbClr val="AF242B"/>
              </a:buClr>
              <a:buSzPct val="75000"/>
              <a:buFont typeface="Arial"/>
              <a:buAutoNum type="alphaLcParenR"/>
            </a:pPr>
            <a:r>
              <a:rPr b="1" baseline="0" i="0" lang="en-US" sz="1800" u="none" cap="none" strike="noStrike">
                <a:solidFill>
                  <a:schemeClr val="dk1"/>
                </a:solidFill>
                <a:latin typeface="Arial"/>
                <a:ea typeface="Arial"/>
                <a:cs typeface="Arial"/>
                <a:sym typeface="Arial"/>
              </a:rPr>
              <a:t>Create</a:t>
            </a:r>
            <a:r>
              <a:rPr b="0" baseline="0" i="0" lang="en-US" sz="1800" u="none" cap="none" strike="noStrike">
                <a:solidFill>
                  <a:schemeClr val="dk1"/>
                </a:solidFill>
                <a:latin typeface="Arial"/>
                <a:ea typeface="Arial"/>
                <a:cs typeface="Arial"/>
                <a:sym typeface="Arial"/>
              </a:rPr>
              <a:t> </a:t>
            </a:r>
            <a:r>
              <a:rPr b="1" baseline="0" i="0" lang="en-US" sz="1800" u="none" cap="none" strike="noStrike">
                <a:solidFill>
                  <a:schemeClr val="dk1"/>
                </a:solidFill>
                <a:latin typeface="Arial"/>
                <a:ea typeface="Arial"/>
                <a:cs typeface="Arial"/>
                <a:sym typeface="Arial"/>
              </a:rPr>
              <a:t>new</a:t>
            </a:r>
            <a:r>
              <a:rPr b="0" baseline="0" i="0" lang="en-US" sz="1800" u="none" cap="none" strike="noStrike">
                <a:solidFill>
                  <a:schemeClr val="dk1"/>
                </a:solidFill>
                <a:latin typeface="Arial"/>
                <a:ea typeface="Arial"/>
                <a:cs typeface="Arial"/>
                <a:sym typeface="Arial"/>
              </a:rPr>
              <a:t> Agreement document referencing the Agreement to be updated</a:t>
            </a:r>
          </a:p>
          <a:p>
            <a:pPr indent="-352425" lvl="1" marL="682625" marR="0" rtl="0" algn="l">
              <a:spcBef>
                <a:spcPts val="1200"/>
              </a:spcBef>
              <a:spcAft>
                <a:spcPts val="0"/>
              </a:spcAft>
              <a:buClr>
                <a:srgbClr val="AF242B"/>
              </a:buClr>
              <a:buSzPct val="75000"/>
              <a:buFont typeface="Arial"/>
              <a:buAutoNum type="alphaLcParenR"/>
            </a:pPr>
            <a:r>
              <a:rPr b="1" baseline="0" i="0" lang="en-US" sz="1800" u="none" cap="none" strike="noStrike">
                <a:solidFill>
                  <a:schemeClr val="dk1"/>
                </a:solidFill>
                <a:latin typeface="Arial"/>
                <a:ea typeface="Arial"/>
                <a:cs typeface="Arial"/>
                <a:sym typeface="Arial"/>
              </a:rPr>
              <a:t>Correct</a:t>
            </a:r>
            <a:r>
              <a:rPr b="0" baseline="0" i="0" lang="en-US" sz="1800" u="none" cap="none" strike="noStrike">
                <a:solidFill>
                  <a:schemeClr val="dk1"/>
                </a:solidFill>
                <a:latin typeface="Arial"/>
                <a:ea typeface="Arial"/>
                <a:cs typeface="Arial"/>
                <a:sym typeface="Arial"/>
              </a:rPr>
              <a:t> </a:t>
            </a:r>
            <a:r>
              <a:rPr b="1" baseline="0" i="0" lang="en-US" sz="1800" u="none" cap="none" strike="noStrike">
                <a:solidFill>
                  <a:schemeClr val="dk1"/>
                </a:solidFill>
                <a:latin typeface="Arial"/>
                <a:ea typeface="Arial"/>
                <a:cs typeface="Arial"/>
                <a:sym typeface="Arial"/>
              </a:rPr>
              <a:t>original</a:t>
            </a:r>
            <a:r>
              <a:rPr b="0" baseline="0" i="0" lang="en-US" sz="1800" u="none" cap="none" strike="noStrike">
                <a:solidFill>
                  <a:schemeClr val="dk1"/>
                </a:solidFill>
                <a:latin typeface="Arial"/>
                <a:ea typeface="Arial"/>
                <a:cs typeface="Arial"/>
                <a:sym typeface="Arial"/>
              </a:rPr>
              <a:t> Agreement document used to create the Agreement</a:t>
            </a:r>
          </a:p>
          <a:p>
            <a:pPr indent="-346075" lvl="0" marL="346075" marR="0" rtl="0" algn="l">
              <a:spcBef>
                <a:spcPts val="1200"/>
              </a:spcBef>
              <a:spcAft>
                <a:spcPts val="0"/>
              </a:spcAft>
              <a:buClr>
                <a:srgbClr val="AF242B"/>
              </a:buClr>
              <a:buSzPct val="75000"/>
              <a:buFont typeface="Arial"/>
              <a:buAutoNum type="arabicPeriod"/>
            </a:pPr>
            <a:r>
              <a:rPr b="0" baseline="0" i="0" lang="en-US" sz="2000" u="none" cap="none" strike="noStrike">
                <a:solidFill>
                  <a:schemeClr val="dk1"/>
                </a:solidFill>
                <a:latin typeface="Arial"/>
                <a:ea typeface="Arial"/>
                <a:cs typeface="Arial"/>
                <a:sym typeface="Arial"/>
              </a:rPr>
              <a:t>On the </a:t>
            </a:r>
            <a:r>
              <a:rPr b="1" baseline="0" i="0" lang="en-US" sz="2000" u="none" cap="none" strike="noStrike">
                <a:solidFill>
                  <a:schemeClr val="dk1"/>
                </a:solidFill>
                <a:latin typeface="Arial"/>
                <a:ea typeface="Arial"/>
                <a:cs typeface="Arial"/>
                <a:sym typeface="Arial"/>
              </a:rPr>
              <a:t>Header Novation section</a:t>
            </a:r>
            <a:r>
              <a:rPr b="0" baseline="0" i="0" lang="en-US" sz="2000" u="none" cap="none" strike="noStrike">
                <a:solidFill>
                  <a:schemeClr val="dk1"/>
                </a:solidFill>
                <a:latin typeface="Arial"/>
                <a:ea typeface="Arial"/>
                <a:cs typeface="Arial"/>
                <a:sym typeface="Arial"/>
              </a:rPr>
              <a:t>, enter Novation Date</a:t>
            </a:r>
          </a:p>
          <a:p>
            <a:pPr indent="-346075" lvl="0" marL="346075" marR="0" rtl="0" algn="l">
              <a:spcBef>
                <a:spcPts val="1200"/>
              </a:spcBef>
              <a:spcAft>
                <a:spcPts val="0"/>
              </a:spcAft>
              <a:buClr>
                <a:srgbClr val="AF242B"/>
              </a:buClr>
              <a:buSzPct val="75000"/>
              <a:buFont typeface="Arial"/>
              <a:buAutoNum type="arabicPeriod"/>
            </a:pPr>
            <a:r>
              <a:rPr b="0" baseline="0" i="0" lang="en-US" sz="2000" u="none" cap="none" strike="noStrike">
                <a:solidFill>
                  <a:schemeClr val="dk1"/>
                </a:solidFill>
                <a:latin typeface="Arial"/>
                <a:ea typeface="Arial"/>
                <a:cs typeface="Arial"/>
                <a:sym typeface="Arial"/>
              </a:rPr>
              <a:t>Enter new Novation Vendor Code</a:t>
            </a:r>
          </a:p>
          <a:p>
            <a:pPr indent="-419100" lvl="0" marL="514350" marR="0" rtl="0" algn="l">
              <a:spcBef>
                <a:spcPts val="1200"/>
              </a:spcBef>
              <a:spcAft>
                <a:spcPts val="0"/>
              </a:spcAft>
              <a:buClr>
                <a:srgbClr val="AF242B"/>
              </a:buClr>
              <a:buFont typeface="Arial"/>
              <a:buNone/>
            </a:pPr>
            <a:r>
              <a:t/>
            </a:r>
            <a:endParaRPr b="0" baseline="0" i="0" sz="2000" u="none" cap="none" strike="noStrike">
              <a:solidFill>
                <a:schemeClr val="dk1"/>
              </a:solidFill>
              <a:latin typeface="Arial"/>
              <a:ea typeface="Arial"/>
              <a:cs typeface="Arial"/>
              <a:sym typeface="Arial"/>
            </a:endParaRPr>
          </a:p>
          <a:p>
            <a:pPr indent="-419100" lvl="0" marL="514350" marR="0" rtl="0" algn="l">
              <a:spcBef>
                <a:spcPts val="1200"/>
              </a:spcBef>
              <a:spcAft>
                <a:spcPts val="0"/>
              </a:spcAft>
              <a:buClr>
                <a:srgbClr val="AF242B"/>
              </a:buClr>
              <a:buFont typeface="Arial"/>
              <a:buNone/>
            </a:pPr>
            <a:r>
              <a:t/>
            </a:r>
            <a:endParaRPr b="0" baseline="0" i="0" sz="2000" u="none" cap="none" strike="noStrike">
              <a:solidFill>
                <a:schemeClr val="dk1"/>
              </a:solidFill>
              <a:latin typeface="Arial"/>
              <a:ea typeface="Arial"/>
              <a:cs typeface="Arial"/>
              <a:sym typeface="Arial"/>
            </a:endParaRPr>
          </a:p>
          <a:p>
            <a:pPr indent="-419100" lvl="0" marL="514350" marR="0" rtl="0" algn="l">
              <a:spcBef>
                <a:spcPts val="1200"/>
              </a:spcBef>
              <a:spcAft>
                <a:spcPts val="0"/>
              </a:spcAft>
              <a:buClr>
                <a:srgbClr val="AF242B"/>
              </a:buClr>
              <a:buFont typeface="Arial"/>
              <a:buNone/>
            </a:pPr>
            <a:r>
              <a:t/>
            </a:r>
            <a:endParaRPr b="0" baseline="0" i="0" sz="2000" u="none" cap="none" strike="noStrike">
              <a:solidFill>
                <a:schemeClr val="dk1"/>
              </a:solidFill>
              <a:latin typeface="Arial"/>
              <a:ea typeface="Arial"/>
              <a:cs typeface="Arial"/>
              <a:sym typeface="Arial"/>
            </a:endParaRPr>
          </a:p>
          <a:p>
            <a:pPr indent="-419100" lvl="0" marL="514350" marR="0" rtl="0" algn="l">
              <a:spcBef>
                <a:spcPts val="1200"/>
              </a:spcBef>
              <a:spcAft>
                <a:spcPts val="0"/>
              </a:spcAft>
              <a:buClr>
                <a:srgbClr val="AF242B"/>
              </a:buClr>
              <a:buFont typeface="Arial"/>
              <a:buNone/>
            </a:pPr>
            <a:r>
              <a:t/>
            </a:r>
            <a:endParaRPr b="0" baseline="0" i="0" sz="2000" u="none" cap="none" strike="noStrike">
              <a:solidFill>
                <a:schemeClr val="dk1"/>
              </a:solidFill>
              <a:latin typeface="Arial"/>
              <a:ea typeface="Arial"/>
              <a:cs typeface="Arial"/>
              <a:sym typeface="Arial"/>
            </a:endParaRPr>
          </a:p>
          <a:p>
            <a:pPr indent="-346075" lvl="0" marL="346075" marR="0" rtl="0" algn="l">
              <a:spcBef>
                <a:spcPts val="1200"/>
              </a:spcBef>
              <a:spcAft>
                <a:spcPts val="0"/>
              </a:spcAft>
              <a:buClr>
                <a:srgbClr val="AF242B"/>
              </a:buClr>
              <a:buSzPct val="75000"/>
              <a:buFont typeface="Arial"/>
              <a:buAutoNum type="arabicPeriod"/>
            </a:pPr>
            <a:r>
              <a:rPr b="1" baseline="0" i="0" lang="en-US" sz="2000" u="none" cap="none" strike="noStrike">
                <a:solidFill>
                  <a:schemeClr val="dk1"/>
                </a:solidFill>
                <a:latin typeface="Arial"/>
                <a:ea typeface="Arial"/>
                <a:cs typeface="Arial"/>
                <a:sym typeface="Arial"/>
              </a:rPr>
              <a:t>Verify</a:t>
            </a:r>
            <a:r>
              <a:rPr b="0" baseline="0" i="0" lang="en-US" sz="2000" u="none" cap="none" strike="noStrike">
                <a:solidFill>
                  <a:schemeClr val="dk1"/>
                </a:solidFill>
                <a:latin typeface="Arial"/>
                <a:ea typeface="Arial"/>
                <a:cs typeface="Arial"/>
                <a:sym typeface="Arial"/>
              </a:rPr>
              <a:t> and </a:t>
            </a:r>
            <a:r>
              <a:rPr b="1" baseline="0" i="0" lang="en-US" sz="2000" u="none" cap="none" strike="noStrike">
                <a:solidFill>
                  <a:schemeClr val="dk1"/>
                </a:solidFill>
                <a:latin typeface="Arial"/>
                <a:ea typeface="Arial"/>
                <a:cs typeface="Arial"/>
                <a:sym typeface="Arial"/>
              </a:rPr>
              <a:t>Submit</a:t>
            </a:r>
            <a:r>
              <a:rPr b="0" baseline="0" i="0" lang="en-US" sz="2000" u="none" cap="none" strike="noStrike">
                <a:solidFill>
                  <a:schemeClr val="dk1"/>
                </a:solidFill>
                <a:latin typeface="Arial"/>
                <a:ea typeface="Arial"/>
                <a:cs typeface="Arial"/>
                <a:sym typeface="Arial"/>
              </a:rPr>
              <a:t> Document</a:t>
            </a:r>
          </a:p>
          <a:p>
            <a:pPr indent="-419100" lvl="0" marL="514350" marR="0" rtl="0" algn="l">
              <a:spcBef>
                <a:spcPts val="1000"/>
              </a:spcBef>
              <a:spcAft>
                <a:spcPts val="0"/>
              </a:spcAft>
              <a:buClr>
                <a:srgbClr val="AF242B"/>
              </a:buClr>
              <a:buFont typeface="Arial"/>
              <a:buNone/>
            </a:pPr>
            <a:r>
              <a:t/>
            </a:r>
            <a:endParaRPr b="0" baseline="0" i="0" sz="20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4027" name="Shape 402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028" name="Shape 402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4029" name="Shape 4029"/>
          <p:cNvPicPr preferRelativeResize="0"/>
          <p:nvPr/>
        </p:nvPicPr>
        <p:blipFill rotWithShape="1">
          <a:blip r:embed="rId3">
            <a:alphaModFix/>
          </a:blip>
          <a:srcRect b="0" l="0" r="0" t="0"/>
          <a:stretch/>
        </p:blipFill>
        <p:spPr>
          <a:xfrm>
            <a:off x="1945853" y="3568992"/>
            <a:ext cx="5743575" cy="1657350"/>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34" name="Shape 4034"/>
        <p:cNvGrpSpPr/>
        <p:nvPr/>
      </p:nvGrpSpPr>
      <p:grpSpPr>
        <a:xfrm>
          <a:off x="0" y="0"/>
          <a:ext cx="0" cy="0"/>
          <a:chOff x="0" y="0"/>
          <a:chExt cx="0" cy="0"/>
        </a:xfrm>
      </p:grpSpPr>
      <p:sp>
        <p:nvSpPr>
          <p:cNvPr id="4035" name="Shape 4035"/>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Document Header - Outlease</a:t>
            </a:r>
          </a:p>
        </p:txBody>
      </p:sp>
      <p:sp>
        <p:nvSpPr>
          <p:cNvPr id="4036" name="Shape 4036"/>
          <p:cNvSpPr txBox="1"/>
          <p:nvPr>
            <p:ph idx="1" type="body"/>
          </p:nvPr>
        </p:nvSpPr>
        <p:spPr>
          <a:xfrm>
            <a:off x="413885" y="1097279"/>
            <a:ext cx="8730113" cy="472399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Important Note for Outlease:</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Outlease Agreement customer changes </a:t>
            </a:r>
            <a:r>
              <a:rPr b="0" baseline="0" i="0" lang="en-US" sz="1800" u="sng" cap="none" strike="noStrike">
                <a:solidFill>
                  <a:schemeClr val="dk1"/>
                </a:solidFill>
                <a:latin typeface="Arial"/>
                <a:ea typeface="Arial"/>
                <a:cs typeface="Arial"/>
                <a:sym typeface="Arial"/>
              </a:rPr>
              <a:t>will be made in OA Tool</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Outlease Agreement Novations </a:t>
            </a:r>
            <a:r>
              <a:rPr b="0" baseline="0" i="0" lang="en-US" sz="1800" u="sng" cap="none" strike="noStrike">
                <a:solidFill>
                  <a:schemeClr val="dk1"/>
                </a:solidFill>
                <a:latin typeface="Arial"/>
                <a:ea typeface="Arial"/>
                <a:cs typeface="Arial"/>
                <a:sym typeface="Arial"/>
              </a:rPr>
              <a:t>cannot be performed manually within Pegasys</a:t>
            </a:r>
            <a:r>
              <a:rPr b="0" baseline="0" i="0" lang="en-US" sz="1800" u="none" cap="none" strike="noStrike">
                <a:solidFill>
                  <a:schemeClr val="dk1"/>
                </a:solidFill>
                <a:latin typeface="Arial"/>
                <a:ea typeface="Arial"/>
                <a:cs typeface="Arial"/>
                <a:sym typeface="Arial"/>
              </a:rPr>
              <a:t> </a:t>
            </a:r>
          </a:p>
          <a:p>
            <a:pPr indent="-241300" lvl="2" marL="914400" marR="0" rtl="0" algn="l">
              <a:spcBef>
                <a:spcPts val="120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All</a:t>
            </a:r>
            <a:r>
              <a:rPr b="0" baseline="0" i="0" lang="en-US" sz="1800" u="none" cap="none" strike="noStrike">
                <a:solidFill>
                  <a:schemeClr val="dk1"/>
                </a:solidFill>
                <a:latin typeface="Arial"/>
                <a:ea typeface="Arial"/>
                <a:cs typeface="Arial"/>
                <a:sym typeface="Arial"/>
              </a:rPr>
              <a:t> Agreement updates are initiated from OA Tool</a:t>
            </a:r>
          </a:p>
          <a:p>
            <a:pPr indent="-139700" lvl="1" marL="568325"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Via the </a:t>
            </a:r>
            <a:r>
              <a:rPr b="0" baseline="0" i="0" lang="en-US" sz="1800" u="sng" cap="none" strike="noStrike">
                <a:solidFill>
                  <a:schemeClr val="dk1"/>
                </a:solidFill>
                <a:latin typeface="Arial"/>
                <a:ea typeface="Arial"/>
                <a:cs typeface="Arial"/>
                <a:sym typeface="Arial"/>
              </a:rPr>
              <a:t>Pegasys Outlease Agreement interface</a:t>
            </a:r>
            <a:r>
              <a:rPr b="0" baseline="0" i="0" lang="en-US" sz="1800" u="none" cap="none" strike="noStrike">
                <a:solidFill>
                  <a:schemeClr val="dk1"/>
                </a:solidFill>
                <a:latin typeface="Arial"/>
                <a:ea typeface="Arial"/>
                <a:cs typeface="Arial"/>
                <a:sym typeface="Arial"/>
              </a:rPr>
              <a:t> with OA Tool:</a:t>
            </a:r>
          </a:p>
          <a:p>
            <a:pPr indent="-241300" lvl="2" marL="914400"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New Outlease Agreement document</a:t>
            </a:r>
            <a:r>
              <a:rPr b="0" baseline="0" i="0" lang="en-US" sz="1800" u="none" cap="none" strike="noStrike">
                <a:solidFill>
                  <a:schemeClr val="dk1"/>
                </a:solidFill>
                <a:latin typeface="Arial"/>
                <a:ea typeface="Arial"/>
                <a:cs typeface="Arial"/>
                <a:sym typeface="Arial"/>
              </a:rPr>
              <a:t> will be submitted to Pegasys:</a:t>
            </a:r>
          </a:p>
          <a:p>
            <a:pPr indent="-231775" lvl="3" marL="126047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Original customer info</a:t>
            </a:r>
            <a:r>
              <a:rPr b="0" baseline="0" i="0" lang="en-US" sz="1800" u="none" cap="none" strike="noStrike">
                <a:solidFill>
                  <a:schemeClr val="dk1"/>
                </a:solidFill>
                <a:latin typeface="Arial"/>
                <a:ea typeface="Arial"/>
                <a:cs typeface="Arial"/>
                <a:sym typeface="Arial"/>
              </a:rPr>
              <a:t> is supplied in the Header Vendor Code/Vendor Address Code  fields</a:t>
            </a:r>
          </a:p>
          <a:p>
            <a:pPr indent="-231775" lvl="3" marL="126047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New customer info</a:t>
            </a:r>
            <a:r>
              <a:rPr b="0" baseline="0" i="0" lang="en-US" sz="1800" u="none" cap="none" strike="noStrike">
                <a:solidFill>
                  <a:schemeClr val="dk1"/>
                </a:solidFill>
                <a:latin typeface="Arial"/>
                <a:ea typeface="Arial"/>
                <a:cs typeface="Arial"/>
                <a:sym typeface="Arial"/>
              </a:rPr>
              <a:t> is supplied in the Novated Vendor Code and Novated Vendor Address Code fields </a:t>
            </a:r>
          </a:p>
          <a:p>
            <a:pPr indent="-419100" lvl="0" marL="514350" marR="0" rtl="0" algn="l">
              <a:spcBef>
                <a:spcPts val="1000"/>
              </a:spcBef>
              <a:spcAft>
                <a:spcPts val="0"/>
              </a:spcAft>
              <a:buClr>
                <a:srgbClr val="AF242B"/>
              </a:buClr>
              <a:buFont typeface="Arial"/>
              <a:buNone/>
            </a:pPr>
            <a:r>
              <a:t/>
            </a:r>
            <a:endParaRPr b="0" baseline="0" i="0" sz="20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4037" name="Shape 403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038" name="Shape 403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3" name="Shape 4043"/>
        <p:cNvGrpSpPr/>
        <p:nvPr/>
      </p:nvGrpSpPr>
      <p:grpSpPr>
        <a:xfrm>
          <a:off x="0" y="0"/>
          <a:ext cx="0" cy="0"/>
          <a:chOff x="0" y="0"/>
          <a:chExt cx="0" cy="0"/>
        </a:xfrm>
      </p:grpSpPr>
      <p:sp>
        <p:nvSpPr>
          <p:cNvPr id="4044" name="Shape 4044"/>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Query Novation Updates</a:t>
            </a:r>
          </a:p>
        </p:txBody>
      </p:sp>
      <p:sp>
        <p:nvSpPr>
          <p:cNvPr id="4045" name="Shape 4045"/>
          <p:cNvSpPr txBox="1"/>
          <p:nvPr>
            <p:ph idx="1" type="body"/>
          </p:nvPr>
        </p:nvSpPr>
        <p:spPr>
          <a:xfrm>
            <a:off x="356838" y="1228126"/>
            <a:ext cx="8466796" cy="689882"/>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All Vendor Novation updates made are visible on the </a:t>
            </a:r>
            <a:r>
              <a:rPr b="1" baseline="0" i="0" lang="en-US" sz="2000" u="none" cap="none" strike="noStrike">
                <a:solidFill>
                  <a:schemeClr val="dk1"/>
                </a:solidFill>
                <a:latin typeface="Arial"/>
                <a:ea typeface="Arial"/>
                <a:cs typeface="Arial"/>
                <a:sym typeface="Arial"/>
              </a:rPr>
              <a:t>Vendor Novation tab</a:t>
            </a:r>
            <a:r>
              <a:rPr b="0" baseline="0" i="0" lang="en-US" sz="2000" u="none" cap="none" strike="noStrike">
                <a:solidFill>
                  <a:schemeClr val="dk1"/>
                </a:solidFill>
                <a:latin typeface="Arial"/>
                <a:ea typeface="Arial"/>
                <a:cs typeface="Arial"/>
                <a:sym typeface="Arial"/>
              </a:rPr>
              <a:t> on the Agreement Query</a:t>
            </a: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4046" name="Shape 404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047" name="Shape 404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4048" name="Shape 4048"/>
          <p:cNvGrpSpPr/>
          <p:nvPr/>
        </p:nvGrpSpPr>
        <p:grpSpPr>
          <a:xfrm>
            <a:off x="907167" y="1918010"/>
            <a:ext cx="7595566" cy="4055278"/>
            <a:chOff x="826954" y="1996225"/>
            <a:chExt cx="7760777" cy="4172324"/>
          </a:xfrm>
        </p:grpSpPr>
        <p:sp>
          <p:nvSpPr>
            <p:cNvPr id="4049" name="Shape 4049"/>
            <p:cNvSpPr/>
            <p:nvPr/>
          </p:nvSpPr>
          <p:spPr>
            <a:xfrm>
              <a:off x="985161" y="4271210"/>
              <a:ext cx="6393382" cy="193126"/>
            </a:xfrm>
            <a:prstGeom prst="rect">
              <a:avLst/>
            </a:prstGeom>
            <a:noFill/>
            <a:ln cap="flat" cmpd="sng" w="95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4050" name="Shape 4050"/>
            <p:cNvPicPr preferRelativeResize="0"/>
            <p:nvPr/>
          </p:nvPicPr>
          <p:blipFill rotWithShape="1">
            <a:blip r:embed="rId3">
              <a:alphaModFix/>
            </a:blip>
            <a:srcRect b="0" l="0" r="0" t="0"/>
            <a:stretch/>
          </p:blipFill>
          <p:spPr>
            <a:xfrm>
              <a:off x="846009" y="2006585"/>
              <a:ext cx="7741722" cy="4161964"/>
            </a:xfrm>
            <a:prstGeom prst="rect">
              <a:avLst/>
            </a:prstGeom>
            <a:noFill/>
            <a:ln cap="flat" cmpd="sng" w="9525">
              <a:solidFill>
                <a:schemeClr val="dk1"/>
              </a:solidFill>
              <a:prstDash val="solid"/>
              <a:miter/>
              <a:headEnd len="med" w="med" type="none"/>
              <a:tailEnd len="med" w="med" type="none"/>
            </a:ln>
          </p:spPr>
        </p:pic>
        <p:sp>
          <p:nvSpPr>
            <p:cNvPr id="4051" name="Shape 4051"/>
            <p:cNvSpPr/>
            <p:nvPr/>
          </p:nvSpPr>
          <p:spPr>
            <a:xfrm>
              <a:off x="826954" y="1996225"/>
              <a:ext cx="7753081" cy="4159875"/>
            </a:xfrm>
            <a:prstGeom prst="rect">
              <a:avLst/>
            </a:prstGeom>
            <a:no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052" name="Shape 4052"/>
            <p:cNvSpPr/>
            <p:nvPr/>
          </p:nvSpPr>
          <p:spPr>
            <a:xfrm>
              <a:off x="889558" y="4169296"/>
              <a:ext cx="7639098" cy="225652"/>
            </a:xfrm>
            <a:prstGeom prst="rect">
              <a:avLst/>
            </a:prstGeom>
            <a:noFill/>
            <a:ln cap="flat" cmpd="sng" w="95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053" name="Shape 4053"/>
            <p:cNvSpPr/>
            <p:nvPr/>
          </p:nvSpPr>
          <p:spPr>
            <a:xfrm>
              <a:off x="985161" y="4889587"/>
              <a:ext cx="4549365" cy="1049199"/>
            </a:xfrm>
            <a:prstGeom prst="rect">
              <a:avLst/>
            </a:prstGeom>
            <a:noFill/>
            <a:ln cap="flat" cmpd="sng" w="95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pSp>
    </p:spTree>
  </p:cSld>
  <p:clrMapOvr>
    <a:masterClrMapping/>
  </p:clrMapOvr>
  <p:transition spd="slow">
    <p:cut/>
  </p:transition>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8" name="Shape 4058"/>
        <p:cNvGrpSpPr/>
        <p:nvPr/>
      </p:nvGrpSpPr>
      <p:grpSpPr>
        <a:xfrm>
          <a:off x="0" y="0"/>
          <a:ext cx="0" cy="0"/>
          <a:chOff x="0" y="0"/>
          <a:chExt cx="0" cy="0"/>
        </a:xfrm>
      </p:grpSpPr>
      <p:sp>
        <p:nvSpPr>
          <p:cNvPr id="4059" name="Shape 4059"/>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Exercise</a:t>
            </a:r>
          </a:p>
        </p:txBody>
      </p:sp>
      <p:sp>
        <p:nvSpPr>
          <p:cNvPr id="4060" name="Shape 4060"/>
          <p:cNvSpPr txBox="1"/>
          <p:nvPr>
            <p:ph idx="1" type="body"/>
          </p:nvPr>
        </p:nvSpPr>
        <p:spPr>
          <a:xfrm>
            <a:off x="712787" y="1608137"/>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Exercise 13 – Novate Customer on Agreement and View Novated Agreement	</a:t>
            </a:r>
          </a:p>
        </p:txBody>
      </p:sp>
      <p:sp>
        <p:nvSpPr>
          <p:cNvPr id="4061" name="Shape 406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062" name="Shape 406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67" name="Shape 4067"/>
        <p:cNvGrpSpPr/>
        <p:nvPr/>
      </p:nvGrpSpPr>
      <p:grpSpPr>
        <a:xfrm>
          <a:off x="0" y="0"/>
          <a:ext cx="0" cy="0"/>
          <a:chOff x="0" y="0"/>
          <a:chExt cx="0" cy="0"/>
        </a:xfrm>
      </p:grpSpPr>
      <p:sp>
        <p:nvSpPr>
          <p:cNvPr id="4068" name="Shape 4068"/>
          <p:cNvSpPr txBox="1"/>
          <p:nvPr>
            <p:ph type="title"/>
          </p:nvPr>
        </p:nvSpPr>
        <p:spPr>
          <a:xfrm>
            <a:off x="455612" y="331787"/>
            <a:ext cx="8511923"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Novation Batch Process - PCASAGRNOV</a:t>
            </a:r>
          </a:p>
        </p:txBody>
      </p:sp>
      <p:sp>
        <p:nvSpPr>
          <p:cNvPr id="4069" name="Shape 4069"/>
          <p:cNvSpPr txBox="1"/>
          <p:nvPr>
            <p:ph idx="1" type="body"/>
          </p:nvPr>
        </p:nvSpPr>
        <p:spPr>
          <a:xfrm>
            <a:off x="356135" y="1135780"/>
            <a:ext cx="8787865" cy="47370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sng" cap="none" strike="noStrike">
                <a:solidFill>
                  <a:schemeClr val="dk1"/>
                </a:solidFill>
                <a:latin typeface="Arial"/>
                <a:ea typeface="Arial"/>
                <a:cs typeface="Arial"/>
                <a:sym typeface="Arial"/>
              </a:rPr>
              <a:t>After the Vendor Novation fields are updated</a:t>
            </a:r>
            <a:r>
              <a:rPr b="0" baseline="0" i="0" lang="en-US" sz="2000" u="none" cap="none" strike="noStrike">
                <a:solidFill>
                  <a:schemeClr val="dk1"/>
                </a:solidFill>
                <a:latin typeface="Arial"/>
                <a:ea typeface="Arial"/>
                <a:cs typeface="Arial"/>
                <a:sym typeface="Arial"/>
              </a:rPr>
              <a:t> on Agreement Document:</a:t>
            </a:r>
          </a:p>
          <a:p>
            <a:pPr indent="-225425" lvl="1" marL="5683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PCAS Customer Novation Batch process</a:t>
            </a:r>
            <a:r>
              <a:rPr b="0" baseline="0" i="0" lang="en-US" sz="1800" u="none" cap="none" strike="noStrike">
                <a:solidFill>
                  <a:schemeClr val="dk1"/>
                </a:solidFill>
                <a:latin typeface="Arial"/>
                <a:ea typeface="Arial"/>
                <a:cs typeface="Arial"/>
                <a:sym typeface="Arial"/>
              </a:rPr>
              <a:t> is run to </a:t>
            </a:r>
            <a:r>
              <a:rPr b="0" baseline="0" i="0" lang="en-US" sz="1800" u="sng" cap="none" strike="noStrike">
                <a:solidFill>
                  <a:schemeClr val="dk1"/>
                </a:solidFill>
                <a:latin typeface="Arial"/>
                <a:ea typeface="Arial"/>
                <a:cs typeface="Arial"/>
                <a:sym typeface="Arial"/>
              </a:rPr>
              <a:t>update Billing Documents associated with the Agreement with the new customer information</a:t>
            </a:r>
          </a:p>
          <a:p>
            <a:pPr indent="-136525" lvl="0" marL="231775" marR="0" rtl="0" algn="l">
              <a:spcBef>
                <a:spcPts val="12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 PCAS Novation Batch Process will:</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Update </a:t>
            </a:r>
            <a:r>
              <a:rPr b="0" baseline="0" i="0" lang="en-US" sz="1800" u="sng" cap="none" strike="noStrike">
                <a:solidFill>
                  <a:schemeClr val="dk1"/>
                </a:solidFill>
                <a:latin typeface="Arial"/>
                <a:ea typeface="Arial"/>
                <a:cs typeface="Arial"/>
                <a:sym typeface="Arial"/>
              </a:rPr>
              <a:t>outstanding uncollected and partially collected BDs</a:t>
            </a:r>
            <a:r>
              <a:rPr b="0" baseline="0" i="0" lang="en-US" sz="1800" u="none" cap="none" strike="noStrike">
                <a:solidFill>
                  <a:schemeClr val="dk1"/>
                </a:solidFill>
                <a:latin typeface="Arial"/>
                <a:ea typeface="Arial"/>
                <a:cs typeface="Arial"/>
                <a:sym typeface="Arial"/>
              </a:rPr>
              <a:t> associated with any Agreement that was novated</a:t>
            </a:r>
          </a:p>
          <a:p>
            <a:pPr indent="-241300" lvl="2" marL="914400" marR="0" rtl="0" algn="l">
              <a:spcBef>
                <a:spcPts val="120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Amend unbilled </a:t>
            </a:r>
            <a:r>
              <a:rPr b="0" baseline="0" i="0" lang="en-US" sz="1600" u="none" cap="none" strike="noStrike">
                <a:solidFill>
                  <a:schemeClr val="dk1"/>
                </a:solidFill>
                <a:latin typeface="Arial"/>
                <a:ea typeface="Arial"/>
                <a:cs typeface="Arial"/>
                <a:sym typeface="Arial"/>
              </a:rPr>
              <a:t>BDs to update vendor with the new customer information</a:t>
            </a:r>
          </a:p>
          <a:p>
            <a:pPr indent="-241300" lvl="2" marL="914400" marR="0" rtl="0" algn="l">
              <a:spcBef>
                <a:spcPts val="120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Draw down billed </a:t>
            </a:r>
            <a:r>
              <a:rPr b="0" baseline="0" i="0" lang="en-US" sz="1600" u="none" cap="none" strike="noStrike">
                <a:solidFill>
                  <a:schemeClr val="dk1"/>
                </a:solidFill>
                <a:latin typeface="Arial"/>
                <a:ea typeface="Arial"/>
                <a:cs typeface="Arial"/>
                <a:sym typeface="Arial"/>
              </a:rPr>
              <a:t>BDs to the liquidated amount and create a new BD for the outstanding amount with the new customer information</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Allow input of a specific date range for novations based on the Novation date</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Allow selection of specific Agreements to Novate</a:t>
            </a:r>
          </a:p>
          <a:p>
            <a:pPr indent="-139700" lvl="1" marL="568325" marR="0" rtl="0" algn="l">
              <a:spcBef>
                <a:spcPts val="9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4070" name="Shape 407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071" name="Shape 407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072" name="Shape 4072"/>
          <p:cNvSpPr/>
          <p:nvPr/>
        </p:nvSpPr>
        <p:spPr>
          <a:xfrm>
            <a:off x="582160" y="5951410"/>
            <a:ext cx="7398912" cy="52321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400" u="none" cap="none" strike="noStrike">
                <a:solidFill>
                  <a:schemeClr val="dk1"/>
                </a:solidFill>
                <a:latin typeface="Arial"/>
                <a:ea typeface="Arial"/>
                <a:cs typeface="Arial"/>
                <a:sym typeface="Arial"/>
              </a:rPr>
              <a:t>Note</a:t>
            </a:r>
            <a:r>
              <a:rPr b="0" baseline="0" i="0" lang="en-US" sz="1400" u="none" cap="none" strike="noStrike">
                <a:solidFill>
                  <a:schemeClr val="dk1"/>
                </a:solidFill>
                <a:latin typeface="Arial"/>
                <a:ea typeface="Arial"/>
                <a:cs typeface="Arial"/>
                <a:sym typeface="Arial"/>
              </a:rPr>
              <a:t>: PCASAGRNOV will only select and update IPAC BDs in ‘Not Submitted’ or ‘Rejected’ IPAC statuses with the Rebill flag set to False</a:t>
            </a:r>
          </a:p>
        </p:txBody>
      </p:sp>
    </p:spTree>
  </p:cSld>
  <p:clrMapOvr>
    <a:masterClrMapping/>
  </p:clrMapOvr>
  <p:transition spd="slow">
    <p:cut/>
  </p:transition>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77" name="Shape 4077"/>
        <p:cNvGrpSpPr/>
        <p:nvPr/>
      </p:nvGrpSpPr>
      <p:grpSpPr>
        <a:xfrm>
          <a:off x="0" y="0"/>
          <a:ext cx="0" cy="0"/>
          <a:chOff x="0" y="0"/>
          <a:chExt cx="0" cy="0"/>
        </a:xfrm>
      </p:grpSpPr>
      <p:sp>
        <p:nvSpPr>
          <p:cNvPr id="4078" name="Shape 4078"/>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PCASAGRNOV Parameters</a:t>
            </a:r>
          </a:p>
        </p:txBody>
      </p:sp>
      <p:sp>
        <p:nvSpPr>
          <p:cNvPr id="4079" name="Shape 4079"/>
          <p:cNvSpPr txBox="1"/>
          <p:nvPr>
            <p:ph idx="1" type="body"/>
          </p:nvPr>
        </p:nvSpPr>
        <p:spPr>
          <a:xfrm>
            <a:off x="455612" y="1144066"/>
            <a:ext cx="4564504" cy="485256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AgreementDocumentType </a:t>
            </a:r>
            <a:r>
              <a:rPr b="0" baseline="0" i="0" lang="en-US" sz="1600" u="none" cap="none" strike="noStrike">
                <a:solidFill>
                  <a:schemeClr val="dk1"/>
                </a:solidFill>
                <a:latin typeface="Arial"/>
                <a:ea typeface="Arial"/>
                <a:cs typeface="Arial"/>
                <a:sym typeface="Arial"/>
              </a:rPr>
              <a:t>-</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Selects Agreements where last Document Type processed against Agreement matches</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AgreementNovationDateFrom/To</a:t>
            </a:r>
            <a:r>
              <a:rPr b="0" baseline="0" i="0" lang="en-US" sz="1600" u="none" cap="none" strike="noStrike">
                <a:solidFill>
                  <a:schemeClr val="dk1"/>
                </a:solidFill>
                <a:latin typeface="Arial"/>
                <a:ea typeface="Arial"/>
                <a:cs typeface="Arial"/>
                <a:sym typeface="Arial"/>
              </a:rPr>
              <a:t> - Selects Agreements within novation date range</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AgreementNumberExclude</a:t>
            </a:r>
            <a:r>
              <a:rPr b="0" baseline="0" i="0" lang="en-US" sz="1600" u="none" cap="none" strike="noStrike">
                <a:solidFill>
                  <a:schemeClr val="dk1"/>
                </a:solidFill>
                <a:latin typeface="Arial"/>
                <a:ea typeface="Arial"/>
                <a:cs typeface="Arial"/>
                <a:sym typeface="Arial"/>
              </a:rPr>
              <a:t> - Agreement numbers to exclude</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AgreementNumberInclude </a:t>
            </a:r>
            <a:r>
              <a:rPr b="0" baseline="0" i="0" lang="en-US" sz="1600" u="none" cap="none" strike="noStrike">
                <a:solidFill>
                  <a:schemeClr val="dk1"/>
                </a:solidFill>
                <a:latin typeface="Arial"/>
                <a:ea typeface="Arial"/>
                <a:cs typeface="Arial"/>
                <a:sym typeface="Arial"/>
              </a:rPr>
              <a:t>-</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Agreement numbers to select</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billDate </a:t>
            </a:r>
            <a:r>
              <a:rPr b="0" baseline="0" i="0" lang="en-US" sz="1600" u="none" cap="none" strike="noStrike">
                <a:solidFill>
                  <a:schemeClr val="dk1"/>
                </a:solidFill>
                <a:latin typeface="Arial"/>
                <a:ea typeface="Arial"/>
                <a:cs typeface="Arial"/>
                <a:sym typeface="Arial"/>
              </a:rPr>
              <a:t>-</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Selects BDs that were processed on or after this date for novation</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correctionMethod </a:t>
            </a:r>
            <a:r>
              <a:rPr b="0" baseline="0" i="0" lang="en-US" sz="1600" u="none" cap="none" strike="noStrike">
                <a:solidFill>
                  <a:schemeClr val="dk1"/>
                </a:solidFill>
                <a:latin typeface="Arial"/>
                <a:ea typeface="Arial"/>
                <a:cs typeface="Arial"/>
                <a:sym typeface="Arial"/>
              </a:rPr>
              <a:t>- Set to C: Corrects BDs, Set to A: Amends BDs</a:t>
            </a:r>
          </a:p>
          <a:p>
            <a:pPr indent="-231775" lvl="0" marL="231775" marR="0" rtl="0" algn="l">
              <a:spcBef>
                <a:spcPts val="1200"/>
              </a:spcBef>
              <a:spcAft>
                <a:spcPts val="60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includeBilledBillingDocuments</a:t>
            </a:r>
            <a:r>
              <a:rPr b="0" baseline="0" i="0" lang="en-US" sz="1600" u="none" cap="none" strike="noStrike">
                <a:solidFill>
                  <a:schemeClr val="dk1"/>
                </a:solidFill>
                <a:latin typeface="Arial"/>
                <a:ea typeface="Arial"/>
                <a:cs typeface="Arial"/>
                <a:sym typeface="Arial"/>
              </a:rPr>
              <a:t> - Set to True: vendor will be updated on eligible billed BDs</a:t>
            </a:r>
          </a:p>
        </p:txBody>
      </p:sp>
      <p:sp>
        <p:nvSpPr>
          <p:cNvPr id="4080" name="Shape 4080"/>
          <p:cNvSpPr txBox="1"/>
          <p:nvPr/>
        </p:nvSpPr>
        <p:spPr>
          <a:xfrm>
            <a:off x="-27432" y="6245351"/>
            <a:ext cx="493775" cy="24622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fld id="{00000000-1234-1234-1234-123412341234}" type="slidenum">
              <a:rPr b="0" baseline="0" i="0" lang="en-US" sz="1000" u="none" cap="none" strike="noStrike">
                <a:solidFill>
                  <a:schemeClr val="dk1"/>
                </a:solidFill>
                <a:latin typeface="Arial"/>
                <a:ea typeface="Arial"/>
                <a:cs typeface="Arial"/>
                <a:sym typeface="Arial"/>
              </a:rPr>
              <a:t>‹#›</a:t>
            </a:fld>
          </a:p>
        </p:txBody>
      </p:sp>
      <p:pic>
        <p:nvPicPr>
          <p:cNvPr id="4081" name="Shape 4081"/>
          <p:cNvPicPr preferRelativeResize="0"/>
          <p:nvPr/>
        </p:nvPicPr>
        <p:blipFill rotWithShape="1">
          <a:blip r:embed="rId3">
            <a:alphaModFix/>
          </a:blip>
          <a:srcRect b="0" l="0" r="0" t="0"/>
          <a:stretch/>
        </p:blipFill>
        <p:spPr>
          <a:xfrm>
            <a:off x="5138717" y="1188720"/>
            <a:ext cx="3632915" cy="4852567"/>
          </a:xfrm>
          <a:prstGeom prst="rect">
            <a:avLst/>
          </a:prstGeom>
          <a:noFill/>
          <a:ln cap="flat" cmpd="sng" w="19050">
            <a:solidFill>
              <a:schemeClr val="dk1"/>
            </a:solidFill>
            <a:prstDash val="solid"/>
            <a:miter/>
            <a:headEnd len="med" w="med" type="none"/>
            <a:tailEnd len="med" w="med" type="none"/>
          </a:ln>
        </p:spPr>
      </p:pic>
      <p:sp>
        <p:nvSpPr>
          <p:cNvPr id="4082" name="Shape 4082"/>
          <p:cNvSpPr txBox="1"/>
          <p:nvPr/>
        </p:nvSpPr>
        <p:spPr>
          <a:xfrm>
            <a:off x="455612" y="6041287"/>
            <a:ext cx="7362949" cy="65931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60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includePartiallyCollectedBillingDocuments </a:t>
            </a:r>
            <a:r>
              <a:rPr b="0" baseline="0" i="0" lang="en-US" sz="1600" u="none" cap="none" strike="noStrike">
                <a:solidFill>
                  <a:schemeClr val="dk1"/>
                </a:solidFill>
                <a:latin typeface="Arial"/>
                <a:ea typeface="Arial"/>
                <a:cs typeface="Arial"/>
                <a:sym typeface="Arial"/>
              </a:rPr>
              <a:t>-</a:t>
            </a:r>
            <a:r>
              <a:rPr b="1" baseline="0" i="0" lang="en-US" sz="1600" u="none" cap="none" strike="noStrike">
                <a:solidFill>
                  <a:schemeClr val="dk1"/>
                </a:solidFill>
                <a:latin typeface="Arial"/>
                <a:ea typeface="Arial"/>
                <a:cs typeface="Arial"/>
                <a:sym typeface="Arial"/>
              </a:rPr>
              <a:t> </a:t>
            </a:r>
            <a:r>
              <a:rPr b="0" baseline="0" i="0" lang="en-US" sz="1600" u="none" cap="none" strike="noStrike">
                <a:solidFill>
                  <a:schemeClr val="dk1"/>
                </a:solidFill>
                <a:latin typeface="Arial"/>
                <a:ea typeface="Arial"/>
                <a:cs typeface="Arial"/>
                <a:sym typeface="Arial"/>
              </a:rPr>
              <a:t>Set to True: vendor will be updated on eligible partially collected BDs</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3" name="Shape 493"/>
        <p:cNvGrpSpPr/>
        <p:nvPr/>
      </p:nvGrpSpPr>
      <p:grpSpPr>
        <a:xfrm>
          <a:off x="0" y="0"/>
          <a:ext cx="0" cy="0"/>
          <a:chOff x="0" y="0"/>
          <a:chExt cx="0" cy="0"/>
        </a:xfrm>
      </p:grpSpPr>
      <p:sp>
        <p:nvSpPr>
          <p:cNvPr id="494" name="Shape 494"/>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Agreement Document Overview</a:t>
            </a:r>
          </a:p>
        </p:txBody>
      </p:sp>
      <p:sp>
        <p:nvSpPr>
          <p:cNvPr id="495" name="Shape 495"/>
          <p:cNvSpPr txBox="1"/>
          <p:nvPr>
            <p:ph idx="1" type="body"/>
          </p:nvPr>
        </p:nvSpPr>
        <p:spPr>
          <a:xfrm>
            <a:off x="649725" y="1261295"/>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ED and ID documents share a similar structure although </a:t>
            </a:r>
            <a:r>
              <a:rPr b="0" baseline="0" i="0" lang="en-US" sz="2000" u="sng" cap="none" strike="noStrike">
                <a:solidFill>
                  <a:schemeClr val="dk1"/>
                </a:solidFill>
                <a:latin typeface="Arial"/>
                <a:ea typeface="Arial"/>
                <a:cs typeface="Arial"/>
                <a:sym typeface="Arial"/>
              </a:rPr>
              <a:t>differ in the specific fields provided and required information</a:t>
            </a:r>
          </a:p>
        </p:txBody>
      </p:sp>
      <p:sp>
        <p:nvSpPr>
          <p:cNvPr id="496" name="Shape 49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97" name="Shape 49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498" name="Shape 498"/>
          <p:cNvGraphicFramePr/>
          <p:nvPr/>
        </p:nvGraphicFramePr>
        <p:xfrm>
          <a:off x="1082508" y="2049874"/>
          <a:ext cx="3000000" cy="3000000"/>
        </p:xfrm>
        <a:graphic>
          <a:graphicData uri="http://schemas.openxmlformats.org/drawingml/2006/table">
            <a:tbl>
              <a:tblPr bandRow="1" firstRow="1">
                <a:noFill/>
                <a:tableStyleId>{3CC79729-380F-4D1C-B206-413F5CB6C2F5}</a:tableStyleId>
              </a:tblPr>
              <a:tblGrid>
                <a:gridCol w="4056775"/>
                <a:gridCol w="1686900"/>
                <a:gridCol w="1529250"/>
              </a:tblGrid>
              <a:tr h="370850">
                <a:tc>
                  <a:txBody>
                    <a:bodyPr>
                      <a:noAutofit/>
                    </a:bodyPr>
                    <a:lstStyle/>
                    <a:p>
                      <a:pPr indent="0" lvl="0" marL="0" marR="0" rtl="0" algn="l">
                        <a:spcBef>
                          <a:spcPts val="0"/>
                        </a:spcBef>
                        <a:buSzPct val="25000"/>
                        <a:buNone/>
                      </a:pPr>
                      <a:r>
                        <a:rPr baseline="0" lang="en-US" sz="1800" u="none" cap="none" strike="noStrike">
                          <a:solidFill>
                            <a:schemeClr val="dk1"/>
                          </a:solidFill>
                        </a:rPr>
                        <a:t>Document Elements </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solidFill>
                            <a:schemeClr val="dk1"/>
                          </a:solidFill>
                        </a:rPr>
                        <a:t>External Direct (ED)</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solidFill>
                            <a:schemeClr val="dk1"/>
                          </a:solidFill>
                        </a:rPr>
                        <a:t>Internal Direct (ID)</a:t>
                      </a: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Header Page</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solidFill>
                            <a:schemeClr val="dk1"/>
                          </a:solidFill>
                        </a:rPr>
                        <a:t>X</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solidFill>
                            <a:schemeClr val="dk1"/>
                          </a:solidFill>
                        </a:rPr>
                        <a:t>X</a:t>
                      </a: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Office Addresses Page</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solidFill>
                            <a:schemeClr val="dk1"/>
                          </a:solidFill>
                        </a:rPr>
                        <a:t>X</a:t>
                      </a:r>
                    </a:p>
                  </a:txBody>
                  <a:tcPr marT="45725" marB="45725" marR="91450" marL="91450"/>
                </a:tc>
                <a:tc>
                  <a:txBody>
                    <a:bodyPr>
                      <a:noAutofit/>
                    </a:bodyPr>
                    <a:lstStyle/>
                    <a:p>
                      <a:pPr indent="0" lvl="0" marL="0" marR="0" rtl="0" algn="ctr">
                        <a:spcBef>
                          <a:spcPts val="0"/>
                        </a:spcBef>
                        <a:buNone/>
                      </a:pPr>
                      <a:r>
                        <a:t/>
                      </a:r>
                      <a:endParaRPr baseline="0" sz="1800" u="none" cap="none" strike="noStrike">
                        <a:solidFill>
                          <a:schemeClr val="dk1"/>
                        </a:solidFill>
                      </a:endParaRP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Header Accounting Line Page</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solidFill>
                            <a:schemeClr val="dk1"/>
                          </a:solidFill>
                        </a:rPr>
                        <a:t>X</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solidFill>
                            <a:schemeClr val="dk1"/>
                          </a:solidFill>
                        </a:rPr>
                        <a:t>X</a:t>
                      </a: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Spending Controls</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solidFill>
                            <a:schemeClr val="dk1"/>
                          </a:solidFill>
                        </a:rPr>
                        <a:t>X</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solidFill>
                            <a:schemeClr val="dk1"/>
                          </a:solidFill>
                        </a:rPr>
                        <a:t>X</a:t>
                      </a: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Buyer Accounting Dimensions</a:t>
                      </a:r>
                    </a:p>
                  </a:txBody>
                  <a:tcPr marT="45725" marB="45725" marR="91450" marL="91450"/>
                </a:tc>
                <a:tc>
                  <a:txBody>
                    <a:bodyPr>
                      <a:noAutofit/>
                    </a:bodyPr>
                    <a:lstStyle/>
                    <a:p>
                      <a:pPr indent="0" lvl="0" marL="0" marR="0" rtl="0" algn="ctr">
                        <a:spcBef>
                          <a:spcPts val="0"/>
                        </a:spcBef>
                        <a:buNone/>
                      </a:pPr>
                      <a:r>
                        <a:t/>
                      </a:r>
                      <a:endParaRPr baseline="0" sz="1800" u="none" cap="none" strike="noStrike">
                        <a:solidFill>
                          <a:schemeClr val="dk1"/>
                        </a:solidFill>
                      </a:endParaRP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solidFill>
                            <a:schemeClr val="dk1"/>
                          </a:solidFill>
                        </a:rPr>
                        <a:t>X</a:t>
                      </a:r>
                    </a:p>
                  </a:txBody>
                  <a:tcPr marT="45725" marB="45725" marR="91450" marL="91450"/>
                </a:tc>
              </a:tr>
              <a:tr h="370850">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800" u="none" cap="none" strike="noStrike"/>
                        <a:t>Seller Accounting Dimensions</a:t>
                      </a:r>
                    </a:p>
                  </a:txBody>
                  <a:tcPr marT="45725" marB="45725" marR="91450" marL="91450"/>
                </a:tc>
                <a:tc>
                  <a:txBody>
                    <a:bodyPr>
                      <a:noAutofit/>
                    </a:bodyPr>
                    <a:lstStyle/>
                    <a:p>
                      <a:pPr indent="0" lvl="0" marL="0" marR="0" rtl="0" algn="ctr">
                        <a:spcBef>
                          <a:spcPts val="0"/>
                        </a:spcBef>
                        <a:buNone/>
                      </a:pPr>
                      <a:r>
                        <a:t/>
                      </a:r>
                      <a:endParaRPr baseline="0" sz="1800" u="none" cap="none" strike="noStrike">
                        <a:solidFill>
                          <a:schemeClr val="dk1"/>
                        </a:solidFill>
                      </a:endParaRP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solidFill>
                            <a:schemeClr val="dk1"/>
                          </a:solidFill>
                        </a:rPr>
                        <a:t>X</a:t>
                      </a: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Billing Options</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solidFill>
                            <a:schemeClr val="dk1"/>
                          </a:solidFill>
                        </a:rPr>
                        <a:t>X</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solidFill>
                            <a:schemeClr val="dk1"/>
                          </a:solidFill>
                        </a:rPr>
                        <a:t>X</a:t>
                      </a:r>
                    </a:p>
                  </a:txBody>
                  <a:tcPr marT="45725" marB="45725" marR="91450" marL="91450"/>
                </a:tc>
              </a:tr>
              <a:tr h="370850">
                <a:tc>
                  <a:txBody>
                    <a:bodyPr>
                      <a:noAutofit/>
                    </a:bodyPr>
                    <a:lstStyle/>
                    <a:p>
                      <a:pPr indent="0" lvl="0" marL="0" marR="0" rtl="0" algn="l">
                        <a:spcBef>
                          <a:spcPts val="0"/>
                        </a:spcBef>
                        <a:buSzPct val="25000"/>
                        <a:buNone/>
                      </a:pPr>
                      <a:r>
                        <a:rPr baseline="0" lang="en-US" sz="1800" u="none" cap="none" strike="noStrike"/>
                        <a:t>Interagency Transfer</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solidFill>
                            <a:schemeClr val="dk1"/>
                          </a:solidFill>
                        </a:rPr>
                        <a:t>X</a:t>
                      </a:r>
                    </a:p>
                  </a:txBody>
                  <a:tcPr marT="45725" marB="45725" marR="91450" marL="91450"/>
                </a:tc>
                <a:tc>
                  <a:txBody>
                    <a:bodyPr>
                      <a:noAutofit/>
                    </a:bodyPr>
                    <a:lstStyle/>
                    <a:p>
                      <a:pPr indent="0" lvl="0" marL="0" marR="0" rtl="0" algn="ctr">
                        <a:spcBef>
                          <a:spcPts val="0"/>
                        </a:spcBef>
                        <a:buNone/>
                      </a:pPr>
                      <a:r>
                        <a:t/>
                      </a:r>
                      <a:endParaRPr baseline="0" sz="1800" u="none" cap="none" strike="noStrike">
                        <a:solidFill>
                          <a:schemeClr val="dk1"/>
                        </a:solidFill>
                      </a:endParaRPr>
                    </a:p>
                  </a:txBody>
                  <a:tcPr marT="45725" marB="45725" marR="91450" marL="91450"/>
                </a:tc>
              </a:tr>
              <a:tr h="370850">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800" u="none" cap="none" strike="noStrike"/>
                        <a:t>Surcharges</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solidFill>
                            <a:schemeClr val="dk1"/>
                          </a:solidFill>
                        </a:rPr>
                        <a:t>X</a:t>
                      </a:r>
                    </a:p>
                  </a:txBody>
                  <a:tcPr marT="45725" marB="45725" marR="91450" marL="91450"/>
                </a:tc>
                <a:tc>
                  <a:txBody>
                    <a:bodyPr>
                      <a:noAutofit/>
                    </a:bodyPr>
                    <a:lstStyle/>
                    <a:p>
                      <a:pPr indent="0" lvl="0" marL="0" marR="0" rtl="0" algn="ctr">
                        <a:spcBef>
                          <a:spcPts val="0"/>
                        </a:spcBef>
                        <a:buSzPct val="25000"/>
                        <a:buNone/>
                      </a:pPr>
                      <a:r>
                        <a:rPr baseline="0" lang="en-US" sz="1800" u="none" cap="none" strike="noStrike">
                          <a:solidFill>
                            <a:schemeClr val="dk1"/>
                          </a:solidFill>
                        </a:rPr>
                        <a:t>X</a:t>
                      </a:r>
                    </a:p>
                  </a:txBody>
                  <a:tcPr marT="45725" marB="45725" marR="91450" marL="91450"/>
                </a:tc>
              </a:tr>
            </a:tbl>
          </a:graphicData>
        </a:graphic>
      </p:graphicFrame>
    </p:spTree>
  </p:cSld>
  <p:clrMapOvr>
    <a:masterClrMapping/>
  </p:clrMapOvr>
  <p:transition spd="slow">
    <p:cut/>
  </p:transition>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87" name="Shape 4087"/>
        <p:cNvGrpSpPr/>
        <p:nvPr/>
      </p:nvGrpSpPr>
      <p:grpSpPr>
        <a:xfrm>
          <a:off x="0" y="0"/>
          <a:ext cx="0" cy="0"/>
          <a:chOff x="0" y="0"/>
          <a:chExt cx="0" cy="0"/>
        </a:xfrm>
      </p:grpSpPr>
      <p:sp>
        <p:nvSpPr>
          <p:cNvPr id="4088" name="Shape 4088"/>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4089" name="Shape 4089"/>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Settlement of Outlease </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Security Deposit </a:t>
            </a:r>
          </a:p>
        </p:txBody>
      </p:sp>
      <p:sp>
        <p:nvSpPr>
          <p:cNvPr id="4090" name="Shape 409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091" name="Shape 4091"/>
          <p:cNvSpPr txBox="1"/>
          <p:nvPr>
            <p:ph idx="12" type="sldNum"/>
          </p:nvPr>
        </p:nvSpPr>
        <p:spPr>
          <a:xfrm>
            <a:off x="0" y="6449805"/>
            <a:ext cx="457200" cy="45141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96" name="Shape 4096"/>
        <p:cNvGrpSpPr/>
        <p:nvPr/>
      </p:nvGrpSpPr>
      <p:grpSpPr>
        <a:xfrm>
          <a:off x="0" y="0"/>
          <a:ext cx="0" cy="0"/>
          <a:chOff x="0" y="0"/>
          <a:chExt cx="0" cy="0"/>
        </a:xfrm>
      </p:grpSpPr>
      <p:sp>
        <p:nvSpPr>
          <p:cNvPr id="4097" name="Shape 4097"/>
          <p:cNvSpPr txBox="1"/>
          <p:nvPr>
            <p:ph idx="1" type="body"/>
          </p:nvPr>
        </p:nvSpPr>
        <p:spPr>
          <a:xfrm>
            <a:off x="486891" y="1245861"/>
            <a:ext cx="8603942" cy="3956532"/>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At the </a:t>
            </a:r>
            <a:r>
              <a:rPr b="0" baseline="0" i="0" lang="en-US" sz="2000" u="sng" cap="none" strike="noStrike">
                <a:solidFill>
                  <a:schemeClr val="dk1"/>
                </a:solidFill>
                <a:latin typeface="Arial"/>
                <a:ea typeface="Arial"/>
                <a:cs typeface="Arial"/>
                <a:sym typeface="Arial"/>
              </a:rPr>
              <a:t>conclusion of the Outlease Agreement</a:t>
            </a:r>
            <a:r>
              <a:rPr b="0" baseline="0" i="0" lang="en-US" sz="2000" u="none" cap="none" strike="noStrike">
                <a:solidFill>
                  <a:schemeClr val="dk1"/>
                </a:solidFill>
                <a:latin typeface="Arial"/>
                <a:ea typeface="Arial"/>
                <a:cs typeface="Arial"/>
                <a:sym typeface="Arial"/>
              </a:rPr>
              <a:t>, the security deposit many be settled in one of three ways:</a:t>
            </a: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463550" lvl="1" marL="793750" marR="0" rtl="0" algn="l">
              <a:spcBef>
                <a:spcPts val="400"/>
              </a:spcBef>
              <a:spcAft>
                <a:spcPts val="0"/>
              </a:spcAft>
              <a:buClr>
                <a:srgbClr val="AF242B"/>
              </a:buClr>
              <a:buSzPct val="75000"/>
              <a:buFont typeface="Arial"/>
              <a:buAutoNum type="arabicPeriod"/>
            </a:pPr>
            <a:r>
              <a:rPr b="1" baseline="0" i="0" lang="en-US" sz="2000" u="none" cap="none" strike="noStrike">
                <a:solidFill>
                  <a:schemeClr val="dk1"/>
                </a:solidFill>
                <a:latin typeface="Arial"/>
                <a:ea typeface="Arial"/>
                <a:cs typeface="Arial"/>
                <a:sym typeface="Arial"/>
              </a:rPr>
              <a:t>Full Return of Security Deposit</a:t>
            </a:r>
          </a:p>
          <a:p>
            <a:pPr indent="-368300" lvl="1" marL="793750" marR="0" rtl="0" algn="l">
              <a:spcBef>
                <a:spcPts val="400"/>
              </a:spcBef>
              <a:spcAft>
                <a:spcPts val="0"/>
              </a:spcAft>
              <a:buClr>
                <a:srgbClr val="AF242B"/>
              </a:buClr>
              <a:buFont typeface="Arial"/>
              <a:buNone/>
            </a:pPr>
            <a:r>
              <a:t/>
            </a:r>
            <a:endParaRPr b="1" baseline="0" i="0" sz="2000" u="none" cap="none" strike="noStrike">
              <a:solidFill>
                <a:schemeClr val="dk1"/>
              </a:solidFill>
              <a:latin typeface="Arial"/>
              <a:ea typeface="Arial"/>
              <a:cs typeface="Arial"/>
              <a:sym typeface="Arial"/>
            </a:endParaRPr>
          </a:p>
          <a:p>
            <a:pPr indent="-463550" lvl="1" marL="793750" marR="0" rtl="0" algn="l">
              <a:spcBef>
                <a:spcPts val="400"/>
              </a:spcBef>
              <a:spcAft>
                <a:spcPts val="0"/>
              </a:spcAft>
              <a:buClr>
                <a:srgbClr val="AF242B"/>
              </a:buClr>
              <a:buSzPct val="75000"/>
              <a:buFont typeface="Arial"/>
              <a:buAutoNum type="arabicPeriod"/>
            </a:pPr>
            <a:r>
              <a:rPr b="1" baseline="0" i="0" lang="en-US" sz="2000" u="none" cap="none" strike="noStrike">
                <a:solidFill>
                  <a:schemeClr val="dk1"/>
                </a:solidFill>
                <a:latin typeface="Arial"/>
                <a:ea typeface="Arial"/>
                <a:cs typeface="Arial"/>
                <a:sym typeface="Arial"/>
              </a:rPr>
              <a:t>Apply to Outstanding Bill</a:t>
            </a:r>
          </a:p>
          <a:p>
            <a:pPr indent="-368300" lvl="1" marL="793750" marR="0" rtl="0" algn="l">
              <a:spcBef>
                <a:spcPts val="400"/>
              </a:spcBef>
              <a:spcAft>
                <a:spcPts val="0"/>
              </a:spcAft>
              <a:buClr>
                <a:srgbClr val="AF242B"/>
              </a:buClr>
              <a:buFont typeface="Arial"/>
              <a:buNone/>
            </a:pPr>
            <a:r>
              <a:t/>
            </a:r>
            <a:endParaRPr b="1" baseline="0" i="0" sz="2000" u="none" cap="none" strike="noStrike">
              <a:solidFill>
                <a:schemeClr val="dk1"/>
              </a:solidFill>
              <a:latin typeface="Arial"/>
              <a:ea typeface="Arial"/>
              <a:cs typeface="Arial"/>
              <a:sym typeface="Arial"/>
            </a:endParaRPr>
          </a:p>
          <a:p>
            <a:pPr indent="-463550" lvl="1" marL="793750" marR="0" rtl="0" algn="l">
              <a:spcBef>
                <a:spcPts val="400"/>
              </a:spcBef>
              <a:spcAft>
                <a:spcPts val="0"/>
              </a:spcAft>
              <a:buClr>
                <a:srgbClr val="AF242B"/>
              </a:buClr>
              <a:buSzPct val="75000"/>
              <a:buFont typeface="Arial"/>
              <a:buAutoNum type="arabicPeriod"/>
            </a:pPr>
            <a:r>
              <a:rPr b="1" baseline="0" i="0" lang="en-US" sz="2000" u="none" cap="none" strike="noStrike">
                <a:solidFill>
                  <a:schemeClr val="dk1"/>
                </a:solidFill>
                <a:latin typeface="Arial"/>
                <a:ea typeface="Arial"/>
                <a:cs typeface="Arial"/>
                <a:sym typeface="Arial"/>
              </a:rPr>
              <a:t>Pay for Damages to Lease Premises</a:t>
            </a:r>
          </a:p>
        </p:txBody>
      </p:sp>
      <p:sp>
        <p:nvSpPr>
          <p:cNvPr id="4098" name="Shape 4098"/>
          <p:cNvSpPr txBox="1"/>
          <p:nvPr>
            <p:ph type="title"/>
          </p:nvPr>
        </p:nvSpPr>
        <p:spPr>
          <a:xfrm>
            <a:off x="476877" y="265813"/>
            <a:ext cx="7381874" cy="672071"/>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600" u="none" cap="none" strike="noStrike">
                <a:solidFill>
                  <a:schemeClr val="lt1"/>
                </a:solidFill>
                <a:latin typeface="Arial"/>
                <a:ea typeface="Arial"/>
                <a:cs typeface="Arial"/>
                <a:sym typeface="Arial"/>
              </a:rPr>
            </a:br>
            <a:r>
              <a:rPr b="1" baseline="0" i="0" lang="en-US" sz="2600" u="none" cap="none" strike="noStrike">
                <a:solidFill>
                  <a:schemeClr val="lt1"/>
                </a:solidFill>
                <a:latin typeface="Arial"/>
                <a:ea typeface="Arial"/>
                <a:cs typeface="Arial"/>
                <a:sym typeface="Arial"/>
              </a:rPr>
              <a:t>Settlement of Outlease Security Deposit</a:t>
            </a:r>
          </a:p>
        </p:txBody>
      </p:sp>
      <p:sp>
        <p:nvSpPr>
          <p:cNvPr id="4099" name="Shape 4099"/>
          <p:cNvSpPr txBox="1"/>
          <p:nvPr>
            <p:ph idx="12" type="sldNum"/>
          </p:nvPr>
        </p:nvSpPr>
        <p:spPr>
          <a:xfrm>
            <a:off x="0" y="6539696"/>
            <a:ext cx="509285" cy="30719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100" name="Shape 4100"/>
          <p:cNvSpPr txBox="1"/>
          <p:nvPr>
            <p:ph idx="11" type="ftr"/>
          </p:nvPr>
        </p:nvSpPr>
        <p:spPr>
          <a:xfrm>
            <a:off x="387752"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5" name="Shape 4105"/>
        <p:cNvGrpSpPr/>
        <p:nvPr/>
      </p:nvGrpSpPr>
      <p:grpSpPr>
        <a:xfrm>
          <a:off x="0" y="0"/>
          <a:ext cx="0" cy="0"/>
          <a:chOff x="0" y="0"/>
          <a:chExt cx="0" cy="0"/>
        </a:xfrm>
      </p:grpSpPr>
      <p:sp>
        <p:nvSpPr>
          <p:cNvPr id="4106" name="Shape 4106"/>
          <p:cNvSpPr txBox="1"/>
          <p:nvPr>
            <p:ph idx="1" type="body"/>
          </p:nvPr>
        </p:nvSpPr>
        <p:spPr>
          <a:xfrm>
            <a:off x="486891" y="1245861"/>
            <a:ext cx="8603942" cy="3956532"/>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Full Return of Security Deposit, if:</a:t>
            </a:r>
          </a:p>
          <a:p>
            <a:pPr indent="-292100" lvl="1" marL="6223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There are </a:t>
            </a:r>
            <a:r>
              <a:rPr b="0" baseline="0" i="0" lang="en-US" sz="1800" u="sng" cap="none" strike="noStrike">
                <a:solidFill>
                  <a:schemeClr val="dk1"/>
                </a:solidFill>
                <a:latin typeface="Arial"/>
                <a:ea typeface="Arial"/>
                <a:cs typeface="Arial"/>
                <a:sym typeface="Arial"/>
              </a:rPr>
              <a:t>no outstanding Billing Documents</a:t>
            </a:r>
            <a:r>
              <a:rPr b="0" baseline="0" i="0" lang="en-US" sz="1800" u="none" cap="none" strike="noStrike">
                <a:solidFill>
                  <a:schemeClr val="dk1"/>
                </a:solidFill>
                <a:latin typeface="Arial"/>
                <a:ea typeface="Arial"/>
                <a:cs typeface="Arial"/>
                <a:sym typeface="Arial"/>
              </a:rPr>
              <a:t> associated with the Outlease Agreement, and…</a:t>
            </a:r>
          </a:p>
          <a:p>
            <a:pPr indent="-292100" lvl="1" marL="6223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leased premises </a:t>
            </a:r>
            <a:r>
              <a:rPr b="0" baseline="0" i="0" lang="en-US" sz="1800" u="sng" cap="none" strike="noStrike">
                <a:solidFill>
                  <a:schemeClr val="dk1"/>
                </a:solidFill>
                <a:latin typeface="Arial"/>
                <a:ea typeface="Arial"/>
                <a:cs typeface="Arial"/>
                <a:sym typeface="Arial"/>
              </a:rPr>
              <a:t>do not require repair work</a:t>
            </a:r>
            <a:r>
              <a:rPr b="0" baseline="0" i="0" lang="en-US" sz="1800" u="none" cap="none" strike="noStrike">
                <a:solidFill>
                  <a:schemeClr val="dk1"/>
                </a:solidFill>
                <a:latin typeface="Arial"/>
                <a:ea typeface="Arial"/>
                <a:cs typeface="Arial"/>
                <a:sym typeface="Arial"/>
              </a:rPr>
              <a:t> to be restored to original condition</a:t>
            </a:r>
          </a:p>
          <a:p>
            <a:pPr indent="-206375" lvl="1" marL="622300"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85750" lvl="0" marL="285750"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GSA refunds the full amount of the Security Deposit</a:t>
            </a:r>
            <a:r>
              <a:rPr b="0" baseline="0" i="0" lang="en-US" sz="1800" u="none" cap="none" strike="noStrike">
                <a:solidFill>
                  <a:schemeClr val="dk1"/>
                </a:solidFill>
                <a:latin typeface="Arial"/>
                <a:ea typeface="Arial"/>
                <a:cs typeface="Arial"/>
                <a:sym typeface="Arial"/>
              </a:rPr>
              <a:t> back to the customer:</a:t>
            </a:r>
          </a:p>
          <a:p>
            <a:pPr indent="-292100" lvl="1" marL="6223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Manual Creation of </a:t>
            </a:r>
            <a:r>
              <a:rPr b="1" baseline="0" i="0" lang="en-US" sz="1800" u="none" cap="none" strike="noStrike">
                <a:solidFill>
                  <a:schemeClr val="dk1"/>
                </a:solidFill>
                <a:latin typeface="Arial"/>
                <a:ea typeface="Arial"/>
                <a:cs typeface="Arial"/>
                <a:sym typeface="Arial"/>
              </a:rPr>
              <a:t>Non-IPAC IP Refund </a:t>
            </a:r>
            <a:r>
              <a:rPr b="0" baseline="0" i="0" lang="en-US" sz="1800" u="none" cap="none" strike="noStrike">
                <a:solidFill>
                  <a:schemeClr val="dk1"/>
                </a:solidFill>
                <a:latin typeface="Arial"/>
                <a:ea typeface="Arial"/>
                <a:cs typeface="Arial"/>
                <a:sym typeface="Arial"/>
              </a:rPr>
              <a:t>for full amount</a:t>
            </a:r>
          </a:p>
          <a:p>
            <a:pPr indent="-295275" lvl="2" marL="9683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Document Type: </a:t>
            </a:r>
            <a:r>
              <a:rPr b="1" baseline="0" i="0" lang="en-US" sz="1800" u="none" cap="none" strike="noStrike">
                <a:solidFill>
                  <a:schemeClr val="dk1"/>
                </a:solidFill>
                <a:latin typeface="Arial"/>
                <a:ea typeface="Arial"/>
                <a:cs typeface="Arial"/>
                <a:sym typeface="Arial"/>
              </a:rPr>
              <a:t>MR7</a:t>
            </a:r>
          </a:p>
          <a:p>
            <a:pPr indent="-295275" lvl="2" marL="9683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Transaction Type: </a:t>
            </a:r>
            <a:r>
              <a:rPr b="1" baseline="0" i="0" lang="en-US" sz="1800" u="none" cap="none" strike="noStrike">
                <a:solidFill>
                  <a:schemeClr val="dk1"/>
                </a:solidFill>
                <a:latin typeface="Arial"/>
                <a:ea typeface="Arial"/>
                <a:cs typeface="Arial"/>
                <a:sym typeface="Arial"/>
              </a:rPr>
              <a:t>05</a:t>
            </a:r>
          </a:p>
          <a:p>
            <a:pPr indent="-295275" lvl="2" marL="96837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Referencing:</a:t>
            </a:r>
          </a:p>
          <a:p>
            <a:pPr indent="-285750" lvl="3" marL="1314450"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References original security deposit CR via Copy Forward</a:t>
            </a:r>
          </a:p>
          <a:p>
            <a:pPr indent="-285750" lvl="3" marL="1314450"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Does not reference Outlease Agreement</a:t>
            </a:r>
          </a:p>
          <a:p>
            <a:pPr indent="-209550" lvl="2" marL="968375"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66700" lvl="2" marL="1025525" marR="0" rtl="0" algn="l">
              <a:spcBef>
                <a:spcPts val="9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4107" name="Shape 4107"/>
          <p:cNvSpPr txBox="1"/>
          <p:nvPr>
            <p:ph type="title"/>
          </p:nvPr>
        </p:nvSpPr>
        <p:spPr>
          <a:xfrm>
            <a:off x="476877" y="265813"/>
            <a:ext cx="7381874" cy="672071"/>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600" u="none" cap="none" strike="noStrike">
                <a:solidFill>
                  <a:schemeClr val="lt1"/>
                </a:solidFill>
                <a:latin typeface="Arial"/>
                <a:ea typeface="Arial"/>
                <a:cs typeface="Arial"/>
                <a:sym typeface="Arial"/>
              </a:rPr>
            </a:br>
            <a:r>
              <a:rPr b="1" baseline="0" i="0" lang="en-US" sz="2600" u="none" cap="none" strike="noStrike">
                <a:solidFill>
                  <a:schemeClr val="lt1"/>
                </a:solidFill>
                <a:latin typeface="Arial"/>
                <a:ea typeface="Arial"/>
                <a:cs typeface="Arial"/>
                <a:sym typeface="Arial"/>
              </a:rPr>
              <a:t>Settlement of Outlease Security Deposit</a:t>
            </a:r>
          </a:p>
        </p:txBody>
      </p:sp>
      <p:sp>
        <p:nvSpPr>
          <p:cNvPr id="4108" name="Shape 4108"/>
          <p:cNvSpPr txBox="1"/>
          <p:nvPr>
            <p:ph idx="12" type="sldNum"/>
          </p:nvPr>
        </p:nvSpPr>
        <p:spPr>
          <a:xfrm>
            <a:off x="0" y="6539696"/>
            <a:ext cx="509285" cy="30719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109" name="Shape 4109"/>
          <p:cNvSpPr txBox="1"/>
          <p:nvPr>
            <p:ph idx="11" type="ftr"/>
          </p:nvPr>
        </p:nvSpPr>
        <p:spPr>
          <a:xfrm>
            <a:off x="387752"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14" name="Shape 4114"/>
        <p:cNvGrpSpPr/>
        <p:nvPr/>
      </p:nvGrpSpPr>
      <p:grpSpPr>
        <a:xfrm>
          <a:off x="0" y="0"/>
          <a:ext cx="0" cy="0"/>
          <a:chOff x="0" y="0"/>
          <a:chExt cx="0" cy="0"/>
        </a:xfrm>
      </p:grpSpPr>
      <p:pic>
        <p:nvPicPr>
          <p:cNvPr id="4115" name="Shape 4115"/>
          <p:cNvPicPr preferRelativeResize="0"/>
          <p:nvPr/>
        </p:nvPicPr>
        <p:blipFill rotWithShape="1">
          <a:blip r:embed="rId3">
            <a:alphaModFix/>
          </a:blip>
          <a:srcRect b="0" l="0" r="0" t="0"/>
          <a:stretch/>
        </p:blipFill>
        <p:spPr>
          <a:xfrm>
            <a:off x="1058163" y="1303017"/>
            <a:ext cx="7343775" cy="2581274"/>
          </a:xfrm>
          <a:prstGeom prst="rect">
            <a:avLst/>
          </a:prstGeom>
          <a:noFill/>
          <a:ln cap="flat" cmpd="sng" w="19050">
            <a:solidFill>
              <a:schemeClr val="dk1"/>
            </a:solidFill>
            <a:prstDash val="solid"/>
            <a:miter/>
            <a:headEnd len="med" w="med" type="none"/>
            <a:tailEnd len="med" w="med" type="none"/>
          </a:ln>
        </p:spPr>
      </p:pic>
      <p:sp>
        <p:nvSpPr>
          <p:cNvPr id="4116" name="Shape 4116"/>
          <p:cNvSpPr txBox="1"/>
          <p:nvPr>
            <p:ph type="title"/>
          </p:nvPr>
        </p:nvSpPr>
        <p:spPr>
          <a:xfrm>
            <a:off x="455612" y="331787"/>
            <a:ext cx="832744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Security Deposit IP Refund Document Review</a:t>
            </a:r>
          </a:p>
        </p:txBody>
      </p:sp>
      <p:sp>
        <p:nvSpPr>
          <p:cNvPr id="4117" name="Shape 4117"/>
          <p:cNvSpPr txBox="1"/>
          <p:nvPr>
            <p:ph idx="1" type="body"/>
          </p:nvPr>
        </p:nvSpPr>
        <p:spPr>
          <a:xfrm>
            <a:off x="5149151" y="4308423"/>
            <a:ext cx="3994848" cy="1649411"/>
          </a:xfrm>
          <a:prstGeom prst="rect">
            <a:avLst/>
          </a:prstGeom>
          <a:noFill/>
          <a:ln>
            <a:noFill/>
          </a:ln>
        </p:spPr>
        <p:txBody>
          <a:bodyPr anchorCtr="0" anchor="t" bIns="45700" lIns="91425" rIns="91425" tIns="45700">
            <a:noAutofit/>
          </a:bodyPr>
          <a:lstStyle/>
          <a:p>
            <a:pPr indent="-285750" lvl="0" marL="285750"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Document Type: </a:t>
            </a:r>
            <a:r>
              <a:rPr b="1" baseline="0" i="0" lang="en-US" sz="1600" u="none" cap="none" strike="noStrike">
                <a:solidFill>
                  <a:schemeClr val="dk1"/>
                </a:solidFill>
                <a:latin typeface="Arial"/>
                <a:ea typeface="Arial"/>
                <a:cs typeface="Arial"/>
                <a:sym typeface="Arial"/>
              </a:rPr>
              <a:t>MR7</a:t>
            </a:r>
            <a:r>
              <a:rPr b="0" baseline="0" i="0" lang="en-US" sz="1600" u="none" cap="none" strike="noStrike">
                <a:solidFill>
                  <a:schemeClr val="dk1"/>
                </a:solidFill>
                <a:latin typeface="Arial"/>
                <a:ea typeface="Arial"/>
                <a:cs typeface="Arial"/>
                <a:sym typeface="Arial"/>
              </a:rPr>
              <a:t> </a:t>
            </a:r>
          </a:p>
          <a:p>
            <a:pPr indent="-285750" lvl="0" marL="285750"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Transaction Type: </a:t>
            </a:r>
            <a:r>
              <a:rPr b="1" baseline="0" i="0" lang="en-US" sz="1600" u="none" cap="none" strike="noStrike">
                <a:solidFill>
                  <a:schemeClr val="dk1"/>
                </a:solidFill>
                <a:latin typeface="Arial"/>
                <a:ea typeface="Arial"/>
                <a:cs typeface="Arial"/>
                <a:sym typeface="Arial"/>
              </a:rPr>
              <a:t>05</a:t>
            </a:r>
          </a:p>
          <a:p>
            <a:pPr indent="-285750" lvl="0" marL="285750"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Line Type = Normal</a:t>
            </a:r>
          </a:p>
          <a:p>
            <a:pPr indent="-285750" lvl="0" marL="285750"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Reference original security deposit CR</a:t>
            </a:r>
          </a:p>
          <a:p>
            <a:pPr indent="-266700" lvl="2" marL="102552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4118" name="Shape 411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119" name="Shape 411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120" name="Shape 4120"/>
          <p:cNvSpPr/>
          <p:nvPr/>
        </p:nvSpPr>
        <p:spPr>
          <a:xfrm>
            <a:off x="1115913" y="2330091"/>
            <a:ext cx="3561913" cy="29243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4121" name="Shape 4121"/>
          <p:cNvPicPr preferRelativeResize="0"/>
          <p:nvPr/>
        </p:nvPicPr>
        <p:blipFill rotWithShape="1">
          <a:blip r:embed="rId4">
            <a:alphaModFix/>
          </a:blip>
          <a:srcRect b="0" l="0" r="0" t="0"/>
          <a:stretch/>
        </p:blipFill>
        <p:spPr>
          <a:xfrm>
            <a:off x="1058163" y="4176337"/>
            <a:ext cx="3209925" cy="866774"/>
          </a:xfrm>
          <a:prstGeom prst="rect">
            <a:avLst/>
          </a:prstGeom>
          <a:noFill/>
          <a:ln cap="flat" cmpd="sng" w="19050">
            <a:solidFill>
              <a:schemeClr val="dk1"/>
            </a:solidFill>
            <a:prstDash val="solid"/>
            <a:miter/>
            <a:headEnd len="med" w="med" type="none"/>
            <a:tailEnd len="med" w="med" type="none"/>
          </a:ln>
        </p:spPr>
      </p:pic>
      <p:pic>
        <p:nvPicPr>
          <p:cNvPr id="4122" name="Shape 4122"/>
          <p:cNvPicPr preferRelativeResize="0"/>
          <p:nvPr/>
        </p:nvPicPr>
        <p:blipFill rotWithShape="1">
          <a:blip r:embed="rId5">
            <a:alphaModFix/>
          </a:blip>
          <a:srcRect b="0" l="0" r="0" t="0"/>
          <a:stretch/>
        </p:blipFill>
        <p:spPr>
          <a:xfrm>
            <a:off x="1058163" y="5291085"/>
            <a:ext cx="3990975" cy="666749"/>
          </a:xfrm>
          <a:prstGeom prst="rect">
            <a:avLst/>
          </a:prstGeom>
          <a:noFill/>
          <a:ln cap="flat" cmpd="sng" w="19050">
            <a:solidFill>
              <a:schemeClr val="dk1"/>
            </a:solidFill>
            <a:prstDash val="solid"/>
            <a:miter/>
            <a:headEnd len="med" w="med" type="none"/>
            <a:tailEnd len="med" w="med" type="none"/>
          </a:ln>
        </p:spPr>
      </p:pic>
      <p:sp>
        <p:nvSpPr>
          <p:cNvPr id="4123" name="Shape 4123"/>
          <p:cNvSpPr/>
          <p:nvPr/>
        </p:nvSpPr>
        <p:spPr>
          <a:xfrm>
            <a:off x="1058163" y="4609725"/>
            <a:ext cx="2710326" cy="394041"/>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124" name="Shape 4124"/>
          <p:cNvSpPr/>
          <p:nvPr/>
        </p:nvSpPr>
        <p:spPr>
          <a:xfrm>
            <a:off x="1067788" y="5536489"/>
            <a:ext cx="4042862" cy="380276"/>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29" name="Shape 4129"/>
        <p:cNvGrpSpPr/>
        <p:nvPr/>
      </p:nvGrpSpPr>
      <p:grpSpPr>
        <a:xfrm>
          <a:off x="0" y="0"/>
          <a:ext cx="0" cy="0"/>
          <a:chOff x="0" y="0"/>
          <a:chExt cx="0" cy="0"/>
        </a:xfrm>
      </p:grpSpPr>
      <p:sp>
        <p:nvSpPr>
          <p:cNvPr id="4130" name="Shape 4130"/>
          <p:cNvSpPr txBox="1"/>
          <p:nvPr>
            <p:ph idx="1" type="body"/>
          </p:nvPr>
        </p:nvSpPr>
        <p:spPr>
          <a:xfrm>
            <a:off x="486891" y="1245861"/>
            <a:ext cx="8603942" cy="3956532"/>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Apply to Outstanding Bill, if customer:</a:t>
            </a:r>
          </a:p>
          <a:p>
            <a:pPr indent="-225425" lvl="1" marL="56832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Failed to pay the Outlease Agreement</a:t>
            </a:r>
            <a:r>
              <a:rPr b="0" baseline="0" i="0" lang="en-US" sz="1800" u="none" cap="none" strike="noStrike">
                <a:solidFill>
                  <a:schemeClr val="dk1"/>
                </a:solidFill>
                <a:latin typeface="Arial"/>
                <a:ea typeface="Arial"/>
                <a:cs typeface="Arial"/>
                <a:sym typeface="Arial"/>
              </a:rPr>
              <a:t> in advance and subsequently </a:t>
            </a:r>
            <a:r>
              <a:rPr b="0" baseline="0" i="0" lang="en-US" sz="1800" u="sng" cap="none" strike="noStrike">
                <a:solidFill>
                  <a:schemeClr val="dk1"/>
                </a:solidFill>
                <a:latin typeface="Arial"/>
                <a:ea typeface="Arial"/>
                <a:cs typeface="Arial"/>
                <a:sym typeface="Arial"/>
              </a:rPr>
              <a:t>failed to pay any associated bills</a:t>
            </a:r>
            <a:r>
              <a:rPr b="0" baseline="0" i="0" lang="en-US" sz="1800" u="none" cap="none" strike="noStrike">
                <a:solidFill>
                  <a:schemeClr val="dk1"/>
                </a:solidFill>
                <a:latin typeface="Arial"/>
                <a:ea typeface="Arial"/>
                <a:cs typeface="Arial"/>
                <a:sym typeface="Arial"/>
              </a:rPr>
              <a:t> </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Outlease Agreement has </a:t>
            </a:r>
            <a:r>
              <a:rPr b="0" baseline="0" i="0" lang="en-US" sz="1800" u="sng" cap="none" strike="noStrike">
                <a:solidFill>
                  <a:schemeClr val="dk1"/>
                </a:solidFill>
                <a:latin typeface="Arial"/>
                <a:ea typeface="Arial"/>
                <a:cs typeface="Arial"/>
                <a:sym typeface="Arial"/>
              </a:rPr>
              <a:t>unliquidated receivable balance</a:t>
            </a:r>
            <a:r>
              <a:rPr b="0" baseline="0" i="0" lang="en-US" sz="1800" u="none" cap="none" strike="noStrike">
                <a:solidFill>
                  <a:schemeClr val="dk1"/>
                </a:solidFill>
                <a:latin typeface="Arial"/>
                <a:ea typeface="Arial"/>
                <a:cs typeface="Arial"/>
                <a:sym typeface="Arial"/>
              </a:rPr>
              <a:t> </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One or more </a:t>
            </a:r>
            <a:r>
              <a:rPr b="0" baseline="0" i="0" lang="en-US" sz="1800" u="sng" cap="none" strike="noStrike">
                <a:solidFill>
                  <a:schemeClr val="dk1"/>
                </a:solidFill>
                <a:latin typeface="Arial"/>
                <a:ea typeface="Arial"/>
                <a:cs typeface="Arial"/>
                <a:sym typeface="Arial"/>
              </a:rPr>
              <a:t>outstanding Billing Documents</a:t>
            </a:r>
            <a:r>
              <a:rPr b="0" baseline="0" i="0" lang="en-US" sz="1800" u="none" cap="none" strike="noStrike">
                <a:solidFill>
                  <a:schemeClr val="dk1"/>
                </a:solidFill>
                <a:latin typeface="Arial"/>
                <a:ea typeface="Arial"/>
                <a:cs typeface="Arial"/>
                <a:sym typeface="Arial"/>
              </a:rPr>
              <a:t> reference the Outlease Agreement</a:t>
            </a:r>
          </a:p>
          <a:p>
            <a:pPr indent="-146050" lvl="0" marL="231775" marR="0" rtl="0" algn="l">
              <a:spcBef>
                <a:spcPts val="1200"/>
              </a:spcBef>
              <a:spcAft>
                <a:spcPts val="0"/>
              </a:spcAft>
              <a:buClr>
                <a:srgbClr val="AF242B"/>
              </a:buClr>
              <a:buFont typeface="Noto Sans Symbols"/>
              <a:buNone/>
            </a:pPr>
            <a:r>
              <a:t/>
            </a:r>
            <a:endParaRPr b="0" baseline="0" i="0" sz="1800" u="sng"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GSA applies the security deposit amount</a:t>
            </a:r>
            <a:r>
              <a:rPr b="0" baseline="0" i="0" lang="en-US" sz="1800" u="none" cap="none" strike="noStrike">
                <a:solidFill>
                  <a:schemeClr val="dk1"/>
                </a:solidFill>
                <a:latin typeface="Arial"/>
                <a:ea typeface="Arial"/>
                <a:cs typeface="Arial"/>
                <a:sym typeface="Arial"/>
              </a:rPr>
              <a:t> to any outstanding Billing Documents</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Manual </a:t>
            </a:r>
            <a:r>
              <a:rPr b="1" baseline="0" i="0" lang="en-US" sz="1800" u="none" cap="none" strike="noStrike">
                <a:solidFill>
                  <a:schemeClr val="dk1"/>
                </a:solidFill>
                <a:latin typeface="Arial"/>
                <a:ea typeface="Arial"/>
                <a:cs typeface="Arial"/>
                <a:sym typeface="Arial"/>
              </a:rPr>
              <a:t>correction of original security deposit CR</a:t>
            </a:r>
          </a:p>
          <a:p>
            <a:pPr indent="-295275" lvl="2" marL="96837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Reference</a:t>
            </a:r>
            <a:r>
              <a:rPr b="0" baseline="0" i="0" lang="en-US" sz="1800" u="none" cap="none" strike="noStrike">
                <a:solidFill>
                  <a:schemeClr val="dk1"/>
                </a:solidFill>
                <a:latin typeface="Arial"/>
                <a:ea typeface="Arial"/>
                <a:cs typeface="Arial"/>
                <a:sym typeface="Arial"/>
              </a:rPr>
              <a:t> the applicable </a:t>
            </a:r>
            <a:r>
              <a:rPr b="1" baseline="0" i="0" lang="en-US" sz="1800" u="none" cap="none" strike="noStrike">
                <a:solidFill>
                  <a:schemeClr val="dk1"/>
                </a:solidFill>
                <a:latin typeface="Arial"/>
                <a:ea typeface="Arial"/>
                <a:cs typeface="Arial"/>
                <a:sym typeface="Arial"/>
              </a:rPr>
              <a:t>Billing Document and Outlease Agreement</a:t>
            </a:r>
          </a:p>
          <a:p>
            <a:pPr indent="-285750" lvl="3" marL="131445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Select </a:t>
            </a:r>
            <a:r>
              <a:rPr b="1" baseline="0" i="0" lang="en-US" sz="1800" u="none" cap="none" strike="noStrike">
                <a:solidFill>
                  <a:schemeClr val="dk1"/>
                </a:solidFill>
                <a:latin typeface="Arial"/>
                <a:ea typeface="Arial"/>
                <a:cs typeface="Arial"/>
                <a:sym typeface="Arial"/>
              </a:rPr>
              <a:t>Default</a:t>
            </a:r>
            <a:r>
              <a:rPr b="0" baseline="0" i="0" lang="en-US" sz="1800" u="none" cap="none" strike="noStrike">
                <a:solidFill>
                  <a:schemeClr val="dk1"/>
                </a:solidFill>
                <a:latin typeface="Arial"/>
                <a:ea typeface="Arial"/>
                <a:cs typeface="Arial"/>
                <a:sym typeface="Arial"/>
              </a:rPr>
              <a:t> to </a:t>
            </a:r>
            <a:r>
              <a:rPr b="0" baseline="0" i="0" lang="en-US" sz="1800" u="sng" cap="none" strike="noStrike">
                <a:solidFill>
                  <a:schemeClr val="dk1"/>
                </a:solidFill>
                <a:latin typeface="Arial"/>
                <a:ea typeface="Arial"/>
                <a:cs typeface="Arial"/>
                <a:sym typeface="Arial"/>
              </a:rPr>
              <a:t>default the accounting dimensions from the referenced BD</a:t>
            </a:r>
          </a:p>
          <a:p>
            <a:pPr indent="-295275" lvl="2" marL="9683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Update Transaction Type: </a:t>
            </a:r>
            <a:r>
              <a:rPr b="1" baseline="0" i="0" lang="en-US" sz="1800" u="none" cap="none" strike="noStrike">
                <a:solidFill>
                  <a:schemeClr val="dk1"/>
                </a:solidFill>
                <a:latin typeface="Arial"/>
                <a:ea typeface="Arial"/>
                <a:cs typeface="Arial"/>
                <a:sym typeface="Arial"/>
              </a:rPr>
              <a:t>01</a:t>
            </a:r>
          </a:p>
          <a:p>
            <a:pPr indent="-190500" lvl="0" marL="285750" marR="0" rtl="0" algn="l">
              <a:spcBef>
                <a:spcPts val="1200"/>
              </a:spcBef>
              <a:spcAft>
                <a:spcPts val="0"/>
              </a:spcAft>
              <a:buClr>
                <a:srgbClr val="AF242B"/>
              </a:buClr>
              <a:buFont typeface="Noto Sans Symbols"/>
              <a:buNone/>
            </a:pPr>
            <a:r>
              <a:t/>
            </a:r>
            <a:endParaRPr b="1" baseline="0" i="0" sz="2000" u="none" cap="none" strike="noStrike">
              <a:solidFill>
                <a:schemeClr val="dk1"/>
              </a:solidFill>
              <a:latin typeface="Arial"/>
              <a:ea typeface="Arial"/>
              <a:cs typeface="Arial"/>
              <a:sym typeface="Arial"/>
            </a:endParaRPr>
          </a:p>
          <a:p>
            <a:pPr indent="-200025" lvl="2" marL="96837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00025" lvl="2" marL="9683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66700" lvl="2" marL="102552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4131" name="Shape 4131"/>
          <p:cNvSpPr txBox="1"/>
          <p:nvPr>
            <p:ph type="title"/>
          </p:nvPr>
        </p:nvSpPr>
        <p:spPr>
          <a:xfrm>
            <a:off x="476877" y="265813"/>
            <a:ext cx="7381874" cy="672071"/>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600" u="none" cap="none" strike="noStrike">
                <a:solidFill>
                  <a:schemeClr val="lt1"/>
                </a:solidFill>
                <a:latin typeface="Arial"/>
                <a:ea typeface="Arial"/>
                <a:cs typeface="Arial"/>
                <a:sym typeface="Arial"/>
              </a:rPr>
            </a:br>
            <a:r>
              <a:rPr b="1" baseline="0" i="0" lang="en-US" sz="2600" u="none" cap="none" strike="noStrike">
                <a:solidFill>
                  <a:schemeClr val="lt1"/>
                </a:solidFill>
                <a:latin typeface="Arial"/>
                <a:ea typeface="Arial"/>
                <a:cs typeface="Arial"/>
                <a:sym typeface="Arial"/>
              </a:rPr>
              <a:t>Settlement of Outlease Security Deposit</a:t>
            </a:r>
          </a:p>
        </p:txBody>
      </p:sp>
      <p:sp>
        <p:nvSpPr>
          <p:cNvPr id="4132" name="Shape 4132"/>
          <p:cNvSpPr txBox="1"/>
          <p:nvPr>
            <p:ph idx="12" type="sldNum"/>
          </p:nvPr>
        </p:nvSpPr>
        <p:spPr>
          <a:xfrm>
            <a:off x="0" y="6539696"/>
            <a:ext cx="509285" cy="30719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133" name="Shape 4133"/>
          <p:cNvSpPr txBox="1"/>
          <p:nvPr>
            <p:ph idx="11" type="ftr"/>
          </p:nvPr>
        </p:nvSpPr>
        <p:spPr>
          <a:xfrm>
            <a:off x="387752"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38" name="Shape 4138"/>
        <p:cNvGrpSpPr/>
        <p:nvPr/>
      </p:nvGrpSpPr>
      <p:grpSpPr>
        <a:xfrm>
          <a:off x="0" y="0"/>
          <a:ext cx="0" cy="0"/>
          <a:chOff x="0" y="0"/>
          <a:chExt cx="0" cy="0"/>
        </a:xfrm>
      </p:grpSpPr>
      <p:sp>
        <p:nvSpPr>
          <p:cNvPr id="4139" name="Shape 4139"/>
          <p:cNvSpPr txBox="1"/>
          <p:nvPr>
            <p:ph type="title"/>
          </p:nvPr>
        </p:nvSpPr>
        <p:spPr>
          <a:xfrm>
            <a:off x="455612" y="331787"/>
            <a:ext cx="832744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Security Deposit CR Correction</a:t>
            </a:r>
          </a:p>
        </p:txBody>
      </p:sp>
      <p:sp>
        <p:nvSpPr>
          <p:cNvPr id="4140" name="Shape 4140"/>
          <p:cNvSpPr txBox="1"/>
          <p:nvPr>
            <p:ph idx="1" type="body"/>
          </p:nvPr>
        </p:nvSpPr>
        <p:spPr>
          <a:xfrm>
            <a:off x="484979" y="4336703"/>
            <a:ext cx="3250113" cy="1649411"/>
          </a:xfrm>
          <a:prstGeom prst="rect">
            <a:avLst/>
          </a:prstGeom>
          <a:noFill/>
          <a:ln>
            <a:noFill/>
          </a:ln>
        </p:spPr>
        <p:txBody>
          <a:bodyPr anchorCtr="0" anchor="t" bIns="45700" lIns="91425" rIns="91425" tIns="45700">
            <a:noAutofit/>
          </a:bodyPr>
          <a:lstStyle/>
          <a:p>
            <a:pPr indent="-285750" lvl="0" marL="285750"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Transaction Type: </a:t>
            </a:r>
            <a:r>
              <a:rPr b="1" baseline="0" i="0" lang="en-US" sz="1600" u="none" cap="none" strike="noStrike">
                <a:solidFill>
                  <a:schemeClr val="dk1"/>
                </a:solidFill>
                <a:latin typeface="Arial"/>
                <a:ea typeface="Arial"/>
                <a:cs typeface="Arial"/>
                <a:sym typeface="Arial"/>
              </a:rPr>
              <a:t>01</a:t>
            </a:r>
          </a:p>
          <a:p>
            <a:pPr indent="-285750" lvl="0" marL="285750"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Reference the applicable Billing Document</a:t>
            </a:r>
          </a:p>
          <a:p>
            <a:pPr indent="-285750" lvl="0" marL="285750"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Reference Agreement </a:t>
            </a:r>
          </a:p>
        </p:txBody>
      </p:sp>
      <p:pic>
        <p:nvPicPr>
          <p:cNvPr id="4141" name="Shape 4141"/>
          <p:cNvPicPr preferRelativeResize="0"/>
          <p:nvPr/>
        </p:nvPicPr>
        <p:blipFill rotWithShape="1">
          <a:blip r:embed="rId3">
            <a:alphaModFix/>
          </a:blip>
          <a:srcRect b="0" l="0" r="10741" t="0"/>
          <a:stretch/>
        </p:blipFill>
        <p:spPr>
          <a:xfrm>
            <a:off x="3813632" y="4398917"/>
            <a:ext cx="5041609" cy="790575"/>
          </a:xfrm>
          <a:prstGeom prst="rect">
            <a:avLst/>
          </a:prstGeom>
          <a:noFill/>
          <a:ln cap="flat" cmpd="sng" w="19050">
            <a:solidFill>
              <a:schemeClr val="dk1"/>
            </a:solidFill>
            <a:prstDash val="solid"/>
            <a:miter/>
            <a:headEnd len="med" w="med" type="none"/>
            <a:tailEnd len="med" w="med" type="none"/>
          </a:ln>
        </p:spPr>
      </p:pic>
      <p:sp>
        <p:nvSpPr>
          <p:cNvPr id="4142" name="Shape 414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143" name="Shape 4143"/>
          <p:cNvSpPr/>
          <p:nvPr/>
        </p:nvSpPr>
        <p:spPr>
          <a:xfrm>
            <a:off x="3832557" y="4694021"/>
            <a:ext cx="4042862" cy="380276"/>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4144" name="Shape 4144"/>
          <p:cNvPicPr preferRelativeResize="0"/>
          <p:nvPr/>
        </p:nvPicPr>
        <p:blipFill rotWithShape="1">
          <a:blip r:embed="rId4">
            <a:alphaModFix/>
          </a:blip>
          <a:srcRect b="0" l="0" r="0" t="0"/>
          <a:stretch/>
        </p:blipFill>
        <p:spPr>
          <a:xfrm>
            <a:off x="626895" y="1184832"/>
            <a:ext cx="7248524" cy="3038475"/>
          </a:xfrm>
          <a:prstGeom prst="rect">
            <a:avLst/>
          </a:prstGeom>
          <a:noFill/>
          <a:ln cap="flat" cmpd="sng" w="19050">
            <a:solidFill>
              <a:schemeClr val="dk1"/>
            </a:solidFill>
            <a:prstDash val="solid"/>
            <a:miter/>
            <a:headEnd len="med" w="med" type="none"/>
            <a:tailEnd len="med" w="med" type="none"/>
          </a:ln>
        </p:spPr>
      </p:pic>
      <p:sp>
        <p:nvSpPr>
          <p:cNvPr id="4145" name="Shape 4145"/>
          <p:cNvSpPr/>
          <p:nvPr/>
        </p:nvSpPr>
        <p:spPr>
          <a:xfrm>
            <a:off x="665395" y="2772076"/>
            <a:ext cx="2966284" cy="28219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4146" name="Shape 4146"/>
          <p:cNvPicPr preferRelativeResize="0"/>
          <p:nvPr/>
        </p:nvPicPr>
        <p:blipFill rotWithShape="1">
          <a:blip r:embed="rId5">
            <a:alphaModFix/>
          </a:blip>
          <a:srcRect b="0" l="0" r="0" t="0"/>
          <a:stretch/>
        </p:blipFill>
        <p:spPr>
          <a:xfrm>
            <a:off x="3832557" y="5366666"/>
            <a:ext cx="4743450" cy="657224"/>
          </a:xfrm>
          <a:prstGeom prst="rect">
            <a:avLst/>
          </a:prstGeom>
          <a:noFill/>
          <a:ln cap="flat" cmpd="sng" w="19050">
            <a:solidFill>
              <a:schemeClr val="dk1"/>
            </a:solidFill>
            <a:prstDash val="solid"/>
            <a:miter/>
            <a:headEnd len="med" w="med" type="none"/>
            <a:tailEnd len="med" w="med" type="none"/>
          </a:ln>
        </p:spPr>
      </p:pic>
      <p:sp>
        <p:nvSpPr>
          <p:cNvPr id="4147" name="Shape 4147"/>
          <p:cNvSpPr/>
          <p:nvPr/>
        </p:nvSpPr>
        <p:spPr>
          <a:xfrm>
            <a:off x="3851482" y="5563696"/>
            <a:ext cx="4724524" cy="396454"/>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4148" name="Shape 4148"/>
          <p:cNvPicPr preferRelativeResize="0"/>
          <p:nvPr/>
        </p:nvPicPr>
        <p:blipFill rotWithShape="1">
          <a:blip r:embed="rId6">
            <a:alphaModFix/>
          </a:blip>
          <a:srcRect b="0" l="0" r="25749" t="0"/>
          <a:stretch/>
        </p:blipFill>
        <p:spPr>
          <a:xfrm>
            <a:off x="3825289" y="1668269"/>
            <a:ext cx="4957762" cy="2552699"/>
          </a:xfrm>
          <a:prstGeom prst="rect">
            <a:avLst/>
          </a:prstGeom>
          <a:noFill/>
          <a:ln cap="flat" cmpd="sng" w="19050">
            <a:solidFill>
              <a:schemeClr val="dk1"/>
            </a:solidFill>
            <a:prstDash val="solid"/>
            <a:miter/>
            <a:headEnd len="med" w="med" type="none"/>
            <a:tailEnd len="med" w="med" type="none"/>
          </a:ln>
        </p:spPr>
      </p:pic>
      <p:sp>
        <p:nvSpPr>
          <p:cNvPr id="4149" name="Shape 4149"/>
          <p:cNvSpPr/>
          <p:nvPr/>
        </p:nvSpPr>
        <p:spPr>
          <a:xfrm>
            <a:off x="5418783" y="3188568"/>
            <a:ext cx="486716" cy="16423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150" name="Shape 415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55" name="Shape 4155"/>
        <p:cNvGrpSpPr/>
        <p:nvPr/>
      </p:nvGrpSpPr>
      <p:grpSpPr>
        <a:xfrm>
          <a:off x="0" y="0"/>
          <a:ext cx="0" cy="0"/>
          <a:chOff x="0" y="0"/>
          <a:chExt cx="0" cy="0"/>
        </a:xfrm>
      </p:grpSpPr>
      <p:sp>
        <p:nvSpPr>
          <p:cNvPr id="4156" name="Shape 4156"/>
          <p:cNvSpPr txBox="1"/>
          <p:nvPr>
            <p:ph idx="1" type="body"/>
          </p:nvPr>
        </p:nvSpPr>
        <p:spPr>
          <a:xfrm>
            <a:off x="712787" y="1608137"/>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Exercise 14 – Apply Security Deposit to Outstanding Bill</a:t>
            </a:r>
          </a:p>
        </p:txBody>
      </p:sp>
      <p:sp>
        <p:nvSpPr>
          <p:cNvPr id="4157" name="Shape 4157"/>
          <p:cNvSpPr txBox="1"/>
          <p:nvPr>
            <p:ph idx="11" type="ftr"/>
          </p:nvPr>
        </p:nvSpPr>
        <p:spPr>
          <a:xfrm>
            <a:off x="348342"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158" name="Shape 4158"/>
          <p:cNvSpPr txBox="1"/>
          <p:nvPr>
            <p:ph idx="12" type="sldNum"/>
          </p:nvPr>
        </p:nvSpPr>
        <p:spPr>
          <a:xfrm>
            <a:off x="0" y="6551780"/>
            <a:ext cx="511628" cy="39307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159" name="Shape 4159"/>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6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Exercise</a:t>
            </a:r>
          </a:p>
        </p:txBody>
      </p:sp>
    </p:spTree>
  </p:cSld>
  <p:clrMapOvr>
    <a:masterClrMapping/>
  </p:clrMapOvr>
  <p:transition spd="slow">
    <p:cut/>
  </p:transition>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64" name="Shape 4164"/>
        <p:cNvGrpSpPr/>
        <p:nvPr/>
      </p:nvGrpSpPr>
      <p:grpSpPr>
        <a:xfrm>
          <a:off x="0" y="0"/>
          <a:ext cx="0" cy="0"/>
          <a:chOff x="0" y="0"/>
          <a:chExt cx="0" cy="0"/>
        </a:xfrm>
      </p:grpSpPr>
      <p:sp>
        <p:nvSpPr>
          <p:cNvPr id="4165" name="Shape 4165"/>
          <p:cNvSpPr txBox="1"/>
          <p:nvPr>
            <p:ph idx="1" type="body"/>
          </p:nvPr>
        </p:nvSpPr>
        <p:spPr>
          <a:xfrm>
            <a:off x="375386" y="1049154"/>
            <a:ext cx="8768614" cy="4153240"/>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Pay for Damages to Lease Premises, if:</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a:t>
            </a:r>
            <a:r>
              <a:rPr b="0" baseline="0" i="0" lang="en-US" sz="1600" u="sng" cap="none" strike="noStrike">
                <a:solidFill>
                  <a:schemeClr val="dk1"/>
                </a:solidFill>
                <a:latin typeface="Arial"/>
                <a:ea typeface="Arial"/>
                <a:cs typeface="Arial"/>
                <a:sym typeface="Arial"/>
              </a:rPr>
              <a:t>ustomer has damaged the Lease Premises, requiring repair by GSA</a:t>
            </a:r>
          </a:p>
          <a:p>
            <a:pPr indent="-231775" lvl="0" marL="2317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GSA creates a </a:t>
            </a:r>
            <a:r>
              <a:rPr b="0" baseline="0" i="0" lang="en-US" sz="1600" u="sng" cap="none" strike="noStrike">
                <a:solidFill>
                  <a:schemeClr val="dk1"/>
                </a:solidFill>
                <a:latin typeface="Arial"/>
                <a:ea typeface="Arial"/>
                <a:cs typeface="Arial"/>
                <a:sym typeface="Arial"/>
              </a:rPr>
              <a:t>new RWA Agreement</a:t>
            </a:r>
            <a:r>
              <a:rPr b="0" baseline="0" i="0" lang="en-US" sz="1600" u="none" cap="none" strike="noStrike">
                <a:solidFill>
                  <a:schemeClr val="dk1"/>
                </a:solidFill>
                <a:latin typeface="Arial"/>
                <a:ea typeface="Arial"/>
                <a:cs typeface="Arial"/>
                <a:sym typeface="Arial"/>
              </a:rPr>
              <a:t> via RETA interface to </a:t>
            </a:r>
            <a:r>
              <a:rPr b="0" baseline="0" i="0" lang="en-US" sz="1600" u="sng" cap="none" strike="noStrike">
                <a:solidFill>
                  <a:schemeClr val="dk1"/>
                </a:solidFill>
                <a:latin typeface="Arial"/>
                <a:ea typeface="Arial"/>
                <a:cs typeface="Arial"/>
                <a:sym typeface="Arial"/>
              </a:rPr>
              <a:t>track spending incurred to restore leased space</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Document Category ED; Document Type NED, Transaction Type 02</a:t>
            </a:r>
          </a:p>
          <a:p>
            <a:pPr indent="-231775" lvl="0" marL="231775" marR="0" rtl="0" algn="l">
              <a:spcBef>
                <a:spcPts val="120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GSA applies the security deposit as an advance payment</a:t>
            </a:r>
            <a:r>
              <a:rPr b="0" baseline="0" i="0" lang="en-US" sz="1600" u="none" cap="none" strike="noStrike">
                <a:solidFill>
                  <a:schemeClr val="dk1"/>
                </a:solidFill>
                <a:latin typeface="Arial"/>
                <a:ea typeface="Arial"/>
                <a:cs typeface="Arial"/>
                <a:sym typeface="Arial"/>
              </a:rPr>
              <a:t> against new RWA Agreement</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Manual </a:t>
            </a:r>
            <a:r>
              <a:rPr b="1" baseline="0" i="0" lang="en-US" sz="1600" u="none" cap="none" strike="noStrike">
                <a:solidFill>
                  <a:schemeClr val="dk1"/>
                </a:solidFill>
                <a:latin typeface="Arial"/>
                <a:ea typeface="Arial"/>
                <a:cs typeface="Arial"/>
                <a:sym typeface="Arial"/>
              </a:rPr>
              <a:t>correction of original security deposit CR</a:t>
            </a:r>
          </a:p>
          <a:p>
            <a:pPr indent="-241300" lvl="2" marL="914400" marR="0" rtl="0" algn="l">
              <a:spcBef>
                <a:spcPts val="120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Zero down line 1</a:t>
            </a:r>
            <a:r>
              <a:rPr b="0" baseline="0" i="0" lang="en-US" sz="1600" u="none" cap="none" strike="noStrike">
                <a:solidFill>
                  <a:schemeClr val="dk1"/>
                </a:solidFill>
                <a:latin typeface="Arial"/>
                <a:ea typeface="Arial"/>
                <a:cs typeface="Arial"/>
                <a:sym typeface="Arial"/>
              </a:rPr>
              <a:t> – this will </a:t>
            </a:r>
            <a:r>
              <a:rPr b="0" baseline="0" i="0" lang="en-US" sz="1600" u="sng" cap="none" strike="noStrike">
                <a:solidFill>
                  <a:schemeClr val="dk1"/>
                </a:solidFill>
                <a:latin typeface="Arial"/>
                <a:ea typeface="Arial"/>
                <a:cs typeface="Arial"/>
                <a:sym typeface="Arial"/>
              </a:rPr>
              <a:t>draw down the 2400.01 deposit account balance</a:t>
            </a:r>
          </a:p>
          <a:p>
            <a:pPr indent="-241300" lvl="2" marL="914400" marR="0" rtl="0" algn="l">
              <a:spcBef>
                <a:spcPts val="120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Copy line 1 to create new line 2 </a:t>
            </a:r>
            <a:r>
              <a:rPr b="0" baseline="0" i="0" lang="en-US" sz="1600" u="none" cap="none" strike="noStrike">
                <a:solidFill>
                  <a:schemeClr val="dk1"/>
                </a:solidFill>
                <a:latin typeface="Arial"/>
                <a:ea typeface="Arial"/>
                <a:cs typeface="Arial"/>
                <a:sym typeface="Arial"/>
              </a:rPr>
              <a:t>for the amount of the security deposit</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Set the Line type to </a:t>
            </a:r>
            <a:r>
              <a:rPr b="0" baseline="0" i="0" lang="en-US" sz="1600" u="sng" cap="none" strike="noStrike">
                <a:solidFill>
                  <a:schemeClr val="dk1"/>
                </a:solidFill>
                <a:latin typeface="Arial"/>
                <a:ea typeface="Arial"/>
                <a:cs typeface="Arial"/>
                <a:sym typeface="Arial"/>
              </a:rPr>
              <a:t>Advance Payment</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Set the </a:t>
            </a:r>
            <a:r>
              <a:rPr b="0" baseline="0" i="0" lang="en-US" sz="1600" u="sng" cap="none" strike="noStrike">
                <a:solidFill>
                  <a:schemeClr val="dk1"/>
                </a:solidFill>
                <a:latin typeface="Arial"/>
                <a:ea typeface="Arial"/>
                <a:cs typeface="Arial"/>
                <a:sym typeface="Arial"/>
              </a:rPr>
              <a:t>Transaction Type to 04</a:t>
            </a:r>
            <a:r>
              <a:rPr b="0" baseline="0" i="0" lang="en-US" sz="1600" u="none" cap="none" strike="noStrike">
                <a:solidFill>
                  <a:schemeClr val="dk1"/>
                </a:solidFill>
                <a:latin typeface="Arial"/>
                <a:ea typeface="Arial"/>
                <a:cs typeface="Arial"/>
                <a:sym typeface="Arial"/>
              </a:rPr>
              <a:t> – this will </a:t>
            </a:r>
            <a:r>
              <a:rPr b="0" baseline="0" i="0" lang="en-US" sz="1600" u="sng" cap="none" strike="noStrike">
                <a:solidFill>
                  <a:schemeClr val="dk1"/>
                </a:solidFill>
                <a:latin typeface="Arial"/>
                <a:ea typeface="Arial"/>
                <a:cs typeface="Arial"/>
                <a:sym typeface="Arial"/>
              </a:rPr>
              <a:t>reclassify the security deposit as deferred income, 2310.06</a:t>
            </a:r>
            <a:r>
              <a:rPr b="0" baseline="0" i="0" lang="en-US" sz="1600" u="none" cap="none" strike="noStrike">
                <a:solidFill>
                  <a:schemeClr val="dk1"/>
                </a:solidFill>
                <a:latin typeface="Arial"/>
                <a:ea typeface="Arial"/>
                <a:cs typeface="Arial"/>
                <a:sym typeface="Arial"/>
              </a:rPr>
              <a:t> </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Add a </a:t>
            </a:r>
            <a:r>
              <a:rPr b="0" baseline="0" i="0" lang="en-US" sz="1600" u="sng" cap="none" strike="noStrike">
                <a:solidFill>
                  <a:schemeClr val="dk1"/>
                </a:solidFill>
                <a:latin typeface="Arial"/>
                <a:ea typeface="Arial"/>
                <a:cs typeface="Arial"/>
                <a:sym typeface="Arial"/>
              </a:rPr>
              <a:t>reference</a:t>
            </a:r>
            <a:r>
              <a:rPr b="0" baseline="0" i="0" lang="en-US" sz="1600" u="none" cap="none" strike="noStrike">
                <a:solidFill>
                  <a:schemeClr val="dk1"/>
                </a:solidFill>
                <a:latin typeface="Arial"/>
                <a:ea typeface="Arial"/>
                <a:cs typeface="Arial"/>
                <a:sym typeface="Arial"/>
              </a:rPr>
              <a:t> to the appropriate </a:t>
            </a:r>
            <a:r>
              <a:rPr b="0" baseline="0" i="0" lang="en-US" sz="1600" u="sng" cap="none" strike="noStrike">
                <a:solidFill>
                  <a:schemeClr val="dk1"/>
                </a:solidFill>
                <a:latin typeface="Arial"/>
                <a:ea typeface="Arial"/>
                <a:cs typeface="Arial"/>
                <a:sym typeface="Arial"/>
              </a:rPr>
              <a:t>Agreement Number and Line Number</a:t>
            </a:r>
          </a:p>
          <a:p>
            <a:pPr indent="-292100" lvl="1" marL="6223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Create </a:t>
            </a:r>
            <a:r>
              <a:rPr b="0" baseline="0" i="0" lang="en-US" sz="1600" u="sng" cap="none" strike="noStrike">
                <a:solidFill>
                  <a:schemeClr val="dk1"/>
                </a:solidFill>
                <a:latin typeface="Arial"/>
                <a:ea typeface="Arial"/>
                <a:cs typeface="Arial"/>
                <a:sym typeface="Arial"/>
              </a:rPr>
              <a:t>spending transactions</a:t>
            </a:r>
            <a:r>
              <a:rPr b="0" baseline="0" i="0" lang="en-US" sz="1600" u="none" cap="none" strike="noStrike">
                <a:solidFill>
                  <a:schemeClr val="dk1"/>
                </a:solidFill>
                <a:latin typeface="Arial"/>
                <a:ea typeface="Arial"/>
                <a:cs typeface="Arial"/>
                <a:sym typeface="Arial"/>
              </a:rPr>
              <a:t> for expenses incurred to repair damages</a:t>
            </a:r>
          </a:p>
          <a:p>
            <a:pPr indent="-200025" lvl="2" marL="96837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00025" lvl="2" marL="9683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66700" lvl="2" marL="102552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4166" name="Shape 4166"/>
          <p:cNvSpPr txBox="1"/>
          <p:nvPr>
            <p:ph type="title"/>
          </p:nvPr>
        </p:nvSpPr>
        <p:spPr>
          <a:xfrm>
            <a:off x="476877" y="265813"/>
            <a:ext cx="7381874" cy="672071"/>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600" u="none" cap="none" strike="noStrike">
                <a:solidFill>
                  <a:schemeClr val="lt1"/>
                </a:solidFill>
                <a:latin typeface="Arial"/>
                <a:ea typeface="Arial"/>
                <a:cs typeface="Arial"/>
                <a:sym typeface="Arial"/>
              </a:rPr>
            </a:br>
            <a:r>
              <a:rPr b="1" baseline="0" i="0" lang="en-US" sz="2600" u="none" cap="none" strike="noStrike">
                <a:solidFill>
                  <a:schemeClr val="lt1"/>
                </a:solidFill>
                <a:latin typeface="Arial"/>
                <a:ea typeface="Arial"/>
                <a:cs typeface="Arial"/>
                <a:sym typeface="Arial"/>
              </a:rPr>
              <a:t>Settlement of Outlease Security Deposit</a:t>
            </a:r>
          </a:p>
        </p:txBody>
      </p:sp>
      <p:sp>
        <p:nvSpPr>
          <p:cNvPr id="4167" name="Shape 4167"/>
          <p:cNvSpPr txBox="1"/>
          <p:nvPr>
            <p:ph idx="12" type="sldNum"/>
          </p:nvPr>
        </p:nvSpPr>
        <p:spPr>
          <a:xfrm>
            <a:off x="0" y="6539696"/>
            <a:ext cx="509285" cy="30719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168" name="Shape 4168"/>
          <p:cNvSpPr txBox="1"/>
          <p:nvPr>
            <p:ph idx="11" type="ftr"/>
          </p:nvPr>
        </p:nvSpPr>
        <p:spPr>
          <a:xfrm>
            <a:off x="387752"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73" name="Shape 4173"/>
        <p:cNvGrpSpPr/>
        <p:nvPr/>
      </p:nvGrpSpPr>
      <p:grpSpPr>
        <a:xfrm>
          <a:off x="0" y="0"/>
          <a:ext cx="0" cy="0"/>
          <a:chOff x="0" y="0"/>
          <a:chExt cx="0" cy="0"/>
        </a:xfrm>
      </p:grpSpPr>
      <p:sp>
        <p:nvSpPr>
          <p:cNvPr id="4174" name="Shape 4174"/>
          <p:cNvSpPr txBox="1"/>
          <p:nvPr>
            <p:ph idx="1" type="body"/>
          </p:nvPr>
        </p:nvSpPr>
        <p:spPr>
          <a:xfrm>
            <a:off x="375386" y="1357154"/>
            <a:ext cx="8768614" cy="4153240"/>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Pay for Damages to Lease Premises</a:t>
            </a:r>
          </a:p>
          <a:p>
            <a:pPr indent="-349250" lvl="1" marL="679450"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PCPROJBILL: </a:t>
            </a:r>
            <a:r>
              <a:rPr b="0" baseline="0" i="0" lang="en-US" sz="1600" u="none" cap="none" strike="noStrike">
                <a:solidFill>
                  <a:schemeClr val="dk1"/>
                </a:solidFill>
                <a:latin typeface="Arial"/>
                <a:ea typeface="Arial"/>
                <a:cs typeface="Arial"/>
                <a:sym typeface="Arial"/>
              </a:rPr>
              <a:t>Generates </a:t>
            </a:r>
            <a:r>
              <a:rPr b="0" baseline="0" i="0" lang="en-US" sz="1600" u="sng" cap="none" strike="noStrike">
                <a:solidFill>
                  <a:schemeClr val="dk1"/>
                </a:solidFill>
                <a:latin typeface="Arial"/>
                <a:ea typeface="Arial"/>
                <a:cs typeface="Arial"/>
                <a:sym typeface="Arial"/>
              </a:rPr>
              <a:t>advance offset Cash Receipt</a:t>
            </a:r>
            <a:r>
              <a:rPr b="0" baseline="0" i="0" lang="en-US" sz="1600" u="none" cap="none" strike="noStrike">
                <a:solidFill>
                  <a:schemeClr val="dk1"/>
                </a:solidFill>
                <a:latin typeface="Arial"/>
                <a:ea typeface="Arial"/>
                <a:cs typeface="Arial"/>
                <a:sym typeface="Arial"/>
              </a:rPr>
              <a:t> and/or </a:t>
            </a:r>
            <a:r>
              <a:rPr b="0" baseline="0" i="0" lang="en-US" sz="1600" u="sng" cap="none" strike="noStrike">
                <a:solidFill>
                  <a:schemeClr val="dk1"/>
                </a:solidFill>
                <a:latin typeface="Arial"/>
                <a:ea typeface="Arial"/>
                <a:cs typeface="Arial"/>
                <a:sym typeface="Arial"/>
              </a:rPr>
              <a:t>Billing Document</a:t>
            </a:r>
          </a:p>
          <a:p>
            <a:pPr indent="-352425" lvl="2" marL="10255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If the spending amount is </a:t>
            </a:r>
            <a:r>
              <a:rPr b="1" baseline="0" i="0" lang="en-US" sz="1600" u="sng" cap="none" strike="noStrike">
                <a:solidFill>
                  <a:schemeClr val="dk1"/>
                </a:solidFill>
                <a:latin typeface="Arial"/>
                <a:ea typeface="Arial"/>
                <a:cs typeface="Arial"/>
                <a:sym typeface="Arial"/>
              </a:rPr>
              <a:t>greater</a:t>
            </a:r>
            <a:r>
              <a:rPr b="1" baseline="0" i="0" lang="en-US" sz="1600" u="none" cap="none" strike="noStrike">
                <a:solidFill>
                  <a:schemeClr val="dk1"/>
                </a:solidFill>
                <a:latin typeface="Arial"/>
                <a:ea typeface="Arial"/>
                <a:cs typeface="Arial"/>
                <a:sym typeface="Arial"/>
              </a:rPr>
              <a:t> than the advance amount</a:t>
            </a:r>
          </a:p>
          <a:p>
            <a:pPr indent="-342900" lvl="3" marL="13716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Generates </a:t>
            </a:r>
            <a:r>
              <a:rPr b="0" baseline="0" i="0" lang="en-US" sz="1600" u="sng" cap="none" strike="noStrike">
                <a:solidFill>
                  <a:schemeClr val="dk1"/>
                </a:solidFill>
                <a:latin typeface="Arial"/>
                <a:ea typeface="Arial"/>
                <a:cs typeface="Arial"/>
                <a:sym typeface="Arial"/>
              </a:rPr>
              <a:t>both an advance offset Cash Receipt as well as non-IPAC BD</a:t>
            </a:r>
            <a:r>
              <a:rPr b="0" baseline="0" i="0" lang="en-US" sz="1600" u="none" cap="none" strike="noStrike">
                <a:solidFill>
                  <a:schemeClr val="dk1"/>
                </a:solidFill>
                <a:latin typeface="Arial"/>
                <a:ea typeface="Arial"/>
                <a:cs typeface="Arial"/>
                <a:sym typeface="Arial"/>
              </a:rPr>
              <a:t>:</a:t>
            </a:r>
          </a:p>
          <a:p>
            <a:pPr indent="-342900" lvl="4" marL="16510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Document Category CR; Document Type AO7, Transaction Type 01</a:t>
            </a:r>
          </a:p>
          <a:p>
            <a:pPr indent="-342900" lvl="4" marL="16510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Document Category BD; Document Type ADN, Transaction Type 01</a:t>
            </a:r>
            <a:br>
              <a:rPr b="0" baseline="0" i="0" lang="en-US" sz="1600" u="none" cap="none" strike="noStrike">
                <a:solidFill>
                  <a:schemeClr val="dk1"/>
                </a:solidFill>
                <a:latin typeface="Arial"/>
                <a:ea typeface="Arial"/>
                <a:cs typeface="Arial"/>
                <a:sym typeface="Arial"/>
              </a:rPr>
            </a:br>
          </a:p>
          <a:p>
            <a:pPr indent="-352425" lvl="2" marL="10255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If the spending amount is </a:t>
            </a:r>
            <a:r>
              <a:rPr b="1" baseline="0" i="0" lang="en-US" sz="1600" u="sng" cap="none" strike="noStrike">
                <a:solidFill>
                  <a:schemeClr val="dk1"/>
                </a:solidFill>
                <a:latin typeface="Arial"/>
                <a:ea typeface="Arial"/>
                <a:cs typeface="Arial"/>
                <a:sym typeface="Arial"/>
              </a:rPr>
              <a:t>less</a:t>
            </a:r>
            <a:r>
              <a:rPr b="1" baseline="0" i="0" lang="en-US" sz="1600" u="none" cap="none" strike="noStrike">
                <a:solidFill>
                  <a:schemeClr val="dk1"/>
                </a:solidFill>
                <a:latin typeface="Arial"/>
                <a:ea typeface="Arial"/>
                <a:cs typeface="Arial"/>
                <a:sym typeface="Arial"/>
              </a:rPr>
              <a:t> than the advance amount</a:t>
            </a:r>
          </a:p>
          <a:p>
            <a:pPr indent="-342900" lvl="3" marL="13716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Generates an </a:t>
            </a:r>
            <a:r>
              <a:rPr b="0" baseline="0" i="0" lang="en-US" sz="1600" u="sng" cap="none" strike="noStrike">
                <a:solidFill>
                  <a:schemeClr val="dk1"/>
                </a:solidFill>
                <a:latin typeface="Arial"/>
                <a:ea typeface="Arial"/>
                <a:cs typeface="Arial"/>
                <a:sym typeface="Arial"/>
              </a:rPr>
              <a:t>advance offset only</a:t>
            </a:r>
          </a:p>
          <a:p>
            <a:pPr indent="-342900" lvl="4" marL="16510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Document Category CR; Document Type AO7, Transaction Type 01</a:t>
            </a:r>
          </a:p>
          <a:p>
            <a:pPr indent="-342900" lvl="3" marL="13716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Manually process </a:t>
            </a:r>
            <a:r>
              <a:rPr b="0" baseline="0" i="0" lang="en-US" sz="1600" u="sng" cap="none" strike="noStrike">
                <a:solidFill>
                  <a:schemeClr val="dk1"/>
                </a:solidFill>
                <a:latin typeface="Arial"/>
                <a:ea typeface="Arial"/>
                <a:cs typeface="Arial"/>
                <a:sym typeface="Arial"/>
              </a:rPr>
              <a:t>Non-IPAC refund for remainder</a:t>
            </a:r>
          </a:p>
          <a:p>
            <a:pPr indent="-342900" lvl="4" marL="16510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Document Category IP; Document Type MR7, Transaction Type 04</a:t>
            </a:r>
          </a:p>
          <a:p>
            <a:pPr indent="-155575" lvl="0" marL="231775" marR="0" rtl="0" algn="l">
              <a:spcBef>
                <a:spcPts val="1200"/>
              </a:spcBef>
              <a:spcAft>
                <a:spcPts val="0"/>
              </a:spcAft>
              <a:buClr>
                <a:srgbClr val="AF242B"/>
              </a:buClr>
              <a:buFont typeface="Noto Sans Symbols"/>
              <a:buNone/>
            </a:pPr>
            <a:r>
              <a:t/>
            </a:r>
            <a:endParaRPr b="0" baseline="0" i="0" sz="1600" u="sng" cap="none" strike="noStrike">
              <a:solidFill>
                <a:schemeClr val="dk1"/>
              </a:solidFill>
              <a:latin typeface="Arial"/>
              <a:ea typeface="Arial"/>
              <a:cs typeface="Arial"/>
              <a:sym typeface="Arial"/>
            </a:endParaRPr>
          </a:p>
          <a:p>
            <a:pPr indent="-200025" lvl="2" marL="96837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00025" lvl="2" marL="9683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66700" lvl="2" marL="102552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4175" name="Shape 4175"/>
          <p:cNvSpPr txBox="1"/>
          <p:nvPr>
            <p:ph type="title"/>
          </p:nvPr>
        </p:nvSpPr>
        <p:spPr>
          <a:xfrm>
            <a:off x="476877" y="265813"/>
            <a:ext cx="7381874" cy="672071"/>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600" u="none" cap="none" strike="noStrike">
                <a:solidFill>
                  <a:schemeClr val="lt1"/>
                </a:solidFill>
                <a:latin typeface="Arial"/>
                <a:ea typeface="Arial"/>
                <a:cs typeface="Arial"/>
                <a:sym typeface="Arial"/>
              </a:rPr>
            </a:br>
            <a:r>
              <a:rPr b="1" baseline="0" i="0" lang="en-US" sz="2600" u="none" cap="none" strike="noStrike">
                <a:solidFill>
                  <a:schemeClr val="lt1"/>
                </a:solidFill>
                <a:latin typeface="Arial"/>
                <a:ea typeface="Arial"/>
                <a:cs typeface="Arial"/>
                <a:sym typeface="Arial"/>
              </a:rPr>
              <a:t>Settlement of Outlease Security Deposit</a:t>
            </a:r>
          </a:p>
        </p:txBody>
      </p:sp>
      <p:sp>
        <p:nvSpPr>
          <p:cNvPr id="4176" name="Shape 4176"/>
          <p:cNvSpPr txBox="1"/>
          <p:nvPr>
            <p:ph idx="12" type="sldNum"/>
          </p:nvPr>
        </p:nvSpPr>
        <p:spPr>
          <a:xfrm>
            <a:off x="0" y="6539696"/>
            <a:ext cx="509285" cy="30719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177" name="Shape 4177"/>
          <p:cNvSpPr txBox="1"/>
          <p:nvPr>
            <p:ph idx="11" type="ftr"/>
          </p:nvPr>
        </p:nvSpPr>
        <p:spPr>
          <a:xfrm>
            <a:off x="387752"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82" name="Shape 4182"/>
        <p:cNvGrpSpPr/>
        <p:nvPr/>
      </p:nvGrpSpPr>
      <p:grpSpPr>
        <a:xfrm>
          <a:off x="0" y="0"/>
          <a:ext cx="0" cy="0"/>
          <a:chOff x="0" y="0"/>
          <a:chExt cx="0" cy="0"/>
        </a:xfrm>
      </p:grpSpPr>
      <p:sp>
        <p:nvSpPr>
          <p:cNvPr id="4183" name="Shape 4183"/>
          <p:cNvSpPr txBox="1"/>
          <p:nvPr>
            <p:ph idx="1" type="body"/>
          </p:nvPr>
        </p:nvSpPr>
        <p:spPr>
          <a:xfrm>
            <a:off x="0" y="1232104"/>
            <a:ext cx="8752113" cy="1879586"/>
          </a:xfrm>
          <a:prstGeom prst="rect">
            <a:avLst/>
          </a:prstGeom>
          <a:noFill/>
          <a:ln>
            <a:noFill/>
          </a:ln>
        </p:spPr>
        <p:txBody>
          <a:bodyPr anchorCtr="0" anchor="t" bIns="45700" lIns="91425" rIns="91425" tIns="45700">
            <a:noAutofit/>
          </a:bodyPr>
          <a:lstStyle/>
          <a:p>
            <a:pPr indent="-352425" lvl="2" marL="102552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Create new RWA Agreement</a:t>
            </a:r>
          </a:p>
          <a:p>
            <a:pPr indent="-342900" lvl="3" marL="13716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Spending-based, non-IPAC, advance required</a:t>
            </a:r>
          </a:p>
          <a:p>
            <a:pPr indent="-342900" lvl="3" marL="1371600" marR="0" rtl="0" algn="l">
              <a:spcBef>
                <a:spcPts val="1200"/>
              </a:spcBef>
              <a:spcAft>
                <a:spcPts val="60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Document Category ED; Document Type NED, Transaction Type 02</a:t>
            </a:r>
          </a:p>
        </p:txBody>
      </p:sp>
      <p:sp>
        <p:nvSpPr>
          <p:cNvPr id="4184" name="Shape 4184"/>
          <p:cNvSpPr txBox="1"/>
          <p:nvPr>
            <p:ph type="title"/>
          </p:nvPr>
        </p:nvSpPr>
        <p:spPr>
          <a:xfrm>
            <a:off x="306729" y="279462"/>
            <a:ext cx="8927061" cy="672071"/>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6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Settlement of Outlease Security Deposit - Damages</a:t>
            </a:r>
          </a:p>
        </p:txBody>
      </p:sp>
      <p:sp>
        <p:nvSpPr>
          <p:cNvPr id="4185" name="Shape 4185"/>
          <p:cNvSpPr txBox="1"/>
          <p:nvPr>
            <p:ph idx="12" type="sldNum"/>
          </p:nvPr>
        </p:nvSpPr>
        <p:spPr>
          <a:xfrm>
            <a:off x="0" y="6551271"/>
            <a:ext cx="439836" cy="295617"/>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186" name="Shape 4186"/>
          <p:cNvSpPr txBox="1"/>
          <p:nvPr>
            <p:ph idx="11" type="ftr"/>
          </p:nvPr>
        </p:nvSpPr>
        <p:spPr>
          <a:xfrm>
            <a:off x="306729"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4187" name="Shape 4187"/>
          <p:cNvPicPr preferRelativeResize="0"/>
          <p:nvPr/>
        </p:nvPicPr>
        <p:blipFill rotWithShape="1">
          <a:blip r:embed="rId3">
            <a:alphaModFix/>
          </a:blip>
          <a:srcRect b="11065" l="0" r="0" t="0"/>
          <a:stretch/>
        </p:blipFill>
        <p:spPr>
          <a:xfrm>
            <a:off x="788810" y="2524561"/>
            <a:ext cx="7962899" cy="3439233"/>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3" name="Shape 503"/>
        <p:cNvGrpSpPr/>
        <p:nvPr/>
      </p:nvGrpSpPr>
      <p:grpSpPr>
        <a:xfrm>
          <a:off x="0" y="0"/>
          <a:ext cx="0" cy="0"/>
          <a:chOff x="0" y="0"/>
          <a:chExt cx="0" cy="0"/>
        </a:xfrm>
      </p:grpSpPr>
      <p:sp>
        <p:nvSpPr>
          <p:cNvPr id="504" name="Shape 504"/>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External Direct (ED) Agreements</a:t>
            </a:r>
          </a:p>
        </p:txBody>
      </p:sp>
      <p:sp>
        <p:nvSpPr>
          <p:cNvPr id="505" name="Shape 505"/>
          <p:cNvSpPr txBox="1"/>
          <p:nvPr>
            <p:ph idx="1" type="body"/>
          </p:nvPr>
        </p:nvSpPr>
        <p:spPr>
          <a:xfrm>
            <a:off x="617785" y="1133125"/>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External Direct (ED) Agreement</a:t>
            </a:r>
          </a:p>
          <a:p>
            <a:pPr indent="-225425" lvl="1" marL="568325" marR="0" rtl="0" algn="l">
              <a:spcBef>
                <a:spcPts val="432"/>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Used when GSA enters into an Agreement with an entity outside the agency (Federal, state, private individual)</a:t>
            </a:r>
          </a:p>
          <a:p>
            <a:pPr indent="-146050" lvl="0" marL="231775" marR="0" rtl="0" algn="l">
              <a:spcBef>
                <a:spcPts val="6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ED document includes the following:</a:t>
            </a:r>
          </a:p>
          <a:p>
            <a:pPr indent="-225425" lvl="1" marL="568325" marR="0" rtl="0" algn="l">
              <a:spcBef>
                <a:spcPts val="9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Header</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Office Addresses</a:t>
            </a:r>
          </a:p>
          <a:p>
            <a:pPr indent="-225425" lvl="1" marL="56832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Header Accounting Lines</a:t>
            </a:r>
          </a:p>
          <a:p>
            <a:pPr indent="-241300" lvl="2" marL="91440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Header Accounting Line Sections</a:t>
            </a:r>
          </a:p>
          <a:p>
            <a:pPr indent="-231775" lvl="3" marL="126047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Spending Controls</a:t>
            </a:r>
          </a:p>
          <a:p>
            <a:pPr indent="-231775" lvl="3" marL="126047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Billing Options</a:t>
            </a:r>
          </a:p>
          <a:p>
            <a:pPr indent="-231775" lvl="3" marL="126047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Interagency Transfer (IPAC)</a:t>
            </a:r>
          </a:p>
          <a:p>
            <a:pPr indent="-231775" lvl="3" marL="1260475"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Surcharges (used by University For People)</a:t>
            </a:r>
          </a:p>
          <a:p>
            <a:pPr indent="-136525" lvl="3" marL="1260475" marR="0" rtl="0" algn="l">
              <a:spcBef>
                <a:spcPts val="7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506" name="Shape 50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507" name="Shape 50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92" name="Shape 4192"/>
        <p:cNvGrpSpPr/>
        <p:nvPr/>
      </p:nvGrpSpPr>
      <p:grpSpPr>
        <a:xfrm>
          <a:off x="0" y="0"/>
          <a:ext cx="0" cy="0"/>
          <a:chOff x="0" y="0"/>
          <a:chExt cx="0" cy="0"/>
        </a:xfrm>
      </p:grpSpPr>
      <p:sp>
        <p:nvSpPr>
          <p:cNvPr id="4193" name="Shape 4193"/>
          <p:cNvSpPr txBox="1"/>
          <p:nvPr>
            <p:ph idx="1" type="body"/>
          </p:nvPr>
        </p:nvSpPr>
        <p:spPr>
          <a:xfrm>
            <a:off x="0" y="1232104"/>
            <a:ext cx="8752113" cy="3956532"/>
          </a:xfrm>
          <a:prstGeom prst="rect">
            <a:avLst/>
          </a:prstGeom>
          <a:noFill/>
          <a:ln>
            <a:noFill/>
          </a:ln>
        </p:spPr>
        <p:txBody>
          <a:bodyPr anchorCtr="0" anchor="t" bIns="45700" lIns="91425" rIns="91425" tIns="45700">
            <a:noAutofit/>
          </a:bodyPr>
          <a:lstStyle/>
          <a:p>
            <a:pPr indent="-352425" lvl="2" marL="102552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After the new RWA is established, correct Security Deposit CR to:</a:t>
            </a:r>
          </a:p>
          <a:p>
            <a:pPr indent="-342900" lvl="3" marL="1371600"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Zero down line 1</a:t>
            </a:r>
          </a:p>
          <a:p>
            <a:pPr indent="-342900" lvl="3" marL="1371600"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Copy line 1 to create new line 2 for the amount of the security deposit</a:t>
            </a:r>
          </a:p>
          <a:p>
            <a:pPr indent="-342900" lvl="4" marL="1651000"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Line Type: </a:t>
            </a:r>
            <a:r>
              <a:rPr b="1" baseline="0" i="0" lang="en-US" sz="2000" u="none" cap="none" strike="noStrike">
                <a:solidFill>
                  <a:schemeClr val="dk1"/>
                </a:solidFill>
                <a:latin typeface="Arial"/>
                <a:ea typeface="Arial"/>
                <a:cs typeface="Arial"/>
                <a:sym typeface="Arial"/>
              </a:rPr>
              <a:t>Advance Payment</a:t>
            </a:r>
          </a:p>
          <a:p>
            <a:pPr indent="-342900" lvl="4" marL="1651000"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Trans Type:  </a:t>
            </a:r>
            <a:r>
              <a:rPr b="1" baseline="0" i="0" lang="en-US" sz="2000" u="none" cap="none" strike="noStrike">
                <a:solidFill>
                  <a:schemeClr val="dk1"/>
                </a:solidFill>
                <a:latin typeface="Arial"/>
                <a:ea typeface="Arial"/>
                <a:cs typeface="Arial"/>
                <a:sym typeface="Arial"/>
              </a:rPr>
              <a:t>04</a:t>
            </a:r>
          </a:p>
          <a:p>
            <a:pPr indent="-342900" lvl="4" marL="1651000" marR="0" rtl="0" algn="l">
              <a:spcBef>
                <a:spcPts val="1200"/>
              </a:spcBef>
              <a:spcAft>
                <a:spcPts val="60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Reference RWA Agreement number and line number</a:t>
            </a:r>
          </a:p>
        </p:txBody>
      </p:sp>
      <p:sp>
        <p:nvSpPr>
          <p:cNvPr id="4194" name="Shape 4194"/>
          <p:cNvSpPr txBox="1"/>
          <p:nvPr>
            <p:ph type="title"/>
          </p:nvPr>
        </p:nvSpPr>
        <p:spPr>
          <a:xfrm>
            <a:off x="306729" y="279462"/>
            <a:ext cx="8927061" cy="672071"/>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6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Settlement of Outlease Security Deposit - Damages</a:t>
            </a:r>
          </a:p>
        </p:txBody>
      </p:sp>
      <p:sp>
        <p:nvSpPr>
          <p:cNvPr id="4195" name="Shape 4195"/>
          <p:cNvSpPr txBox="1"/>
          <p:nvPr>
            <p:ph idx="12" type="sldNum"/>
          </p:nvPr>
        </p:nvSpPr>
        <p:spPr>
          <a:xfrm>
            <a:off x="0" y="6551271"/>
            <a:ext cx="439836" cy="295617"/>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196" name="Shape 4196"/>
          <p:cNvSpPr txBox="1"/>
          <p:nvPr>
            <p:ph idx="11" type="ftr"/>
          </p:nvPr>
        </p:nvSpPr>
        <p:spPr>
          <a:xfrm>
            <a:off x="306729"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01" name="Shape 4201"/>
        <p:cNvGrpSpPr/>
        <p:nvPr/>
      </p:nvGrpSpPr>
      <p:grpSpPr>
        <a:xfrm>
          <a:off x="0" y="0"/>
          <a:ext cx="0" cy="0"/>
          <a:chOff x="0" y="0"/>
          <a:chExt cx="0" cy="0"/>
        </a:xfrm>
      </p:grpSpPr>
      <p:sp>
        <p:nvSpPr>
          <p:cNvPr id="4202" name="Shape 4202"/>
          <p:cNvSpPr txBox="1"/>
          <p:nvPr>
            <p:ph type="title"/>
          </p:nvPr>
        </p:nvSpPr>
        <p:spPr>
          <a:xfrm>
            <a:off x="455612" y="331787"/>
            <a:ext cx="832744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Security Deposit CR Correction</a:t>
            </a:r>
          </a:p>
        </p:txBody>
      </p:sp>
      <p:sp>
        <p:nvSpPr>
          <p:cNvPr id="4203" name="Shape 4203"/>
          <p:cNvSpPr txBox="1"/>
          <p:nvPr>
            <p:ph idx="1" type="body"/>
          </p:nvPr>
        </p:nvSpPr>
        <p:spPr>
          <a:xfrm>
            <a:off x="484979" y="4336703"/>
            <a:ext cx="3250113" cy="1649411"/>
          </a:xfrm>
          <a:prstGeom prst="rect">
            <a:avLst/>
          </a:prstGeom>
          <a:noFill/>
          <a:ln>
            <a:noFill/>
          </a:ln>
        </p:spPr>
        <p:txBody>
          <a:bodyPr anchorCtr="0" anchor="t" bIns="45700" lIns="91425" rIns="91425" tIns="45700">
            <a:noAutofit/>
          </a:bodyPr>
          <a:lstStyle/>
          <a:p>
            <a:pPr indent="-285750" lvl="0" marL="285750"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Correct original security deposit CR</a:t>
            </a:r>
          </a:p>
          <a:p>
            <a:pPr indent="-285750" lvl="0" marL="285750" marR="0" rtl="0" algn="l">
              <a:spcBef>
                <a:spcPts val="32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Line 1</a:t>
            </a:r>
            <a:r>
              <a:rPr b="0" baseline="0" i="0" lang="en-US" sz="1600" u="none" cap="none" strike="noStrike">
                <a:solidFill>
                  <a:schemeClr val="dk1"/>
                </a:solidFill>
                <a:latin typeface="Arial"/>
                <a:ea typeface="Arial"/>
                <a:cs typeface="Arial"/>
                <a:sym typeface="Arial"/>
              </a:rPr>
              <a:t> Amount: $0.00 </a:t>
            </a:r>
          </a:p>
          <a:p>
            <a:pPr indent="-285750" lvl="0" marL="285750" marR="0" rtl="0" algn="l">
              <a:spcBef>
                <a:spcPts val="32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Line 2</a:t>
            </a:r>
            <a:br>
              <a:rPr b="0" baseline="0" i="0" lang="en-US" sz="1600" u="none" cap="none" strike="noStrike">
                <a:solidFill>
                  <a:schemeClr val="dk1"/>
                </a:solidFill>
                <a:latin typeface="Arial"/>
                <a:ea typeface="Arial"/>
                <a:cs typeface="Arial"/>
                <a:sym typeface="Arial"/>
              </a:rPr>
            </a:br>
            <a:r>
              <a:rPr b="0" baseline="0" i="0" lang="en-US" sz="1600" u="none" cap="none" strike="noStrike">
                <a:solidFill>
                  <a:schemeClr val="dk1"/>
                </a:solidFill>
                <a:latin typeface="Arial"/>
                <a:ea typeface="Arial"/>
                <a:cs typeface="Arial"/>
                <a:sym typeface="Arial"/>
              </a:rPr>
              <a:t>Line Type: </a:t>
            </a:r>
            <a:r>
              <a:rPr b="1" baseline="0" i="0" lang="en-US" sz="1600" u="none" cap="none" strike="noStrike">
                <a:solidFill>
                  <a:schemeClr val="dk1"/>
                </a:solidFill>
                <a:latin typeface="Arial"/>
                <a:ea typeface="Arial"/>
                <a:cs typeface="Arial"/>
                <a:sym typeface="Arial"/>
              </a:rPr>
              <a:t>Advance Payment </a:t>
            </a:r>
            <a:br>
              <a:rPr b="1" baseline="0" i="0" lang="en-US" sz="1600" u="none" cap="none" strike="noStrike">
                <a:solidFill>
                  <a:schemeClr val="dk1"/>
                </a:solidFill>
                <a:latin typeface="Arial"/>
                <a:ea typeface="Arial"/>
                <a:cs typeface="Arial"/>
                <a:sym typeface="Arial"/>
              </a:rPr>
            </a:br>
            <a:r>
              <a:rPr b="0" baseline="0" i="0" lang="en-US" sz="1600" u="none" cap="none" strike="noStrike">
                <a:solidFill>
                  <a:schemeClr val="dk1"/>
                </a:solidFill>
                <a:latin typeface="Arial"/>
                <a:ea typeface="Arial"/>
                <a:cs typeface="Arial"/>
                <a:sym typeface="Arial"/>
              </a:rPr>
              <a:t>Transaction Type: </a:t>
            </a:r>
            <a:r>
              <a:rPr b="1" baseline="0" i="0" lang="en-US" sz="1600" u="none" cap="none" strike="noStrike">
                <a:solidFill>
                  <a:schemeClr val="dk1"/>
                </a:solidFill>
                <a:latin typeface="Arial"/>
                <a:ea typeface="Arial"/>
                <a:cs typeface="Arial"/>
                <a:sym typeface="Arial"/>
              </a:rPr>
              <a:t>04</a:t>
            </a:r>
            <a:r>
              <a:rPr b="0" baseline="0" i="0" lang="en-US" sz="1600" u="none" cap="none" strike="noStrike">
                <a:solidFill>
                  <a:schemeClr val="dk1"/>
                </a:solidFill>
                <a:latin typeface="Arial"/>
                <a:ea typeface="Arial"/>
                <a:cs typeface="Arial"/>
                <a:sym typeface="Arial"/>
              </a:rPr>
              <a:t> </a:t>
            </a:r>
            <a:br>
              <a:rPr b="0" baseline="0" i="0" lang="en-US" sz="1600" u="none" cap="none" strike="noStrike">
                <a:solidFill>
                  <a:schemeClr val="dk1"/>
                </a:solidFill>
                <a:latin typeface="Arial"/>
                <a:ea typeface="Arial"/>
                <a:cs typeface="Arial"/>
                <a:sym typeface="Arial"/>
              </a:rPr>
            </a:br>
            <a:r>
              <a:rPr b="0" baseline="0" i="0" lang="en-US" sz="1600" u="none" cap="none" strike="noStrike">
                <a:solidFill>
                  <a:schemeClr val="dk1"/>
                </a:solidFill>
                <a:latin typeface="Arial"/>
                <a:ea typeface="Arial"/>
                <a:cs typeface="Arial"/>
                <a:sym typeface="Arial"/>
              </a:rPr>
              <a:t>Amount: Security Deposit Amt </a:t>
            </a:r>
            <a:br>
              <a:rPr b="0" baseline="0" i="0" lang="en-US" sz="1600" u="none" cap="none" strike="noStrike">
                <a:solidFill>
                  <a:schemeClr val="dk1"/>
                </a:solidFill>
                <a:latin typeface="Arial"/>
                <a:ea typeface="Arial"/>
                <a:cs typeface="Arial"/>
                <a:sym typeface="Arial"/>
              </a:rPr>
            </a:br>
            <a:r>
              <a:rPr b="0" baseline="0" i="0" lang="en-US" sz="1600" u="none" cap="none" strike="noStrike">
                <a:solidFill>
                  <a:schemeClr val="dk1"/>
                </a:solidFill>
                <a:latin typeface="Arial"/>
                <a:ea typeface="Arial"/>
                <a:cs typeface="Arial"/>
                <a:sym typeface="Arial"/>
              </a:rPr>
              <a:t>Reference Agreement </a:t>
            </a:r>
          </a:p>
        </p:txBody>
      </p:sp>
      <p:pic>
        <p:nvPicPr>
          <p:cNvPr id="4204" name="Shape 4204"/>
          <p:cNvPicPr preferRelativeResize="0"/>
          <p:nvPr/>
        </p:nvPicPr>
        <p:blipFill rotWithShape="1">
          <a:blip r:embed="rId3">
            <a:alphaModFix/>
          </a:blip>
          <a:srcRect b="0" l="0" r="10741" t="0"/>
          <a:stretch/>
        </p:blipFill>
        <p:spPr>
          <a:xfrm>
            <a:off x="3813632" y="4398917"/>
            <a:ext cx="5041609" cy="790575"/>
          </a:xfrm>
          <a:prstGeom prst="rect">
            <a:avLst/>
          </a:prstGeom>
          <a:noFill/>
          <a:ln cap="flat" cmpd="sng" w="19050">
            <a:solidFill>
              <a:schemeClr val="dk1"/>
            </a:solidFill>
            <a:prstDash val="solid"/>
            <a:miter/>
            <a:headEnd len="med" w="med" type="none"/>
            <a:tailEnd len="med" w="med" type="none"/>
          </a:ln>
        </p:spPr>
      </p:pic>
      <p:sp>
        <p:nvSpPr>
          <p:cNvPr id="4205" name="Shape 420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206" name="Shape 4206"/>
          <p:cNvSpPr/>
          <p:nvPr/>
        </p:nvSpPr>
        <p:spPr>
          <a:xfrm>
            <a:off x="3832557" y="4665146"/>
            <a:ext cx="4042862" cy="380276"/>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4207" name="Shape 4207"/>
          <p:cNvPicPr preferRelativeResize="0"/>
          <p:nvPr/>
        </p:nvPicPr>
        <p:blipFill rotWithShape="1">
          <a:blip r:embed="rId4">
            <a:alphaModFix/>
          </a:blip>
          <a:srcRect b="0" l="0" r="0" t="0"/>
          <a:stretch/>
        </p:blipFill>
        <p:spPr>
          <a:xfrm>
            <a:off x="626895" y="1184832"/>
            <a:ext cx="7248524" cy="3038475"/>
          </a:xfrm>
          <a:prstGeom prst="rect">
            <a:avLst/>
          </a:prstGeom>
          <a:noFill/>
          <a:ln cap="flat" cmpd="sng" w="19050">
            <a:solidFill>
              <a:schemeClr val="dk1"/>
            </a:solidFill>
            <a:prstDash val="solid"/>
            <a:miter/>
            <a:headEnd len="med" w="med" type="none"/>
            <a:tailEnd len="med" w="med" type="none"/>
          </a:ln>
        </p:spPr>
      </p:pic>
      <p:sp>
        <p:nvSpPr>
          <p:cNvPr id="4208" name="Shape 4208"/>
          <p:cNvSpPr/>
          <p:nvPr/>
        </p:nvSpPr>
        <p:spPr>
          <a:xfrm>
            <a:off x="626895" y="2701625"/>
            <a:ext cx="2966284" cy="381515"/>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4209" name="Shape 4209"/>
          <p:cNvPicPr preferRelativeResize="0"/>
          <p:nvPr/>
        </p:nvPicPr>
        <p:blipFill rotWithShape="1">
          <a:blip r:embed="rId5">
            <a:alphaModFix/>
          </a:blip>
          <a:srcRect b="0" l="0" r="0" t="0"/>
          <a:stretch/>
        </p:blipFill>
        <p:spPr>
          <a:xfrm>
            <a:off x="3813632" y="1792867"/>
            <a:ext cx="4429124" cy="2428875"/>
          </a:xfrm>
          <a:prstGeom prst="rect">
            <a:avLst/>
          </a:prstGeom>
          <a:noFill/>
          <a:ln cap="flat" cmpd="sng" w="19050">
            <a:solidFill>
              <a:schemeClr val="dk1"/>
            </a:solidFill>
            <a:prstDash val="solid"/>
            <a:miter/>
            <a:headEnd len="med" w="med" type="none"/>
            <a:tailEnd len="med" w="med" type="none"/>
          </a:ln>
        </p:spPr>
      </p:pic>
      <p:sp>
        <p:nvSpPr>
          <p:cNvPr id="4210" name="Shape 4210"/>
          <p:cNvSpPr/>
          <p:nvPr/>
        </p:nvSpPr>
        <p:spPr>
          <a:xfrm>
            <a:off x="6542733" y="3647007"/>
            <a:ext cx="591491" cy="19311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4211" name="Shape 4211"/>
          <p:cNvPicPr preferRelativeResize="0"/>
          <p:nvPr/>
        </p:nvPicPr>
        <p:blipFill rotWithShape="1">
          <a:blip r:embed="rId6">
            <a:alphaModFix/>
          </a:blip>
          <a:srcRect b="0" l="0" r="0" t="0"/>
          <a:stretch/>
        </p:blipFill>
        <p:spPr>
          <a:xfrm>
            <a:off x="3832557" y="5366666"/>
            <a:ext cx="4743450" cy="657224"/>
          </a:xfrm>
          <a:prstGeom prst="rect">
            <a:avLst/>
          </a:prstGeom>
          <a:noFill/>
          <a:ln cap="flat" cmpd="sng" w="19050">
            <a:solidFill>
              <a:schemeClr val="dk1"/>
            </a:solidFill>
            <a:prstDash val="solid"/>
            <a:miter/>
            <a:headEnd len="med" w="med" type="none"/>
            <a:tailEnd len="med" w="med" type="none"/>
          </a:ln>
        </p:spPr>
      </p:pic>
      <p:sp>
        <p:nvSpPr>
          <p:cNvPr id="4212" name="Shape 4212"/>
          <p:cNvSpPr/>
          <p:nvPr/>
        </p:nvSpPr>
        <p:spPr>
          <a:xfrm>
            <a:off x="3851482" y="5563696"/>
            <a:ext cx="4724524" cy="396454"/>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213" name="Shape 4213"/>
          <p:cNvSpPr/>
          <p:nvPr/>
        </p:nvSpPr>
        <p:spPr>
          <a:xfrm>
            <a:off x="4003882" y="3869607"/>
            <a:ext cx="3597067" cy="15239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214" name="Shape 421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19" name="Shape 4219"/>
        <p:cNvGrpSpPr/>
        <p:nvPr/>
      </p:nvGrpSpPr>
      <p:grpSpPr>
        <a:xfrm>
          <a:off x="0" y="0"/>
          <a:ext cx="0" cy="0"/>
          <a:chOff x="0" y="0"/>
          <a:chExt cx="0" cy="0"/>
        </a:xfrm>
      </p:grpSpPr>
      <p:sp>
        <p:nvSpPr>
          <p:cNvPr id="4220" name="Shape 4220"/>
          <p:cNvSpPr txBox="1"/>
          <p:nvPr>
            <p:ph idx="1" type="body"/>
          </p:nvPr>
        </p:nvSpPr>
        <p:spPr>
          <a:xfrm>
            <a:off x="413885" y="1232104"/>
            <a:ext cx="8338228" cy="3956532"/>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Process spending (</a:t>
            </a:r>
            <a:r>
              <a:rPr b="1" baseline="0" i="0" lang="en-US" sz="1800" u="none" cap="none" strike="noStrike">
                <a:solidFill>
                  <a:schemeClr val="dk1"/>
                </a:solidFill>
                <a:latin typeface="Arial"/>
                <a:ea typeface="Arial"/>
                <a:cs typeface="Arial"/>
                <a:sym typeface="Arial"/>
              </a:rPr>
              <a:t>IP</a:t>
            </a:r>
            <a:r>
              <a:rPr b="0" baseline="0" i="0" lang="en-US" sz="1800" u="none" cap="none" strike="noStrike">
                <a:solidFill>
                  <a:schemeClr val="dk1"/>
                </a:solidFill>
                <a:latin typeface="Arial"/>
                <a:ea typeface="Arial"/>
                <a:cs typeface="Arial"/>
                <a:sym typeface="Arial"/>
              </a:rPr>
              <a:t>, not AG) against the Agreement to restore leased premises</a:t>
            </a:r>
          </a:p>
          <a:p>
            <a:pPr indent="-349250" lvl="1" marL="67945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Agreement reference on spending documents</a:t>
            </a:r>
          </a:p>
          <a:p>
            <a:pPr indent="-263525" lvl="1" marL="679450"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342900" lvl="0" marL="3429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Run </a:t>
            </a:r>
            <a:r>
              <a:rPr b="1" baseline="0" i="0" lang="en-US" sz="1800" u="none" cap="none" strike="noStrike">
                <a:solidFill>
                  <a:schemeClr val="dk1"/>
                </a:solidFill>
                <a:latin typeface="Arial"/>
                <a:ea typeface="Arial"/>
                <a:cs typeface="Arial"/>
                <a:sym typeface="Arial"/>
              </a:rPr>
              <a:t>PCPROJBILL</a:t>
            </a:r>
            <a:r>
              <a:rPr b="0" baseline="0" i="0" lang="en-US" sz="1800" u="none" cap="none" strike="noStrike">
                <a:solidFill>
                  <a:schemeClr val="dk1"/>
                </a:solidFill>
                <a:latin typeface="Arial"/>
                <a:ea typeface="Arial"/>
                <a:cs typeface="Arial"/>
                <a:sym typeface="Arial"/>
              </a:rPr>
              <a:t>:</a:t>
            </a:r>
          </a:p>
          <a:p>
            <a:pPr indent="-349250" lvl="1" marL="67945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If spending is greater than the advance amount, will generate both </a:t>
            </a:r>
            <a:r>
              <a:rPr b="1" baseline="0" i="0" lang="en-US" sz="1800" u="none" cap="none" strike="noStrike">
                <a:solidFill>
                  <a:schemeClr val="dk1"/>
                </a:solidFill>
                <a:latin typeface="Arial"/>
                <a:ea typeface="Arial"/>
                <a:cs typeface="Arial"/>
                <a:sym typeface="Arial"/>
              </a:rPr>
              <a:t>advance offset </a:t>
            </a:r>
            <a:r>
              <a:rPr b="0" baseline="0" i="0" lang="en-US" sz="1800" u="none" cap="none" strike="noStrike">
                <a:solidFill>
                  <a:schemeClr val="dk1"/>
                </a:solidFill>
                <a:latin typeface="Arial"/>
                <a:ea typeface="Arial"/>
                <a:cs typeface="Arial"/>
                <a:sym typeface="Arial"/>
              </a:rPr>
              <a:t>and </a:t>
            </a:r>
            <a:r>
              <a:rPr b="1" baseline="0" i="0" lang="en-US" sz="1800" u="none" cap="none" strike="noStrike">
                <a:solidFill>
                  <a:schemeClr val="dk1"/>
                </a:solidFill>
                <a:latin typeface="Arial"/>
                <a:ea typeface="Arial"/>
                <a:cs typeface="Arial"/>
                <a:sym typeface="Arial"/>
              </a:rPr>
              <a:t>non-IPAC bill </a:t>
            </a:r>
            <a:r>
              <a:rPr b="0" baseline="0" i="0" lang="en-US" sz="1800" u="none" cap="none" strike="noStrike">
                <a:solidFill>
                  <a:schemeClr val="dk1"/>
                </a:solidFill>
                <a:latin typeface="Arial"/>
                <a:ea typeface="Arial"/>
                <a:cs typeface="Arial"/>
                <a:sym typeface="Arial"/>
              </a:rPr>
              <a:t>for remainder</a:t>
            </a:r>
          </a:p>
          <a:p>
            <a:pPr indent="-349250" lvl="1" marL="67945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If spending amount is less than advance amount, will generate </a:t>
            </a:r>
            <a:r>
              <a:rPr b="1" baseline="0" i="0" lang="en-US" sz="1800" u="none" cap="none" strike="noStrike">
                <a:solidFill>
                  <a:schemeClr val="dk1"/>
                </a:solidFill>
                <a:latin typeface="Arial"/>
                <a:ea typeface="Arial"/>
                <a:cs typeface="Arial"/>
                <a:sym typeface="Arial"/>
              </a:rPr>
              <a:t>advance offset</a:t>
            </a:r>
          </a:p>
          <a:p>
            <a:pPr indent="-352425" lvl="2" marL="1025525" marR="0" rtl="0" algn="l">
              <a:spcBef>
                <a:spcPts val="1200"/>
              </a:spcBef>
              <a:spcAft>
                <a:spcPts val="60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Manually process </a:t>
            </a:r>
            <a:r>
              <a:rPr b="1" baseline="0" i="0" lang="en-US" sz="1800" u="none" cap="none" strike="noStrike">
                <a:solidFill>
                  <a:schemeClr val="dk1"/>
                </a:solidFill>
                <a:latin typeface="Arial"/>
                <a:ea typeface="Arial"/>
                <a:cs typeface="Arial"/>
                <a:sym typeface="Arial"/>
              </a:rPr>
              <a:t>Non-IPAC refund </a:t>
            </a:r>
            <a:r>
              <a:rPr b="0" baseline="0" i="0" lang="en-US" sz="1800" u="none" cap="none" strike="noStrike">
                <a:solidFill>
                  <a:schemeClr val="dk1"/>
                </a:solidFill>
                <a:latin typeface="Arial"/>
                <a:ea typeface="Arial"/>
                <a:cs typeface="Arial"/>
                <a:sym typeface="Arial"/>
              </a:rPr>
              <a:t>for remainder</a:t>
            </a:r>
          </a:p>
        </p:txBody>
      </p:sp>
      <p:sp>
        <p:nvSpPr>
          <p:cNvPr id="4221" name="Shape 4221"/>
          <p:cNvSpPr txBox="1"/>
          <p:nvPr>
            <p:ph type="title"/>
          </p:nvPr>
        </p:nvSpPr>
        <p:spPr>
          <a:xfrm>
            <a:off x="306729" y="279462"/>
            <a:ext cx="8927061" cy="672071"/>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6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Settlement of Outlease Security Deposit - Damages</a:t>
            </a:r>
          </a:p>
        </p:txBody>
      </p:sp>
      <p:sp>
        <p:nvSpPr>
          <p:cNvPr id="4222" name="Shape 4222"/>
          <p:cNvSpPr txBox="1"/>
          <p:nvPr>
            <p:ph idx="12" type="sldNum"/>
          </p:nvPr>
        </p:nvSpPr>
        <p:spPr>
          <a:xfrm>
            <a:off x="0" y="6551271"/>
            <a:ext cx="439836" cy="295617"/>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223" name="Shape 4223"/>
          <p:cNvSpPr txBox="1"/>
          <p:nvPr>
            <p:ph idx="11" type="ftr"/>
          </p:nvPr>
        </p:nvSpPr>
        <p:spPr>
          <a:xfrm>
            <a:off x="306729"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28" name="Shape 4228"/>
        <p:cNvGrpSpPr/>
        <p:nvPr/>
      </p:nvGrpSpPr>
      <p:grpSpPr>
        <a:xfrm>
          <a:off x="0" y="0"/>
          <a:ext cx="0" cy="0"/>
          <a:chOff x="0" y="0"/>
          <a:chExt cx="0" cy="0"/>
        </a:xfrm>
      </p:grpSpPr>
      <p:sp>
        <p:nvSpPr>
          <p:cNvPr id="4229" name="Shape 4229"/>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4230" name="Shape 4230"/>
          <p:cNvSpPr txBox="1"/>
          <p:nvPr>
            <p:ph idx="1" type="body"/>
          </p:nvPr>
        </p:nvSpPr>
        <p:spPr>
          <a:xfrm>
            <a:off x="398586" y="2906713"/>
            <a:ext cx="8565532"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1" baseline="0" i="0" lang="en-US" sz="3600" u="none" cap="none" strike="noStrike">
                <a:solidFill>
                  <a:schemeClr val="dk1"/>
                </a:solidFill>
                <a:latin typeface="Arial"/>
                <a:ea typeface="Arial"/>
                <a:cs typeface="Arial"/>
                <a:sym typeface="Arial"/>
              </a:rPr>
              <a:t>Segment 10:</a:t>
            </a:r>
          </a:p>
          <a:p>
            <a:pPr indent="0" lvl="0" marL="0"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Expiring Unfilled Customer Order Reversal</a:t>
            </a:r>
          </a:p>
        </p:txBody>
      </p:sp>
      <p:sp>
        <p:nvSpPr>
          <p:cNvPr id="4231" name="Shape 4231"/>
          <p:cNvSpPr txBox="1"/>
          <p:nvPr>
            <p:ph idx="11" type="ftr"/>
          </p:nvPr>
        </p:nvSpPr>
        <p:spPr>
          <a:xfrm>
            <a:off x="398585"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232" name="Shape 4232"/>
          <p:cNvSpPr txBox="1"/>
          <p:nvPr>
            <p:ph idx="12" type="sldNum"/>
          </p:nvPr>
        </p:nvSpPr>
        <p:spPr>
          <a:xfrm>
            <a:off x="0" y="6572493"/>
            <a:ext cx="599830" cy="28550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37" name="Shape 4237"/>
        <p:cNvGrpSpPr/>
        <p:nvPr/>
      </p:nvGrpSpPr>
      <p:grpSpPr>
        <a:xfrm>
          <a:off x="0" y="0"/>
          <a:ext cx="0" cy="0"/>
          <a:chOff x="0" y="0"/>
          <a:chExt cx="0" cy="0"/>
        </a:xfrm>
      </p:grpSpPr>
      <p:sp>
        <p:nvSpPr>
          <p:cNvPr id="4238" name="Shape 4238"/>
          <p:cNvSpPr/>
          <p:nvPr/>
        </p:nvSpPr>
        <p:spPr>
          <a:xfrm>
            <a:off x="356260" y="4704130"/>
            <a:ext cx="8787739" cy="798312"/>
          </a:xfrm>
          <a:prstGeom prst="rect">
            <a:avLst/>
          </a:prstGeom>
          <a:solidFill>
            <a:srgbClr val="FFFF00"/>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239" name="Shape 4239"/>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4240" name="Shape 4240"/>
          <p:cNvSpPr txBox="1"/>
          <p:nvPr>
            <p:ph idx="1" type="body"/>
          </p:nvPr>
        </p:nvSpPr>
        <p:spPr>
          <a:xfrm>
            <a:off x="712787" y="1156887"/>
            <a:ext cx="8229600" cy="452596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  </a:t>
            </a:r>
            <a:r>
              <a:rPr b="0" baseline="0" i="0" lang="en-US" sz="1600" u="none" cap="none" strike="noStrike">
                <a:solidFill>
                  <a:schemeClr val="dk1"/>
                </a:solidFill>
                <a:latin typeface="Arial"/>
                <a:ea typeface="Arial"/>
                <a:cs typeface="Arial"/>
                <a:sym typeface="Arial"/>
              </a:rPr>
              <a:t>Project Cost Accounting System (PCAS) Overview</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2:</a:t>
            </a:r>
            <a:r>
              <a:rPr b="0" baseline="0" i="0" lang="en-US" sz="1600" u="none" cap="none" strike="noStrike">
                <a:solidFill>
                  <a:schemeClr val="dk1"/>
                </a:solidFill>
                <a:latin typeface="Arial"/>
                <a:ea typeface="Arial"/>
                <a:cs typeface="Arial"/>
                <a:sym typeface="Arial"/>
              </a:rPr>
              <a:t>  PCAS Agreements and Agreement Creation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3:  </a:t>
            </a:r>
            <a:r>
              <a:rPr b="0" baseline="0" i="0" lang="en-US" sz="1600" u="none" cap="none" strike="noStrike">
                <a:solidFill>
                  <a:schemeClr val="dk1"/>
                </a:solidFill>
                <a:latin typeface="Arial"/>
                <a:ea typeface="Arial"/>
                <a:cs typeface="Arial"/>
                <a:sym typeface="Arial"/>
              </a:rPr>
              <a:t>PCAS Pre-Billing Transactions and Agreement Entity Updates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4:  </a:t>
            </a:r>
            <a:r>
              <a:rPr b="0" baseline="0" i="0" lang="en-US" sz="1600" u="none" cap="none" strike="noStrike">
                <a:solidFill>
                  <a:schemeClr val="dk1"/>
                </a:solidFill>
                <a:latin typeface="Arial"/>
                <a:ea typeface="Arial"/>
                <a:cs typeface="Arial"/>
                <a:sym typeface="Arial"/>
              </a:rPr>
              <a:t>PCAS Unbilled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5:  </a:t>
            </a:r>
            <a:r>
              <a:rPr b="0" baseline="0" i="0" lang="en-US" sz="1600" u="none" cap="none" strike="noStrike">
                <a:solidFill>
                  <a:schemeClr val="dk1"/>
                </a:solidFill>
                <a:latin typeface="Arial"/>
                <a:ea typeface="Arial"/>
                <a:cs typeface="Arial"/>
                <a:sym typeface="Arial"/>
              </a:rPr>
              <a:t>PCAS 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6:  </a:t>
            </a:r>
            <a:r>
              <a:rPr b="0" baseline="0" i="0" lang="en-US" sz="1600" u="none" cap="none" strike="noStrike">
                <a:solidFill>
                  <a:schemeClr val="dk1"/>
                </a:solidFill>
                <a:latin typeface="Arial"/>
                <a:ea typeface="Arial"/>
                <a:cs typeface="Arial"/>
                <a:sym typeface="Arial"/>
              </a:rPr>
              <a:t>PCAS Accruals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7:  </a:t>
            </a:r>
            <a:r>
              <a:rPr b="0" baseline="0" i="0" lang="en-US" sz="1600" u="none" cap="none" strike="noStrike">
                <a:solidFill>
                  <a:schemeClr val="dk1"/>
                </a:solidFill>
                <a:latin typeface="Arial"/>
                <a:ea typeface="Arial"/>
                <a:cs typeface="Arial"/>
                <a:sym typeface="Arial"/>
              </a:rPr>
              <a:t>Manual Credit Management</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8:  </a:t>
            </a:r>
            <a:r>
              <a:rPr b="0" baseline="0" i="0" lang="en-US" sz="1600" u="none" cap="none" strike="noStrike">
                <a:solidFill>
                  <a:schemeClr val="dk1"/>
                </a:solidFill>
                <a:latin typeface="Arial"/>
                <a:ea typeface="Arial"/>
                <a:cs typeface="Arial"/>
                <a:sym typeface="Arial"/>
              </a:rPr>
              <a:t>Billing-Related Collections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9:  </a:t>
            </a:r>
            <a:r>
              <a:rPr b="0" baseline="0" i="0" lang="en-US" sz="1600" u="none" cap="none" strike="noStrike">
                <a:solidFill>
                  <a:schemeClr val="dk1"/>
                </a:solidFill>
                <a:latin typeface="Arial"/>
                <a:ea typeface="Arial"/>
                <a:cs typeface="Arial"/>
                <a:sym typeface="Arial"/>
              </a:rPr>
              <a:t>Receivable Management </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10:  Expiring Unfilled Customer Order Reversal</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Expiring Unfilled Customer Order Reversal Batch Job</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11</a:t>
            </a:r>
            <a:r>
              <a:rPr b="0" baseline="0" i="0" lang="en-US" sz="1600" u="none" cap="none" strike="noStrike">
                <a:solidFill>
                  <a:schemeClr val="dk1"/>
                </a:solidFill>
                <a:latin typeface="Arial"/>
                <a:ea typeface="Arial"/>
                <a:cs typeface="Arial"/>
                <a:sym typeface="Arial"/>
              </a:rPr>
              <a:t>: Mass Import</a:t>
            </a:r>
          </a:p>
          <a:p>
            <a:pPr indent="-288925" lvl="0" marL="288925" marR="0" rtl="0" algn="l">
              <a:spcBef>
                <a:spcPts val="1200"/>
              </a:spcBef>
              <a:spcAft>
                <a:spcPts val="60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12</a:t>
            </a:r>
            <a:r>
              <a:rPr b="0" baseline="0" i="0" lang="en-US" sz="1600" u="none" cap="none" strike="noStrike">
                <a:solidFill>
                  <a:schemeClr val="dk1"/>
                </a:solidFill>
                <a:latin typeface="Arial"/>
                <a:ea typeface="Arial"/>
                <a:cs typeface="Arial"/>
                <a:sym typeface="Arial"/>
              </a:rPr>
              <a:t>: PCAS Reports</a:t>
            </a:r>
          </a:p>
        </p:txBody>
      </p:sp>
      <p:sp>
        <p:nvSpPr>
          <p:cNvPr id="4241" name="Shape 424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242" name="Shape 424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46" name="Shape 4246"/>
        <p:cNvGrpSpPr/>
        <p:nvPr/>
      </p:nvGrpSpPr>
      <p:grpSpPr>
        <a:xfrm>
          <a:off x="0" y="0"/>
          <a:ext cx="0" cy="0"/>
          <a:chOff x="0" y="0"/>
          <a:chExt cx="0" cy="0"/>
        </a:xfrm>
      </p:grpSpPr>
      <p:sp>
        <p:nvSpPr>
          <p:cNvPr id="4247" name="Shape 4247"/>
          <p:cNvSpPr txBox="1"/>
          <p:nvPr>
            <p:ph idx="1" type="body"/>
          </p:nvPr>
        </p:nvSpPr>
        <p:spPr>
          <a:xfrm>
            <a:off x="678550" y="3396448"/>
            <a:ext cx="8229600" cy="754636"/>
          </a:xfrm>
          <a:prstGeom prst="rect">
            <a:avLst/>
          </a:prstGeom>
          <a:noFill/>
          <a:ln>
            <a:noFill/>
          </a:ln>
        </p:spPr>
        <p:txBody>
          <a:bodyPr anchorCtr="0" anchor="t"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Expiring Unfilled Customer Order</a:t>
            </a:r>
          </a:p>
          <a:p>
            <a:pPr indent="-231775" lvl="0" marL="231775"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Reversal Batch Job</a:t>
            </a:r>
          </a:p>
        </p:txBody>
      </p:sp>
      <p:sp>
        <p:nvSpPr>
          <p:cNvPr id="4248" name="Shape 424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4249" name="Shape 424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54" name="Shape 4254"/>
        <p:cNvGrpSpPr/>
        <p:nvPr/>
      </p:nvGrpSpPr>
      <p:grpSpPr>
        <a:xfrm>
          <a:off x="0" y="0"/>
          <a:ext cx="0" cy="0"/>
          <a:chOff x="0" y="0"/>
          <a:chExt cx="0" cy="0"/>
        </a:xfrm>
      </p:grpSpPr>
      <p:sp>
        <p:nvSpPr>
          <p:cNvPr id="4255" name="Shape 4255"/>
          <p:cNvSpPr txBox="1"/>
          <p:nvPr>
            <p:ph type="title"/>
          </p:nvPr>
        </p:nvSpPr>
        <p:spPr>
          <a:xfrm>
            <a:off x="455612" y="331787"/>
            <a:ext cx="868838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Annual Close Unfilled Customer Orders </a:t>
            </a:r>
            <a:r>
              <a:rPr b="1" baseline="0" i="0" lang="en-US" sz="2400" u="none" cap="none" strike="noStrike">
                <a:solidFill>
                  <a:schemeClr val="lt1"/>
                </a:solidFill>
                <a:latin typeface="Arial"/>
                <a:ea typeface="Arial"/>
                <a:cs typeface="Arial"/>
                <a:sym typeface="Arial"/>
              </a:rPr>
              <a:t>Reversal</a:t>
            </a:r>
          </a:p>
        </p:txBody>
      </p:sp>
      <p:sp>
        <p:nvSpPr>
          <p:cNvPr id="4256" name="Shape 425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257" name="Shape 425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258" name="Shape 4258"/>
          <p:cNvSpPr/>
          <p:nvPr/>
        </p:nvSpPr>
        <p:spPr>
          <a:xfrm>
            <a:off x="336884" y="1155032"/>
            <a:ext cx="8556859" cy="4343559"/>
          </a:xfrm>
          <a:prstGeom prst="rect">
            <a:avLst/>
          </a:prstGeom>
          <a:noFill/>
          <a:ln>
            <a:noFill/>
          </a:ln>
        </p:spPr>
        <p:txBody>
          <a:bodyPr anchorCtr="0" anchor="t" bIns="45700" lIns="91425" rIns="91425" tIns="45700">
            <a:noAutofit/>
          </a:bodyPr>
          <a:lstStyle/>
          <a:p>
            <a:pPr indent="-227013" lvl="1" marL="227013" marR="0" rtl="0" algn="l">
              <a:spcBef>
                <a:spcPts val="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PCAS Annual Close Unfilled Customer Orders Reversal (UFCO) process:</a:t>
            </a:r>
          </a:p>
          <a:p>
            <a:pPr indent="-354013" lvl="2" marL="684213" marR="0" rtl="0" algn="l">
              <a:spcBef>
                <a:spcPts val="1200"/>
              </a:spcBef>
              <a:spcAft>
                <a:spcPts val="0"/>
              </a:spcAft>
              <a:buClr>
                <a:srgbClr val="AF242B"/>
              </a:buClr>
              <a:buSzPct val="75000"/>
              <a:buFont typeface="Arial"/>
              <a:buAutoNum type="arabicPeriod"/>
            </a:pPr>
            <a:r>
              <a:rPr b="0" baseline="0" i="0" lang="en-US" sz="2000" u="sng" cap="none" strike="noStrike">
                <a:solidFill>
                  <a:schemeClr val="dk1"/>
                </a:solidFill>
                <a:latin typeface="Arial"/>
                <a:ea typeface="Arial"/>
                <a:cs typeface="Arial"/>
                <a:sym typeface="Arial"/>
              </a:rPr>
              <a:t>Draws down any remaining unfilled customer order balance</a:t>
            </a:r>
          </a:p>
          <a:p>
            <a:pPr indent="-344488" lvl="3" marL="1030288" marR="0" rtl="0" algn="l">
              <a:spcBef>
                <a:spcPts val="1200"/>
              </a:spcBef>
              <a:spcAft>
                <a:spcPts val="0"/>
              </a:spcAft>
              <a:buClr>
                <a:srgbClr val="AF242B"/>
              </a:buClr>
              <a:buSzPct val="75000"/>
              <a:buFont typeface="Arial"/>
              <a:buAutoNum type="alphaLcPeriod"/>
            </a:pPr>
            <a:r>
              <a:rPr b="0" baseline="0" i="0" lang="en-US" sz="2000" u="none" cap="none" strike="noStrike">
                <a:solidFill>
                  <a:schemeClr val="dk1"/>
                </a:solidFill>
                <a:latin typeface="Arial"/>
                <a:ea typeface="Arial"/>
                <a:cs typeface="Arial"/>
                <a:sym typeface="Arial"/>
              </a:rPr>
              <a:t>Reduces expiring unfilled customer orders at year end or </a:t>
            </a:r>
            <a:r>
              <a:rPr b="0" baseline="0" i="0" lang="en-US" sz="2000" u="sng" cap="none" strike="noStrike">
                <a:solidFill>
                  <a:schemeClr val="dk1"/>
                </a:solidFill>
                <a:latin typeface="Arial"/>
                <a:ea typeface="Arial"/>
                <a:cs typeface="Arial"/>
                <a:sym typeface="Arial"/>
              </a:rPr>
              <a:t>end of the Agreement life to match the greater of:</a:t>
            </a:r>
          </a:p>
          <a:p>
            <a:pPr indent="-344488" lvl="4" marL="1309688" marR="0" rtl="0" algn="l">
              <a:spcBef>
                <a:spcPts val="1200"/>
              </a:spcBef>
              <a:spcAft>
                <a:spcPts val="0"/>
              </a:spcAft>
              <a:buClr>
                <a:srgbClr val="AF242B"/>
              </a:buClr>
              <a:buSzPct val="75000"/>
              <a:buFont typeface="Arial"/>
              <a:buAutoNum type="alphaLcPeriod"/>
            </a:pPr>
            <a:r>
              <a:rPr b="0" baseline="0" i="0" lang="en-US" sz="2000" u="none" cap="none" strike="noStrike">
                <a:solidFill>
                  <a:schemeClr val="dk1"/>
                </a:solidFill>
                <a:latin typeface="Arial"/>
                <a:ea typeface="Arial"/>
                <a:cs typeface="Arial"/>
                <a:sym typeface="Arial"/>
              </a:rPr>
              <a:t>Total Collections, or </a:t>
            </a:r>
          </a:p>
          <a:p>
            <a:pPr indent="-344488" lvl="4" marL="1309688" marR="0" rtl="0" algn="l">
              <a:spcBef>
                <a:spcPts val="1200"/>
              </a:spcBef>
              <a:spcAft>
                <a:spcPts val="0"/>
              </a:spcAft>
              <a:buClr>
                <a:srgbClr val="AF242B"/>
              </a:buClr>
              <a:buSzPct val="75000"/>
              <a:buFont typeface="Arial"/>
              <a:buAutoNum type="alphaLcPeriod"/>
            </a:pPr>
            <a:r>
              <a:rPr b="0" baseline="0" i="0" lang="en-US" sz="2000" u="none" cap="none" strike="noStrike">
                <a:solidFill>
                  <a:schemeClr val="dk1"/>
                </a:solidFill>
                <a:latin typeface="Arial"/>
                <a:ea typeface="Arial"/>
                <a:cs typeface="Arial"/>
                <a:sym typeface="Arial"/>
              </a:rPr>
              <a:t>Total spending</a:t>
            </a:r>
          </a:p>
          <a:p>
            <a:pPr indent="-354013" lvl="2" marL="684213" marR="0" rtl="0" algn="l">
              <a:spcBef>
                <a:spcPts val="1200"/>
              </a:spcBef>
              <a:spcAft>
                <a:spcPts val="0"/>
              </a:spcAft>
              <a:buClr>
                <a:srgbClr val="AF242B"/>
              </a:buClr>
              <a:buSzPct val="75000"/>
              <a:buFont typeface="Arial"/>
              <a:buAutoNum type="arabicPeriod"/>
            </a:pPr>
            <a:r>
              <a:rPr b="0" baseline="0" i="0" lang="en-US" sz="2000" u="sng" cap="none" strike="noStrike">
                <a:solidFill>
                  <a:schemeClr val="dk1"/>
                </a:solidFill>
                <a:latin typeface="Arial"/>
                <a:ea typeface="Arial"/>
                <a:cs typeface="Arial"/>
                <a:sym typeface="Arial"/>
              </a:rPr>
              <a:t>Returns any unused Advance amounts </a:t>
            </a:r>
          </a:p>
          <a:p>
            <a:pPr indent="-258762" lvl="2" marL="684213" marR="0" rtl="0" algn="l">
              <a:spcBef>
                <a:spcPts val="1200"/>
              </a:spcBef>
              <a:spcAft>
                <a:spcPts val="0"/>
              </a:spcAft>
              <a:buClr>
                <a:srgbClr val="AF242B"/>
              </a:buClr>
              <a:buFont typeface="Arial"/>
              <a:buNone/>
            </a:pPr>
            <a:r>
              <a:t/>
            </a:r>
            <a:endParaRPr b="0" baseline="0" i="0" sz="2000" u="sng" cap="none" strike="noStrike">
              <a:solidFill>
                <a:schemeClr val="dk1"/>
              </a:solidFill>
              <a:latin typeface="Arial"/>
              <a:ea typeface="Arial"/>
              <a:cs typeface="Arial"/>
              <a:sym typeface="Arial"/>
            </a:endParaRPr>
          </a:p>
          <a:p>
            <a:pPr indent="-11113" lvl="2" marL="341313" marR="0" rtl="0" algn="l">
              <a:spcBef>
                <a:spcPts val="1200"/>
              </a:spcBef>
              <a:spcAft>
                <a:spcPts val="0"/>
              </a:spcAft>
              <a:buClr>
                <a:srgbClr val="AF242B"/>
              </a:buClr>
              <a:buSzPct val="25000"/>
              <a:buFont typeface="Noto Sans Symbols"/>
              <a:buNone/>
            </a:pPr>
            <a:r>
              <a:rPr b="0" baseline="0" i="0" lang="en-US" sz="1600" u="sng" cap="none" strike="noStrike">
                <a:solidFill>
                  <a:schemeClr val="dk1"/>
                </a:solidFill>
                <a:latin typeface="Arial"/>
                <a:ea typeface="Arial"/>
                <a:cs typeface="Arial"/>
                <a:sym typeface="Arial"/>
              </a:rPr>
              <a:t>Note:</a:t>
            </a:r>
            <a:r>
              <a:rPr b="0" baseline="0" i="0" lang="en-US" sz="1600" u="none" cap="none" strike="noStrike">
                <a:solidFill>
                  <a:schemeClr val="dk1"/>
                </a:solidFill>
                <a:latin typeface="Arial"/>
                <a:ea typeface="Arial"/>
                <a:cs typeface="Arial"/>
                <a:sym typeface="Arial"/>
              </a:rPr>
              <a:t> Outstanding </a:t>
            </a:r>
            <a:r>
              <a:rPr b="0" baseline="0" i="0" lang="en-US" sz="1600" u="sng" cap="none" strike="noStrike">
                <a:solidFill>
                  <a:schemeClr val="dk1"/>
                </a:solidFill>
                <a:latin typeface="Arial"/>
                <a:ea typeface="Arial"/>
                <a:cs typeface="Arial"/>
                <a:sym typeface="Arial"/>
              </a:rPr>
              <a:t>accrual amounts</a:t>
            </a:r>
            <a:r>
              <a:rPr b="0" baseline="0" i="0" lang="en-US" sz="1600" u="none" cap="none" strike="noStrike">
                <a:solidFill>
                  <a:schemeClr val="dk1"/>
                </a:solidFill>
                <a:latin typeface="Arial"/>
                <a:ea typeface="Arial"/>
                <a:cs typeface="Arial"/>
                <a:sym typeface="Arial"/>
              </a:rPr>
              <a:t> will NOT be included in the calculation preformed by the PCAS Annual Close Unfilled Customer Order Reversal batch job.</a:t>
            </a:r>
          </a:p>
          <a:p>
            <a:pPr indent="-354013" lvl="2" marL="684213" marR="0" rtl="0" algn="l">
              <a:spcBef>
                <a:spcPts val="1200"/>
              </a:spcBef>
              <a:spcAft>
                <a:spcPts val="0"/>
              </a:spcAft>
              <a:buClr>
                <a:srgbClr val="AF242B"/>
              </a:buClr>
              <a:buSzPct val="75000"/>
              <a:buFont typeface="Noto Sans Symbols"/>
              <a:buAutoNum type="arabicPeriod"/>
            </a:pPr>
            <a:r>
              <a:rPr b="0" baseline="0" i="0" lang="en-US" sz="1600" u="none" cap="none" strike="noStrike">
                <a:solidFill>
                  <a:schemeClr val="dk1"/>
                </a:solidFill>
                <a:latin typeface="Arial"/>
                <a:ea typeface="Arial"/>
                <a:cs typeface="Arial"/>
                <a:sym typeface="Arial"/>
              </a:rPr>
              <a:t>Batch job parameters are set to select agreements that have an Agreement End Date in the previous fiscal month to allow for the close out of the agreement and referencing transactions.</a:t>
            </a:r>
          </a:p>
          <a:p>
            <a:pPr indent="-11113" lvl="2" marL="341313" marR="0" rtl="0" algn="l">
              <a:spcBef>
                <a:spcPts val="12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1113" lvl="2" marL="341313" marR="0" rtl="0" algn="l">
              <a:spcBef>
                <a:spcPts val="1200"/>
              </a:spcBef>
              <a:spcAft>
                <a:spcPts val="600"/>
              </a:spcAft>
              <a:buClr>
                <a:srgbClr val="AF242B"/>
              </a:buClr>
              <a:buSzPct val="25000"/>
              <a:buFont typeface="Noto Sans Symbols"/>
              <a:buNone/>
            </a:pPr>
            <a:r>
              <a:rPr b="0" baseline="0" i="0" lang="en-US" sz="2000" u="none" cap="none" strike="noStrike">
                <a:solidFill>
                  <a:schemeClr val="dk1"/>
                </a:solidFill>
                <a:latin typeface="Arial"/>
                <a:ea typeface="Arial"/>
                <a:cs typeface="Arial"/>
                <a:sym typeface="Arial"/>
              </a:rPr>
              <a:t>	</a:t>
            </a:r>
          </a:p>
        </p:txBody>
      </p:sp>
    </p:spTree>
  </p:cSld>
  <p:clrMapOvr>
    <a:masterClrMapping/>
  </p:clrMapOvr>
  <p:transition spd="slow">
    <p:cut/>
  </p:transition>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3" name="Shape 4263"/>
        <p:cNvGrpSpPr/>
        <p:nvPr/>
      </p:nvGrpSpPr>
      <p:grpSpPr>
        <a:xfrm>
          <a:off x="0" y="0"/>
          <a:ext cx="0" cy="0"/>
          <a:chOff x="0" y="0"/>
          <a:chExt cx="0" cy="0"/>
        </a:xfrm>
      </p:grpSpPr>
      <p:sp>
        <p:nvSpPr>
          <p:cNvPr id="4264" name="Shape 4264"/>
          <p:cNvSpPr txBox="1"/>
          <p:nvPr>
            <p:ph type="title"/>
          </p:nvPr>
        </p:nvSpPr>
        <p:spPr>
          <a:xfrm>
            <a:off x="455612" y="331787"/>
            <a:ext cx="853848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chemeClr val="lt1"/>
                </a:solidFill>
                <a:latin typeface="Arial"/>
                <a:ea typeface="Arial"/>
                <a:cs typeface="Arial"/>
                <a:sym typeface="Arial"/>
              </a:rPr>
              <a:t>PCAS UFCO Reversal Transaction Processing -Reduction</a:t>
            </a:r>
          </a:p>
        </p:txBody>
      </p:sp>
      <p:sp>
        <p:nvSpPr>
          <p:cNvPr id="4265" name="Shape 4265"/>
          <p:cNvSpPr txBox="1"/>
          <p:nvPr>
            <p:ph idx="1" type="body"/>
          </p:nvPr>
        </p:nvSpPr>
        <p:spPr>
          <a:xfrm>
            <a:off x="594539" y="1274163"/>
            <a:ext cx="8203843" cy="385403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PCAS UFCO Reversal Transaction Processing:</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If unfilled Customer Order balance remains at time of Agreement completion as determined by the Agreement End Date:</a:t>
            </a:r>
          </a:p>
          <a:p>
            <a:pPr indent="-241300" lvl="2" marL="914400" marR="0" rtl="0" algn="l">
              <a:spcBef>
                <a:spcPts val="1200"/>
              </a:spcBef>
              <a:spcAft>
                <a:spcPts val="0"/>
              </a:spcAft>
              <a:buClr>
                <a:srgbClr val="AF242B"/>
              </a:buClr>
              <a:buSzPct val="75000"/>
              <a:buFont typeface="Noto Sans Symbols"/>
              <a:buChar char="•"/>
            </a:pPr>
            <a:r>
              <a:rPr b="1" baseline="0" i="0" lang="en-US" sz="2000" u="sng" cap="none" strike="noStrike">
                <a:solidFill>
                  <a:schemeClr val="dk1"/>
                </a:solidFill>
                <a:latin typeface="Arial"/>
                <a:ea typeface="Arial"/>
                <a:cs typeface="Arial"/>
                <a:sym typeface="Arial"/>
              </a:rPr>
              <a:t>Agreement Document correction</a:t>
            </a:r>
            <a:r>
              <a:rPr b="1" baseline="0" i="0" lang="en-US" sz="2000" u="none" cap="none" strike="noStrike">
                <a:solidFill>
                  <a:schemeClr val="dk1"/>
                </a:solidFill>
                <a:latin typeface="Arial"/>
                <a:ea typeface="Arial"/>
                <a:cs typeface="Arial"/>
                <a:sym typeface="Arial"/>
              </a:rPr>
              <a:t>:</a:t>
            </a:r>
          </a:p>
          <a:p>
            <a:pPr indent="-231775" lvl="3" marL="12604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Reduces the outstanding UFCO amount to match the greater of total collections or total spending</a:t>
            </a:r>
          </a:p>
          <a:p>
            <a:pPr indent="-136525" lvl="0" marL="23177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0" lvl="1" marL="0" marR="0" rtl="0" algn="l">
              <a:spcBef>
                <a:spcPts val="600"/>
              </a:spcBef>
              <a:spcAft>
                <a:spcPts val="0"/>
              </a:spcAft>
              <a:buClr>
                <a:srgbClr val="AF242B"/>
              </a:buClr>
              <a:buSzPct val="25000"/>
              <a:buFont typeface="Noto Sans Symbols"/>
              <a:buNone/>
            </a:pPr>
            <a:r>
              <a:rPr b="0" baseline="0" i="0" lang="en-US" sz="1600" u="sng" cap="none" strike="noStrike">
                <a:solidFill>
                  <a:schemeClr val="dk1"/>
                </a:solidFill>
                <a:latin typeface="Arial"/>
                <a:ea typeface="Arial"/>
                <a:cs typeface="Arial"/>
                <a:sym typeface="Arial"/>
              </a:rPr>
              <a:t>Note:</a:t>
            </a:r>
            <a:r>
              <a:rPr b="0" baseline="0" i="0" lang="en-US" sz="1600" u="none" cap="none" strike="noStrike">
                <a:solidFill>
                  <a:schemeClr val="dk1"/>
                </a:solidFill>
                <a:latin typeface="Arial"/>
                <a:ea typeface="Arial"/>
                <a:cs typeface="Arial"/>
                <a:sym typeface="Arial"/>
              </a:rPr>
              <a:t> Outstanding </a:t>
            </a:r>
            <a:r>
              <a:rPr b="0" baseline="0" i="0" lang="en-US" sz="1600" u="sng" cap="none" strike="noStrike">
                <a:solidFill>
                  <a:schemeClr val="dk1"/>
                </a:solidFill>
                <a:latin typeface="Arial"/>
                <a:ea typeface="Arial"/>
                <a:cs typeface="Arial"/>
                <a:sym typeface="Arial"/>
              </a:rPr>
              <a:t>accrual amounts</a:t>
            </a:r>
            <a:r>
              <a:rPr b="0" baseline="0" i="0" lang="en-US" sz="1600" u="none" cap="none" strike="noStrike">
                <a:solidFill>
                  <a:schemeClr val="dk1"/>
                </a:solidFill>
                <a:latin typeface="Arial"/>
                <a:ea typeface="Arial"/>
                <a:cs typeface="Arial"/>
                <a:sym typeface="Arial"/>
              </a:rPr>
              <a:t> will NOT be included in the calculation preformed by the PCAS Annual Close Unfilled Customer Order Reversal batch job.</a:t>
            </a:r>
          </a:p>
          <a:p>
            <a:pPr indent="-338138" lvl="1" marL="338138"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Batch job parameters are set to select agreements that have an Agreement End Date in the previous fiscal month to allow for the close out of the agreement and referencing transactions.</a:t>
            </a:r>
          </a:p>
          <a:p>
            <a:pPr indent="-136525" lvl="0" marL="231775"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4266" name="Shape 426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267" name="Shape 426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72" name="Shape 4272"/>
        <p:cNvGrpSpPr/>
        <p:nvPr/>
      </p:nvGrpSpPr>
      <p:grpSpPr>
        <a:xfrm>
          <a:off x="0" y="0"/>
          <a:ext cx="0" cy="0"/>
          <a:chOff x="0" y="0"/>
          <a:chExt cx="0" cy="0"/>
        </a:xfrm>
      </p:grpSpPr>
      <p:sp>
        <p:nvSpPr>
          <p:cNvPr id="4273" name="Shape 4273"/>
          <p:cNvSpPr txBox="1"/>
          <p:nvPr>
            <p:ph type="title"/>
          </p:nvPr>
        </p:nvSpPr>
        <p:spPr>
          <a:xfrm>
            <a:off x="455612" y="331787"/>
            <a:ext cx="8443687"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Before UFCO – Reduction</a:t>
            </a:r>
          </a:p>
        </p:txBody>
      </p:sp>
      <p:sp>
        <p:nvSpPr>
          <p:cNvPr id="4274" name="Shape 427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275" name="Shape 427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276" name="Shape 4276"/>
          <p:cNvSpPr txBox="1"/>
          <p:nvPr/>
        </p:nvSpPr>
        <p:spPr>
          <a:xfrm>
            <a:off x="426975" y="4376285"/>
            <a:ext cx="2888993" cy="2091892"/>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500" u="none" cap="none" strike="noStrike">
                <a:solidFill>
                  <a:schemeClr val="dk1"/>
                </a:solidFill>
                <a:latin typeface="Arial"/>
                <a:ea typeface="Arial"/>
                <a:cs typeface="Arial"/>
                <a:sym typeface="Arial"/>
              </a:rPr>
              <a:t>Agreement created for $15,000</a:t>
            </a:r>
          </a:p>
          <a:p>
            <a:pPr indent="-231775" lvl="0" marL="231775" marR="0" rtl="0" algn="l">
              <a:spcBef>
                <a:spcPts val="1200"/>
              </a:spcBef>
              <a:spcAft>
                <a:spcPts val="0"/>
              </a:spcAft>
              <a:buClr>
                <a:srgbClr val="AF242B"/>
              </a:buClr>
              <a:buSzPct val="75000"/>
              <a:buFont typeface="Noto Sans Symbols"/>
              <a:buChar char="•"/>
            </a:pPr>
            <a:r>
              <a:rPr b="0" baseline="0" i="0" lang="en-US" sz="1500" u="none" cap="none" strike="noStrike">
                <a:solidFill>
                  <a:schemeClr val="dk1"/>
                </a:solidFill>
                <a:latin typeface="Arial"/>
                <a:ea typeface="Arial"/>
                <a:cs typeface="Arial"/>
                <a:sym typeface="Arial"/>
              </a:rPr>
              <a:t>Total Spending = $12,500</a:t>
            </a:r>
          </a:p>
          <a:p>
            <a:pPr indent="-231775" lvl="0" marL="231775" marR="0" rtl="0" algn="l">
              <a:spcBef>
                <a:spcPts val="1200"/>
              </a:spcBef>
              <a:spcAft>
                <a:spcPts val="0"/>
              </a:spcAft>
              <a:buClr>
                <a:srgbClr val="AF242B"/>
              </a:buClr>
              <a:buSzPct val="75000"/>
              <a:buFont typeface="Noto Sans Symbols"/>
              <a:buChar char="•"/>
            </a:pPr>
            <a:r>
              <a:rPr b="0" baseline="0" i="0" lang="en-US" sz="1500" u="none" cap="none" strike="noStrike">
                <a:solidFill>
                  <a:schemeClr val="dk1"/>
                </a:solidFill>
                <a:latin typeface="Arial"/>
                <a:ea typeface="Arial"/>
                <a:cs typeface="Arial"/>
                <a:sym typeface="Arial"/>
              </a:rPr>
              <a:t>Total Collections = $11,000 </a:t>
            </a:r>
          </a:p>
          <a:p>
            <a:pPr indent="-231775" lvl="0" marL="231775" marR="0" rtl="0" algn="l">
              <a:spcBef>
                <a:spcPts val="1200"/>
              </a:spcBef>
              <a:spcAft>
                <a:spcPts val="0"/>
              </a:spcAft>
              <a:buClr>
                <a:srgbClr val="AF242B"/>
              </a:buClr>
              <a:buSzPct val="75000"/>
              <a:buFont typeface="Noto Sans Symbols"/>
              <a:buChar char="•"/>
            </a:pPr>
            <a:r>
              <a:rPr b="0" baseline="0" i="0" lang="en-US" sz="1500" u="none" cap="none" strike="noStrike">
                <a:solidFill>
                  <a:schemeClr val="dk1"/>
                </a:solidFill>
                <a:latin typeface="Arial"/>
                <a:ea typeface="Arial"/>
                <a:cs typeface="Arial"/>
                <a:sym typeface="Arial"/>
              </a:rPr>
              <a:t>Next Step is to run UFCO Reversal batch job </a:t>
            </a: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pic>
        <p:nvPicPr>
          <p:cNvPr id="4277" name="Shape 4277"/>
          <p:cNvPicPr preferRelativeResize="0"/>
          <p:nvPr/>
        </p:nvPicPr>
        <p:blipFill rotWithShape="1">
          <a:blip r:embed="rId3">
            <a:alphaModFix/>
          </a:blip>
          <a:srcRect b="0" l="0" r="0" t="0"/>
          <a:stretch/>
        </p:blipFill>
        <p:spPr>
          <a:xfrm>
            <a:off x="492410" y="1232650"/>
            <a:ext cx="6120549" cy="2997243"/>
          </a:xfrm>
          <a:prstGeom prst="rect">
            <a:avLst/>
          </a:prstGeom>
          <a:noFill/>
          <a:ln>
            <a:noFill/>
          </a:ln>
        </p:spPr>
      </p:pic>
      <p:sp>
        <p:nvSpPr>
          <p:cNvPr id="4278" name="Shape 4278"/>
          <p:cNvSpPr/>
          <p:nvPr/>
        </p:nvSpPr>
        <p:spPr>
          <a:xfrm>
            <a:off x="508375" y="1213869"/>
            <a:ext cx="6130343" cy="3052291"/>
          </a:xfrm>
          <a:prstGeom prst="rect">
            <a:avLst/>
          </a:prstGeom>
          <a:no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279" name="Shape 4279"/>
          <p:cNvSpPr/>
          <p:nvPr/>
        </p:nvSpPr>
        <p:spPr>
          <a:xfrm>
            <a:off x="3315967" y="1857813"/>
            <a:ext cx="5705341" cy="4005328"/>
          </a:xfrm>
          <a:prstGeom prst="rect">
            <a:avLst/>
          </a:prstGeom>
          <a:no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4280" name="Shape 4280"/>
          <p:cNvPicPr preferRelativeResize="0"/>
          <p:nvPr/>
        </p:nvPicPr>
        <p:blipFill rotWithShape="1">
          <a:blip r:embed="rId4">
            <a:alphaModFix/>
          </a:blip>
          <a:srcRect b="0" l="0" r="0" t="0"/>
          <a:stretch/>
        </p:blipFill>
        <p:spPr>
          <a:xfrm>
            <a:off x="3357292" y="1878740"/>
            <a:ext cx="5638257" cy="3959102"/>
          </a:xfrm>
          <a:prstGeom prst="rect">
            <a:avLst/>
          </a:prstGeom>
          <a:noFill/>
          <a:ln>
            <a:noFill/>
          </a:ln>
        </p:spPr>
      </p:pic>
      <p:sp>
        <p:nvSpPr>
          <p:cNvPr id="4281" name="Shape 4281"/>
          <p:cNvSpPr/>
          <p:nvPr/>
        </p:nvSpPr>
        <p:spPr>
          <a:xfrm>
            <a:off x="560106" y="2690373"/>
            <a:ext cx="2614193" cy="15911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282" name="Shape 4282"/>
          <p:cNvSpPr/>
          <p:nvPr/>
        </p:nvSpPr>
        <p:spPr>
          <a:xfrm>
            <a:off x="3391314" y="2005647"/>
            <a:ext cx="2178457" cy="12262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283" name="Shape 4283"/>
          <p:cNvSpPr/>
          <p:nvPr/>
        </p:nvSpPr>
        <p:spPr>
          <a:xfrm>
            <a:off x="6067973" y="2003500"/>
            <a:ext cx="2592726" cy="124766"/>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4284" name="Shape 4284"/>
          <p:cNvPicPr preferRelativeResize="0"/>
          <p:nvPr/>
        </p:nvPicPr>
        <p:blipFill rotWithShape="1">
          <a:blip r:embed="rId5">
            <a:alphaModFix/>
          </a:blip>
          <a:srcRect b="0" l="0" r="0" t="0"/>
          <a:stretch/>
        </p:blipFill>
        <p:spPr>
          <a:xfrm>
            <a:off x="3450912" y="2423473"/>
            <a:ext cx="1654789" cy="3321656"/>
          </a:xfrm>
          <a:prstGeom prst="rect">
            <a:avLst/>
          </a:prstGeom>
          <a:noFill/>
          <a:ln>
            <a:noFill/>
          </a:ln>
        </p:spPr>
      </p:pic>
      <p:sp>
        <p:nvSpPr>
          <p:cNvPr id="4285" name="Shape 4285"/>
          <p:cNvSpPr/>
          <p:nvPr/>
        </p:nvSpPr>
        <p:spPr>
          <a:xfrm>
            <a:off x="3450912" y="5480094"/>
            <a:ext cx="2536001" cy="15911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286" name="Shape 4286"/>
          <p:cNvSpPr/>
          <p:nvPr/>
        </p:nvSpPr>
        <p:spPr>
          <a:xfrm>
            <a:off x="6110437" y="2531260"/>
            <a:ext cx="2856238" cy="15911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91" name="Shape 4291"/>
        <p:cNvGrpSpPr/>
        <p:nvPr/>
      </p:nvGrpSpPr>
      <p:grpSpPr>
        <a:xfrm>
          <a:off x="0" y="0"/>
          <a:ext cx="0" cy="0"/>
          <a:chOff x="0" y="0"/>
          <a:chExt cx="0" cy="0"/>
        </a:xfrm>
      </p:grpSpPr>
      <p:sp>
        <p:nvSpPr>
          <p:cNvPr id="4292" name="Shape 4292"/>
          <p:cNvSpPr txBox="1"/>
          <p:nvPr>
            <p:ph type="title"/>
          </p:nvPr>
        </p:nvSpPr>
        <p:spPr>
          <a:xfrm>
            <a:off x="455612" y="331787"/>
            <a:ext cx="833546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Entity – After UFCO – Reduction</a:t>
            </a:r>
          </a:p>
        </p:txBody>
      </p:sp>
      <p:sp>
        <p:nvSpPr>
          <p:cNvPr id="4293" name="Shape 429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294" name="Shape 4294"/>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295" name="Shape 4295"/>
          <p:cNvSpPr txBox="1"/>
          <p:nvPr/>
        </p:nvSpPr>
        <p:spPr>
          <a:xfrm>
            <a:off x="426975" y="4357035"/>
            <a:ext cx="2888993" cy="2207394"/>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500" u="none" cap="none" strike="noStrike">
                <a:solidFill>
                  <a:schemeClr val="dk1"/>
                </a:solidFill>
                <a:latin typeface="Arial"/>
                <a:ea typeface="Arial"/>
                <a:cs typeface="Arial"/>
                <a:sym typeface="Arial"/>
              </a:rPr>
              <a:t>Agreement Amount reduced to Total Spending Amount</a:t>
            </a:r>
          </a:p>
          <a:p>
            <a:pPr indent="-231775" lvl="0" marL="231775" marR="0" rtl="0" algn="l">
              <a:spcBef>
                <a:spcPts val="1200"/>
              </a:spcBef>
              <a:spcAft>
                <a:spcPts val="0"/>
              </a:spcAft>
              <a:buClr>
                <a:srgbClr val="AF242B"/>
              </a:buClr>
              <a:buSzPct val="75000"/>
              <a:buFont typeface="Noto Sans Symbols"/>
              <a:buChar char="•"/>
            </a:pPr>
            <a:r>
              <a:rPr b="0" baseline="0" i="0" lang="en-US" sz="1500" u="none" cap="none" strike="noStrike">
                <a:solidFill>
                  <a:schemeClr val="dk1"/>
                </a:solidFill>
                <a:latin typeface="Arial"/>
                <a:ea typeface="Arial"/>
                <a:cs typeface="Arial"/>
                <a:sym typeface="Arial"/>
              </a:rPr>
              <a:t>Total Available Amount is reduced to $0</a:t>
            </a:r>
          </a:p>
          <a:p>
            <a:pPr indent="-231775" lvl="0" marL="231775" marR="0" rtl="0" algn="l">
              <a:spcBef>
                <a:spcPts val="1200"/>
              </a:spcBef>
              <a:spcAft>
                <a:spcPts val="0"/>
              </a:spcAft>
              <a:buClr>
                <a:srgbClr val="AF242B"/>
              </a:buClr>
              <a:buSzPct val="75000"/>
              <a:buFont typeface="Noto Sans Symbols"/>
              <a:buChar char="•"/>
            </a:pPr>
            <a:r>
              <a:rPr b="0" baseline="0" i="0" lang="en-US" sz="1500" u="none" cap="none" strike="noStrike">
                <a:solidFill>
                  <a:schemeClr val="dk1"/>
                </a:solidFill>
                <a:latin typeface="Arial"/>
                <a:ea typeface="Arial"/>
                <a:cs typeface="Arial"/>
                <a:sym typeface="Arial"/>
              </a:rPr>
              <a:t>Total Available Receivable Amount is reduced to $0</a:t>
            </a: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pic>
        <p:nvPicPr>
          <p:cNvPr id="4296" name="Shape 4296"/>
          <p:cNvPicPr preferRelativeResize="0"/>
          <p:nvPr/>
        </p:nvPicPr>
        <p:blipFill rotWithShape="1">
          <a:blip r:embed="rId3">
            <a:alphaModFix/>
          </a:blip>
          <a:srcRect b="0" l="0" r="0" t="0"/>
          <a:stretch/>
        </p:blipFill>
        <p:spPr>
          <a:xfrm>
            <a:off x="500525" y="1243683"/>
            <a:ext cx="6086674" cy="2956151"/>
          </a:xfrm>
          <a:prstGeom prst="rect">
            <a:avLst/>
          </a:prstGeom>
          <a:noFill/>
          <a:ln>
            <a:noFill/>
          </a:ln>
        </p:spPr>
      </p:pic>
      <p:sp>
        <p:nvSpPr>
          <p:cNvPr id="4297" name="Shape 4297"/>
          <p:cNvSpPr/>
          <p:nvPr/>
        </p:nvSpPr>
        <p:spPr>
          <a:xfrm>
            <a:off x="508375" y="1223494"/>
            <a:ext cx="6091705" cy="3003948"/>
          </a:xfrm>
          <a:prstGeom prst="rect">
            <a:avLst/>
          </a:prstGeom>
          <a:no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298" name="Shape 4298"/>
          <p:cNvSpPr/>
          <p:nvPr/>
        </p:nvSpPr>
        <p:spPr>
          <a:xfrm>
            <a:off x="560106" y="2699998"/>
            <a:ext cx="2614193" cy="15911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4299" name="Shape 4299"/>
          <p:cNvPicPr preferRelativeResize="0"/>
          <p:nvPr/>
        </p:nvPicPr>
        <p:blipFill rotWithShape="1">
          <a:blip r:embed="rId4">
            <a:alphaModFix/>
          </a:blip>
          <a:srcRect b="0" l="0" r="0" t="0"/>
          <a:stretch/>
        </p:blipFill>
        <p:spPr>
          <a:xfrm>
            <a:off x="3341728" y="1875485"/>
            <a:ext cx="5666701" cy="3966181"/>
          </a:xfrm>
          <a:prstGeom prst="rect">
            <a:avLst/>
          </a:prstGeom>
          <a:noFill/>
          <a:ln>
            <a:noFill/>
          </a:ln>
        </p:spPr>
      </p:pic>
      <p:sp>
        <p:nvSpPr>
          <p:cNvPr id="4300" name="Shape 4300"/>
          <p:cNvSpPr/>
          <p:nvPr/>
        </p:nvSpPr>
        <p:spPr>
          <a:xfrm>
            <a:off x="3315967" y="1867438"/>
            <a:ext cx="5705341" cy="4005328"/>
          </a:xfrm>
          <a:prstGeom prst="rect">
            <a:avLst/>
          </a:prstGeom>
          <a:no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301" name="Shape 4301"/>
          <p:cNvSpPr/>
          <p:nvPr/>
        </p:nvSpPr>
        <p:spPr>
          <a:xfrm>
            <a:off x="3391314" y="2015272"/>
            <a:ext cx="2178457" cy="12262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302" name="Shape 4302"/>
          <p:cNvSpPr/>
          <p:nvPr/>
        </p:nvSpPr>
        <p:spPr>
          <a:xfrm>
            <a:off x="6067973" y="2013125"/>
            <a:ext cx="2592726" cy="124766"/>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4303" name="Shape 4303"/>
          <p:cNvPicPr preferRelativeResize="0"/>
          <p:nvPr/>
        </p:nvPicPr>
        <p:blipFill rotWithShape="1">
          <a:blip r:embed="rId5">
            <a:alphaModFix/>
          </a:blip>
          <a:srcRect b="0" l="0" r="0" t="0"/>
          <a:stretch/>
        </p:blipFill>
        <p:spPr>
          <a:xfrm>
            <a:off x="3450912" y="2441049"/>
            <a:ext cx="1654789" cy="3321656"/>
          </a:xfrm>
          <a:prstGeom prst="rect">
            <a:avLst/>
          </a:prstGeom>
          <a:noFill/>
          <a:ln>
            <a:noFill/>
          </a:ln>
        </p:spPr>
      </p:pic>
      <p:sp>
        <p:nvSpPr>
          <p:cNvPr id="4304" name="Shape 4304"/>
          <p:cNvSpPr/>
          <p:nvPr/>
        </p:nvSpPr>
        <p:spPr>
          <a:xfrm>
            <a:off x="3450912" y="5489719"/>
            <a:ext cx="2536001" cy="15911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305" name="Shape 4305"/>
          <p:cNvSpPr/>
          <p:nvPr/>
        </p:nvSpPr>
        <p:spPr>
          <a:xfrm>
            <a:off x="6110437" y="2540885"/>
            <a:ext cx="2856238" cy="15911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2" name="Shape 512"/>
        <p:cNvGrpSpPr/>
        <p:nvPr/>
      </p:nvGrpSpPr>
      <p:grpSpPr>
        <a:xfrm>
          <a:off x="0" y="0"/>
          <a:ext cx="0" cy="0"/>
          <a:chOff x="0" y="0"/>
          <a:chExt cx="0" cy="0"/>
        </a:xfrm>
      </p:grpSpPr>
      <p:pic>
        <p:nvPicPr>
          <p:cNvPr id="513" name="Shape 513"/>
          <p:cNvPicPr preferRelativeResize="0"/>
          <p:nvPr/>
        </p:nvPicPr>
        <p:blipFill rotWithShape="1">
          <a:blip r:embed="rId3">
            <a:alphaModFix/>
          </a:blip>
          <a:srcRect b="0" l="0" r="0" t="0"/>
          <a:stretch/>
        </p:blipFill>
        <p:spPr>
          <a:xfrm>
            <a:off x="828675" y="1202154"/>
            <a:ext cx="7867650" cy="2924175"/>
          </a:xfrm>
          <a:prstGeom prst="rect">
            <a:avLst/>
          </a:prstGeom>
          <a:noFill/>
          <a:ln cap="flat" cmpd="sng" w="19050">
            <a:solidFill>
              <a:schemeClr val="dk1"/>
            </a:solidFill>
            <a:prstDash val="solid"/>
            <a:miter/>
            <a:headEnd len="med" w="med" type="none"/>
            <a:tailEnd len="med" w="med" type="none"/>
          </a:ln>
        </p:spPr>
      </p:pic>
      <p:sp>
        <p:nvSpPr>
          <p:cNvPr id="514" name="Shape 514"/>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Header – General</a:t>
            </a:r>
          </a:p>
        </p:txBody>
      </p:sp>
      <p:sp>
        <p:nvSpPr>
          <p:cNvPr id="515" name="Shape 515"/>
          <p:cNvSpPr txBox="1"/>
          <p:nvPr>
            <p:ph idx="1" type="body"/>
          </p:nvPr>
        </p:nvSpPr>
        <p:spPr>
          <a:xfrm>
            <a:off x="361950" y="4299367"/>
            <a:ext cx="8782050" cy="2678380"/>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Agreement Number </a:t>
            </a:r>
            <a:r>
              <a:rPr b="0" baseline="0" i="0" lang="en-US" sz="1600" u="none" cap="none" strike="noStrike">
                <a:solidFill>
                  <a:schemeClr val="dk1"/>
                </a:solidFill>
                <a:latin typeface="Arial"/>
                <a:ea typeface="Arial"/>
                <a:cs typeface="Arial"/>
                <a:sym typeface="Arial"/>
              </a:rPr>
              <a:t>- Identifying number all other transactions will reference</a:t>
            </a: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Agreement Name </a:t>
            </a:r>
            <a:r>
              <a:rPr b="0" baseline="0" i="0" lang="en-US" sz="1600" u="none" cap="none" strike="noStrike">
                <a:solidFill>
                  <a:schemeClr val="dk1"/>
                </a:solidFill>
                <a:latin typeface="Arial"/>
                <a:ea typeface="Arial"/>
                <a:cs typeface="Arial"/>
                <a:sym typeface="Arial"/>
              </a:rPr>
              <a:t>- Name of Agreement</a:t>
            </a: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Agreement End Date </a:t>
            </a:r>
            <a:r>
              <a:rPr b="0" baseline="0" i="0" lang="en-US" sz="1600" u="none" cap="none" strike="noStrike">
                <a:solidFill>
                  <a:schemeClr val="dk1"/>
                </a:solidFill>
                <a:latin typeface="Arial"/>
                <a:ea typeface="Arial"/>
                <a:cs typeface="Arial"/>
                <a:sym typeface="Arial"/>
              </a:rPr>
              <a:t>- Last date Agreement can be used to track spending</a:t>
            </a:r>
          </a:p>
          <a:p>
            <a:pPr indent="-225425" lvl="1" marL="56832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BDs can be processed  through Last Bill Date but only 'new' spending through Agreement End Date</a:t>
            </a: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Reimbursable Flag </a:t>
            </a:r>
            <a:r>
              <a:rPr b="0" baseline="0" i="0" lang="en-US" sz="1600" u="none" cap="none" strike="noStrike">
                <a:solidFill>
                  <a:schemeClr val="dk1"/>
                </a:solidFill>
                <a:latin typeface="Arial"/>
                <a:ea typeface="Arial"/>
                <a:cs typeface="Arial"/>
                <a:sym typeface="Arial"/>
              </a:rPr>
              <a:t>- Allows for Agreements to be reimbursed via Billing Documents and Cash Receipts (set to True)</a:t>
            </a:r>
            <a:br>
              <a:rPr b="0" baseline="0" i="0" lang="en-US" sz="1600" u="none" cap="none" strike="noStrike">
                <a:solidFill>
                  <a:schemeClr val="dk1"/>
                </a:solidFill>
                <a:latin typeface="Arial"/>
                <a:ea typeface="Arial"/>
                <a:cs typeface="Arial"/>
                <a:sym typeface="Arial"/>
              </a:rPr>
            </a:br>
          </a:p>
          <a:p>
            <a:pPr indent="-146050" lvl="0" marL="23177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516" name="Shape 51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517" name="Shape 517"/>
          <p:cNvSpPr/>
          <p:nvPr/>
        </p:nvSpPr>
        <p:spPr>
          <a:xfrm>
            <a:off x="912658" y="1449311"/>
            <a:ext cx="3364065" cy="219095"/>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518" name="Shape 518"/>
          <p:cNvSpPr/>
          <p:nvPr/>
        </p:nvSpPr>
        <p:spPr>
          <a:xfrm>
            <a:off x="912658" y="1690867"/>
            <a:ext cx="3364065" cy="202259"/>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519" name="Shape 519"/>
          <p:cNvSpPr/>
          <p:nvPr/>
        </p:nvSpPr>
        <p:spPr>
          <a:xfrm>
            <a:off x="912658" y="1926630"/>
            <a:ext cx="2798192" cy="235674"/>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520" name="Shape 520"/>
          <p:cNvSpPr/>
          <p:nvPr/>
        </p:nvSpPr>
        <p:spPr>
          <a:xfrm>
            <a:off x="912658" y="2399727"/>
            <a:ext cx="2259166" cy="173558"/>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521" name="Shape 52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10" name="Shape 4310"/>
        <p:cNvGrpSpPr/>
        <p:nvPr/>
      </p:nvGrpSpPr>
      <p:grpSpPr>
        <a:xfrm>
          <a:off x="0" y="0"/>
          <a:ext cx="0" cy="0"/>
          <a:chOff x="0" y="0"/>
          <a:chExt cx="0" cy="0"/>
        </a:xfrm>
      </p:grpSpPr>
      <p:sp>
        <p:nvSpPr>
          <p:cNvPr id="4311" name="Shape 4311"/>
          <p:cNvSpPr txBox="1"/>
          <p:nvPr>
            <p:ph idx="1" type="body"/>
          </p:nvPr>
        </p:nvSpPr>
        <p:spPr>
          <a:xfrm>
            <a:off x="522783" y="1335005"/>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PCAS UFCO Reversal Transaction Processing:</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If unused Advance remains at time of Agreement completion:</a:t>
            </a:r>
          </a:p>
          <a:p>
            <a:pPr indent="-241300" lvl="2" marL="914400" marR="0" rtl="0" algn="l">
              <a:spcBef>
                <a:spcPts val="1200"/>
              </a:spcBef>
              <a:spcAft>
                <a:spcPts val="0"/>
              </a:spcAft>
              <a:buClr>
                <a:srgbClr val="AF242B"/>
              </a:buClr>
              <a:buSzPct val="75000"/>
              <a:buFont typeface="Noto Sans Symbols"/>
              <a:buChar char="•"/>
            </a:pPr>
            <a:r>
              <a:rPr b="1" baseline="0" i="0" lang="en-US" sz="2000" u="sng" cap="none" strike="noStrike">
                <a:solidFill>
                  <a:schemeClr val="dk1"/>
                </a:solidFill>
                <a:latin typeface="Arial"/>
                <a:ea typeface="Arial"/>
                <a:cs typeface="Arial"/>
                <a:sym typeface="Arial"/>
              </a:rPr>
              <a:t>Refund payment creation:</a:t>
            </a:r>
          </a:p>
          <a:p>
            <a:pPr indent="-231775" lvl="3" marL="12604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Refunds the unused Advance amount back to the customer</a:t>
            </a:r>
          </a:p>
          <a:p>
            <a:pPr indent="-231775" lvl="3" marL="12604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Refund Payment Document Types</a:t>
            </a: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4312" name="Shape 431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313" name="Shape 431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314" name="Shape 4314"/>
          <p:cNvSpPr txBox="1"/>
          <p:nvPr/>
        </p:nvSpPr>
        <p:spPr>
          <a:xfrm>
            <a:off x="429887" y="365437"/>
            <a:ext cx="8536690" cy="563562"/>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baseline="0" i="0" lang="en-US" sz="2800" u="none" cap="none" strike="noStrike">
                <a:solidFill>
                  <a:schemeClr val="lt1"/>
                </a:solidFill>
                <a:latin typeface="Arial"/>
                <a:ea typeface="Arial"/>
                <a:cs typeface="Arial"/>
                <a:sym typeface="Arial"/>
              </a:rPr>
              <a:t>PCAS UFCO Reversal Transaction Processing - Refund</a:t>
            </a:r>
          </a:p>
        </p:txBody>
      </p:sp>
      <p:graphicFrame>
        <p:nvGraphicFramePr>
          <p:cNvPr id="4315" name="Shape 4315"/>
          <p:cNvGraphicFramePr/>
          <p:nvPr/>
        </p:nvGraphicFramePr>
        <p:xfrm>
          <a:off x="1434166" y="3811894"/>
          <a:ext cx="3000000" cy="3000000"/>
        </p:xfrm>
        <a:graphic>
          <a:graphicData uri="http://schemas.openxmlformats.org/drawingml/2006/table">
            <a:tbl>
              <a:tblPr bandRow="1" firstRow="1">
                <a:noFill/>
                <a:tableStyleId>{B59FEA5F-626C-4BA5-A1FA-5F505F005B03}</a:tableStyleId>
              </a:tblPr>
              <a:tblGrid>
                <a:gridCol w="1151900"/>
                <a:gridCol w="5343900"/>
              </a:tblGrid>
              <a:tr h="203200">
                <a:tc>
                  <a:txBody>
                    <a:bodyPr>
                      <a:noAutofit/>
                    </a:bodyPr>
                    <a:lstStyle/>
                    <a:p>
                      <a:pPr indent="0" lvl="0" marL="0" marR="0" rtl="0" algn="ctr">
                        <a:spcBef>
                          <a:spcPts val="0"/>
                        </a:spcBef>
                        <a:buSzPct val="25000"/>
                        <a:buNone/>
                      </a:pPr>
                      <a:r>
                        <a:rPr baseline="0" lang="en-US" sz="1600" u="none" cap="none" strike="noStrike"/>
                        <a:t>Doc Type</a:t>
                      </a:r>
                    </a:p>
                  </a:txBody>
                  <a:tcPr marT="45725" marB="45725" marR="91450" marL="91450" anchor="ctr"/>
                </a:tc>
                <a:tc>
                  <a:txBody>
                    <a:bodyPr>
                      <a:noAutofit/>
                    </a:bodyPr>
                    <a:lstStyle/>
                    <a:p>
                      <a:pPr indent="0" lvl="1" marL="457200" marR="0" rtl="0" algn="l">
                        <a:spcBef>
                          <a:spcPts val="0"/>
                        </a:spcBef>
                        <a:buSzPct val="25000"/>
                        <a:buNone/>
                      </a:pPr>
                      <a:r>
                        <a:rPr baseline="0" lang="en-US" sz="1600" u="none" cap="none" strike="noStrike"/>
                        <a:t>Name</a:t>
                      </a:r>
                    </a:p>
                  </a:txBody>
                  <a:tcPr marT="0" marB="0" marR="0" marL="0" anchor="ctr"/>
                </a:tc>
              </a:tr>
              <a:tr h="273600">
                <a:tc>
                  <a:txBody>
                    <a:bodyPr>
                      <a:noAutofit/>
                    </a:bodyPr>
                    <a:lstStyle/>
                    <a:p>
                      <a:pPr indent="0" lvl="0" marL="0" marR="0" rtl="0" algn="ctr">
                        <a:spcBef>
                          <a:spcPts val="0"/>
                        </a:spcBef>
                        <a:buSzPct val="25000"/>
                        <a:buNone/>
                      </a:pPr>
                      <a:r>
                        <a:rPr b="0" baseline="0" lang="en-US" sz="1600" u="none" cap="none" strike="noStrike">
                          <a:solidFill>
                            <a:schemeClr val="dk1"/>
                          </a:solidFill>
                          <a:latin typeface="Arial"/>
                          <a:ea typeface="Arial"/>
                          <a:cs typeface="Arial"/>
                          <a:sym typeface="Arial"/>
                        </a:rPr>
                        <a:t>NI6</a:t>
                      </a:r>
                    </a:p>
                  </a:txBody>
                  <a:tcPr marT="45725" marB="45725" marR="91450" marL="91450" anchor="ctr"/>
                </a:tc>
                <a:tc>
                  <a:txBody>
                    <a:bodyPr>
                      <a:noAutofit/>
                    </a:bodyPr>
                    <a:lstStyle/>
                    <a:p>
                      <a:pPr indent="0" lvl="1" marL="457200" marR="0" rtl="0" algn="l">
                        <a:spcBef>
                          <a:spcPts val="0"/>
                        </a:spcBef>
                        <a:buSzPct val="25000"/>
                        <a:buNone/>
                      </a:pPr>
                      <a:r>
                        <a:rPr b="0" baseline="0" i="0" lang="en-US" sz="1600" u="none" cap="none" strike="noStrike">
                          <a:solidFill>
                            <a:srgbClr val="000000"/>
                          </a:solidFill>
                          <a:latin typeface="Arial"/>
                          <a:ea typeface="Arial"/>
                          <a:cs typeface="Arial"/>
                          <a:sym typeface="Arial"/>
                        </a:rPr>
                        <a:t>R6 IP Non IPAC Refund</a:t>
                      </a:r>
                    </a:p>
                  </a:txBody>
                  <a:tcPr marT="0" marB="0" marR="0" marL="0" anchor="ctr"/>
                </a:tc>
              </a:tr>
              <a:tr h="273600">
                <a:tc>
                  <a:txBody>
                    <a:bodyPr>
                      <a:noAutofit/>
                    </a:bodyPr>
                    <a:lstStyle/>
                    <a:p>
                      <a:pPr indent="0" lvl="0" marL="0" marR="0" rtl="0" algn="ctr">
                        <a:spcBef>
                          <a:spcPts val="0"/>
                        </a:spcBef>
                        <a:buSzPct val="25000"/>
                        <a:buNone/>
                      </a:pPr>
                      <a:r>
                        <a:rPr b="0" baseline="0" lang="en-US" sz="1600" u="none" cap="none" strike="noStrike">
                          <a:solidFill>
                            <a:schemeClr val="dk1"/>
                          </a:solidFill>
                          <a:latin typeface="Arial"/>
                          <a:ea typeface="Arial"/>
                          <a:cs typeface="Arial"/>
                          <a:sym typeface="Arial"/>
                        </a:rPr>
                        <a:t>IM6</a:t>
                      </a:r>
                    </a:p>
                  </a:txBody>
                  <a:tcPr marT="45725" marB="45725" marR="91450" marL="91450" anchor="ctr"/>
                </a:tc>
                <a:tc>
                  <a:txBody>
                    <a:bodyPr>
                      <a:noAutofit/>
                    </a:bodyPr>
                    <a:lstStyle/>
                    <a:p>
                      <a:pPr indent="0" lvl="1" marL="457200" marR="0" rtl="0" algn="l">
                        <a:spcBef>
                          <a:spcPts val="0"/>
                        </a:spcBef>
                        <a:buSzPct val="25000"/>
                        <a:buNone/>
                      </a:pPr>
                      <a:r>
                        <a:rPr b="0" baseline="0" i="0" lang="en-US" sz="1600" u="none" cap="none" strike="noStrike">
                          <a:solidFill>
                            <a:srgbClr val="000000"/>
                          </a:solidFill>
                          <a:latin typeface="Arial"/>
                          <a:ea typeface="Arial"/>
                          <a:cs typeface="Arial"/>
                          <a:sym typeface="Arial"/>
                        </a:rPr>
                        <a:t>R6 IP IPAC Refund</a:t>
                      </a:r>
                    </a:p>
                  </a:txBody>
                  <a:tcPr marT="0" marB="0" marR="0" marL="0" anchor="ctr"/>
                </a:tc>
              </a:tr>
              <a:tr h="273600">
                <a:tc>
                  <a:txBody>
                    <a:bodyPr>
                      <a:noAutofit/>
                    </a:bodyPr>
                    <a:lstStyle/>
                    <a:p>
                      <a:pPr indent="0" lvl="0" marL="0" marR="0" rtl="0" algn="ctr">
                        <a:spcBef>
                          <a:spcPts val="0"/>
                        </a:spcBef>
                        <a:buSzPct val="25000"/>
                        <a:buNone/>
                      </a:pPr>
                      <a:r>
                        <a:rPr b="0" baseline="0" lang="en-US" sz="1600" u="none" cap="none" strike="noStrike">
                          <a:solidFill>
                            <a:schemeClr val="dk1"/>
                          </a:solidFill>
                          <a:latin typeface="Arial"/>
                          <a:ea typeface="Arial"/>
                          <a:cs typeface="Arial"/>
                          <a:sym typeface="Arial"/>
                        </a:rPr>
                        <a:t>NI7</a:t>
                      </a:r>
                    </a:p>
                  </a:txBody>
                  <a:tcPr marT="45725" marB="45725" marR="91450" marL="91450" anchor="ctr"/>
                </a:tc>
                <a:tc>
                  <a:txBody>
                    <a:bodyPr>
                      <a:noAutofit/>
                    </a:bodyPr>
                    <a:lstStyle/>
                    <a:p>
                      <a:pPr indent="0" lvl="1" marL="457200" marR="0" rtl="0" algn="l">
                        <a:spcBef>
                          <a:spcPts val="0"/>
                        </a:spcBef>
                        <a:buSzPct val="25000"/>
                        <a:buNone/>
                      </a:pPr>
                      <a:r>
                        <a:rPr b="0" baseline="0" i="0" lang="en-US" sz="1600" u="none" cap="none" strike="noStrike">
                          <a:solidFill>
                            <a:srgbClr val="000000"/>
                          </a:solidFill>
                          <a:latin typeface="Arial"/>
                          <a:ea typeface="Arial"/>
                          <a:cs typeface="Arial"/>
                          <a:sym typeface="Arial"/>
                        </a:rPr>
                        <a:t>R7 IP Non IPAC Refund</a:t>
                      </a:r>
                    </a:p>
                  </a:txBody>
                  <a:tcPr marT="0" marB="0" marR="0" marL="0" anchor="ctr"/>
                </a:tc>
              </a:tr>
              <a:tr h="273600">
                <a:tc>
                  <a:txBody>
                    <a:bodyPr>
                      <a:noAutofit/>
                    </a:bodyPr>
                    <a:lstStyle/>
                    <a:p>
                      <a:pPr indent="0" lvl="0" marL="0" marR="0" rtl="0" algn="ctr">
                        <a:spcBef>
                          <a:spcPts val="0"/>
                        </a:spcBef>
                        <a:buSzPct val="25000"/>
                        <a:buNone/>
                      </a:pPr>
                      <a:r>
                        <a:rPr b="0" baseline="0" lang="en-US" sz="1600" u="none" cap="none" strike="noStrike">
                          <a:solidFill>
                            <a:schemeClr val="dk1"/>
                          </a:solidFill>
                          <a:latin typeface="Arial"/>
                          <a:ea typeface="Arial"/>
                          <a:cs typeface="Arial"/>
                          <a:sym typeface="Arial"/>
                        </a:rPr>
                        <a:t>RE7</a:t>
                      </a:r>
                    </a:p>
                  </a:txBody>
                  <a:tcPr marT="45725" marB="45725" marR="91450" marL="91450" anchor="ctr"/>
                </a:tc>
                <a:tc>
                  <a:txBody>
                    <a:bodyPr>
                      <a:noAutofit/>
                    </a:bodyPr>
                    <a:lstStyle/>
                    <a:p>
                      <a:pPr indent="0" lvl="1" marL="457200" marR="0" rtl="0" algn="l">
                        <a:spcBef>
                          <a:spcPts val="0"/>
                        </a:spcBef>
                        <a:buSzPct val="25000"/>
                        <a:buNone/>
                      </a:pPr>
                      <a:r>
                        <a:rPr b="0" baseline="0" i="0" lang="en-US" sz="1600" u="none" cap="none" strike="noStrike">
                          <a:solidFill>
                            <a:srgbClr val="000000"/>
                          </a:solidFill>
                          <a:latin typeface="Arial"/>
                          <a:ea typeface="Arial"/>
                          <a:cs typeface="Arial"/>
                          <a:sym typeface="Arial"/>
                        </a:rPr>
                        <a:t>R7 IP IPAC Refund</a:t>
                      </a:r>
                    </a:p>
                  </a:txBody>
                  <a:tcPr marT="0" marB="0" marR="0" marL="0" anchor="ctr"/>
                </a:tc>
              </a:tr>
            </a:tbl>
          </a:graphicData>
        </a:graphic>
      </p:graphicFrame>
    </p:spTree>
  </p:cSld>
  <p:clrMapOvr>
    <a:masterClrMapping/>
  </p:clrMapOvr>
  <p:transition spd="slow">
    <p:cut/>
  </p:transition>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20" name="Shape 4320"/>
        <p:cNvGrpSpPr/>
        <p:nvPr/>
      </p:nvGrpSpPr>
      <p:grpSpPr>
        <a:xfrm>
          <a:off x="0" y="0"/>
          <a:ext cx="0" cy="0"/>
          <a:chOff x="0" y="0"/>
          <a:chExt cx="0" cy="0"/>
        </a:xfrm>
      </p:grpSpPr>
      <p:sp>
        <p:nvSpPr>
          <p:cNvPr id="4321" name="Shape 4321"/>
          <p:cNvSpPr txBox="1"/>
          <p:nvPr>
            <p:ph type="title"/>
          </p:nvPr>
        </p:nvSpPr>
        <p:spPr>
          <a:xfrm>
            <a:off x="455612" y="331787"/>
            <a:ext cx="8507913"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Itemized Payment Refund Document – Header</a:t>
            </a:r>
          </a:p>
        </p:txBody>
      </p:sp>
      <p:sp>
        <p:nvSpPr>
          <p:cNvPr id="4322" name="Shape 432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323" name="Shape 432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4324" name="Shape 4324"/>
          <p:cNvPicPr preferRelativeResize="0"/>
          <p:nvPr/>
        </p:nvPicPr>
        <p:blipFill rotWithShape="1">
          <a:blip r:embed="rId3">
            <a:alphaModFix/>
          </a:blip>
          <a:srcRect b="0" l="0" r="0" t="0"/>
          <a:stretch/>
        </p:blipFill>
        <p:spPr>
          <a:xfrm>
            <a:off x="968079" y="1419225"/>
            <a:ext cx="7482978" cy="3524249"/>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29" name="Shape 4329"/>
        <p:cNvGrpSpPr/>
        <p:nvPr/>
      </p:nvGrpSpPr>
      <p:grpSpPr>
        <a:xfrm>
          <a:off x="0" y="0"/>
          <a:ext cx="0" cy="0"/>
          <a:chOff x="0" y="0"/>
          <a:chExt cx="0" cy="0"/>
        </a:xfrm>
      </p:grpSpPr>
      <p:sp>
        <p:nvSpPr>
          <p:cNvPr id="4330" name="Shape 4330"/>
          <p:cNvSpPr txBox="1"/>
          <p:nvPr>
            <p:ph type="title"/>
          </p:nvPr>
        </p:nvSpPr>
        <p:spPr>
          <a:xfrm>
            <a:off x="455612" y="331787"/>
            <a:ext cx="8431712"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Itemized Payment – Refund – Accounting Line</a:t>
            </a:r>
          </a:p>
        </p:txBody>
      </p:sp>
      <p:sp>
        <p:nvSpPr>
          <p:cNvPr id="4331" name="Shape 4331"/>
          <p:cNvSpPr txBox="1"/>
          <p:nvPr>
            <p:ph idx="1" type="body"/>
          </p:nvPr>
        </p:nvSpPr>
        <p:spPr>
          <a:xfrm>
            <a:off x="441037" y="1361912"/>
            <a:ext cx="2863637" cy="2712782"/>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Line Type </a:t>
            </a:r>
            <a:r>
              <a:rPr b="0" baseline="0" i="0" lang="en-US" sz="1600" u="none" cap="none" strike="noStrike">
                <a:solidFill>
                  <a:schemeClr val="dk1"/>
                </a:solidFill>
                <a:latin typeface="Arial"/>
                <a:ea typeface="Arial"/>
                <a:cs typeface="Arial"/>
                <a:sym typeface="Arial"/>
              </a:rPr>
              <a:t>– Advance Refund</a:t>
            </a:r>
            <a:br>
              <a:rPr b="0" baseline="0" i="0" lang="en-US" sz="1600" u="none" cap="none" strike="noStrike">
                <a:solidFill>
                  <a:schemeClr val="dk1"/>
                </a:solidFill>
                <a:latin typeface="Arial"/>
                <a:ea typeface="Arial"/>
                <a:cs typeface="Arial"/>
                <a:sym typeface="Arial"/>
              </a:rPr>
            </a:b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Transaction Type</a:t>
            </a:r>
            <a:r>
              <a:rPr b="0" baseline="0" i="0" lang="en-US" sz="1600" u="none" cap="none" strike="noStrike">
                <a:solidFill>
                  <a:schemeClr val="dk1"/>
                </a:solidFill>
                <a:latin typeface="Arial"/>
                <a:ea typeface="Arial"/>
                <a:cs typeface="Arial"/>
                <a:sym typeface="Arial"/>
              </a:rPr>
              <a:t> - 04</a:t>
            </a:r>
            <a:br>
              <a:rPr b="0" baseline="0" i="0" lang="en-US" sz="1600" u="none" cap="none" strike="noStrike">
                <a:solidFill>
                  <a:schemeClr val="dk1"/>
                </a:solidFill>
                <a:latin typeface="Arial"/>
                <a:ea typeface="Arial"/>
                <a:cs typeface="Arial"/>
                <a:sym typeface="Arial"/>
              </a:rPr>
            </a:br>
          </a:p>
          <a:p>
            <a:pPr indent="-155575" lvl="0" marL="231775" marR="0" rtl="0" algn="l">
              <a:spcBef>
                <a:spcPts val="320"/>
              </a:spcBef>
              <a:spcAft>
                <a:spcPts val="0"/>
              </a:spcAft>
              <a:buClr>
                <a:srgbClr val="AF242B"/>
              </a:buClr>
              <a:buFont typeface="Noto Sans Symbols"/>
              <a:buNone/>
            </a:pPr>
            <a:r>
              <a:t/>
            </a:r>
            <a:endParaRPr b="1"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1"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1" baseline="0" i="0" sz="1600" u="none" cap="none" strike="noStrike">
              <a:solidFill>
                <a:schemeClr val="dk1"/>
              </a:solidFill>
              <a:latin typeface="Arial"/>
              <a:ea typeface="Arial"/>
              <a:cs typeface="Arial"/>
              <a:sym typeface="Arial"/>
            </a:endParaRP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Document Reference </a:t>
            </a:r>
            <a:r>
              <a:rPr b="0" baseline="0" i="0" lang="en-US" sz="1600" u="none" cap="none" strike="noStrike">
                <a:solidFill>
                  <a:schemeClr val="dk1"/>
                </a:solidFill>
                <a:latin typeface="Arial"/>
                <a:ea typeface="Arial"/>
                <a:cs typeface="Arial"/>
                <a:sym typeface="Arial"/>
              </a:rPr>
              <a:t>– References the Advance Collection document</a:t>
            </a: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Agreement Number </a:t>
            </a:r>
            <a:r>
              <a:rPr b="0" baseline="0" i="0" lang="en-US" sz="1600" u="none" cap="none" strike="noStrike">
                <a:solidFill>
                  <a:schemeClr val="dk1"/>
                </a:solidFill>
                <a:latin typeface="Arial"/>
                <a:ea typeface="Arial"/>
                <a:cs typeface="Arial"/>
                <a:sym typeface="Arial"/>
              </a:rPr>
              <a:t>and </a:t>
            </a:r>
            <a:r>
              <a:rPr b="1" baseline="0" i="0" lang="en-US" sz="1600" u="none" cap="none" strike="noStrike">
                <a:solidFill>
                  <a:schemeClr val="dk1"/>
                </a:solidFill>
                <a:latin typeface="Arial"/>
                <a:ea typeface="Arial"/>
                <a:cs typeface="Arial"/>
                <a:sym typeface="Arial"/>
              </a:rPr>
              <a:t>Agreement Line Number </a:t>
            </a:r>
            <a:r>
              <a:rPr b="0" baseline="0" i="0" lang="en-US" sz="1600" u="none" cap="none" strike="noStrike">
                <a:solidFill>
                  <a:schemeClr val="dk1"/>
                </a:solidFill>
                <a:latin typeface="Arial"/>
                <a:ea typeface="Arial"/>
                <a:cs typeface="Arial"/>
                <a:sym typeface="Arial"/>
              </a:rPr>
              <a:t>– References the Agreement in order to draw down the collection and advance amounts</a:t>
            </a:r>
          </a:p>
        </p:txBody>
      </p:sp>
      <p:sp>
        <p:nvSpPr>
          <p:cNvPr id="4332" name="Shape 433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333" name="Shape 433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4334" name="Shape 4334"/>
          <p:cNvPicPr preferRelativeResize="0"/>
          <p:nvPr/>
        </p:nvPicPr>
        <p:blipFill rotWithShape="1">
          <a:blip r:embed="rId3">
            <a:alphaModFix/>
          </a:blip>
          <a:srcRect b="0" l="0" r="0" t="0"/>
          <a:stretch/>
        </p:blipFill>
        <p:spPr>
          <a:xfrm>
            <a:off x="3448048" y="1427990"/>
            <a:ext cx="4805361" cy="1754219"/>
          </a:xfrm>
          <a:prstGeom prst="rect">
            <a:avLst/>
          </a:prstGeom>
          <a:noFill/>
          <a:ln cap="flat" cmpd="sng" w="19050">
            <a:solidFill>
              <a:schemeClr val="dk1"/>
            </a:solidFill>
            <a:prstDash val="solid"/>
            <a:miter/>
            <a:headEnd len="med" w="med" type="none"/>
            <a:tailEnd len="med" w="med" type="none"/>
          </a:ln>
        </p:spPr>
      </p:pic>
      <p:pic>
        <p:nvPicPr>
          <p:cNvPr id="4335" name="Shape 4335"/>
          <p:cNvPicPr preferRelativeResize="0"/>
          <p:nvPr/>
        </p:nvPicPr>
        <p:blipFill rotWithShape="1">
          <a:blip r:embed="rId4">
            <a:alphaModFix/>
          </a:blip>
          <a:srcRect b="0" l="0" r="0" t="0"/>
          <a:stretch/>
        </p:blipFill>
        <p:spPr>
          <a:xfrm>
            <a:off x="3448048" y="3574469"/>
            <a:ext cx="5181600" cy="890309"/>
          </a:xfrm>
          <a:prstGeom prst="rect">
            <a:avLst/>
          </a:prstGeom>
          <a:noFill/>
          <a:ln cap="flat" cmpd="sng" w="19050">
            <a:solidFill>
              <a:schemeClr val="dk1"/>
            </a:solidFill>
            <a:prstDash val="solid"/>
            <a:miter/>
            <a:headEnd len="med" w="med" type="none"/>
            <a:tailEnd len="med" w="med" type="none"/>
          </a:ln>
        </p:spPr>
      </p:pic>
      <p:pic>
        <p:nvPicPr>
          <p:cNvPr id="4336" name="Shape 4336"/>
          <p:cNvPicPr preferRelativeResize="0"/>
          <p:nvPr/>
        </p:nvPicPr>
        <p:blipFill rotWithShape="1">
          <a:blip r:embed="rId5">
            <a:alphaModFix/>
          </a:blip>
          <a:srcRect b="0" l="0" r="0" t="0"/>
          <a:stretch/>
        </p:blipFill>
        <p:spPr>
          <a:xfrm>
            <a:off x="3448048" y="4831394"/>
            <a:ext cx="5118734" cy="452436"/>
          </a:xfrm>
          <a:prstGeom prst="rect">
            <a:avLst/>
          </a:prstGeom>
          <a:noFill/>
          <a:ln cap="flat" cmpd="sng" w="19050">
            <a:solidFill>
              <a:schemeClr val="dk1"/>
            </a:solidFill>
            <a:prstDash val="solid"/>
            <a:miter/>
            <a:headEnd len="med" w="med" type="none"/>
            <a:tailEnd len="med" w="med" type="none"/>
          </a:ln>
        </p:spPr>
      </p:pic>
      <p:sp>
        <p:nvSpPr>
          <p:cNvPr id="4337" name="Shape 4337"/>
          <p:cNvSpPr txBox="1"/>
          <p:nvPr/>
        </p:nvSpPr>
        <p:spPr>
          <a:xfrm>
            <a:off x="455612" y="5057612"/>
            <a:ext cx="3109547" cy="723275"/>
          </a:xfrm>
          <a:prstGeom prst="rect">
            <a:avLst/>
          </a:prstGeom>
          <a:noFill/>
          <a:ln>
            <a:noFill/>
          </a:ln>
        </p:spPr>
        <p:txBody>
          <a:bodyPr anchorCtr="0" anchor="t" bIns="45700" lIns="91425" rIns="91425" tIns="45700">
            <a:noAutofit/>
          </a:bodyPr>
          <a:lstStyle/>
          <a:p>
            <a:pPr indent="-146050" lvl="0" marL="231775" marR="0" rtl="0" algn="l">
              <a:spcBef>
                <a:spcPts val="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0" lvl="0" marL="0" marR="0" rtl="0" algn="l">
              <a:spcBef>
                <a:spcPts val="60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4338" name="Shape 4338"/>
          <p:cNvSpPr/>
          <p:nvPr/>
        </p:nvSpPr>
        <p:spPr>
          <a:xfrm>
            <a:off x="3514164" y="1733175"/>
            <a:ext cx="2077010" cy="209924"/>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339" name="Shape 4339"/>
          <p:cNvSpPr/>
          <p:nvPr/>
        </p:nvSpPr>
        <p:spPr>
          <a:xfrm>
            <a:off x="3514164" y="1954796"/>
            <a:ext cx="1422400" cy="142944"/>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340" name="Shape 4340"/>
          <p:cNvSpPr/>
          <p:nvPr/>
        </p:nvSpPr>
        <p:spPr>
          <a:xfrm>
            <a:off x="3514164" y="3571905"/>
            <a:ext cx="1422400" cy="142944"/>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341" name="Shape 4341"/>
          <p:cNvSpPr/>
          <p:nvPr/>
        </p:nvSpPr>
        <p:spPr>
          <a:xfrm>
            <a:off x="3467539" y="4841275"/>
            <a:ext cx="881823" cy="142944"/>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46" name="Shape 4346"/>
        <p:cNvGrpSpPr/>
        <p:nvPr/>
      </p:nvGrpSpPr>
      <p:grpSpPr>
        <a:xfrm>
          <a:off x="0" y="0"/>
          <a:ext cx="0" cy="0"/>
          <a:chOff x="0" y="0"/>
          <a:chExt cx="0" cy="0"/>
        </a:xfrm>
      </p:grpSpPr>
      <p:sp>
        <p:nvSpPr>
          <p:cNvPr id="4347" name="Shape 434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Agreement Entity – Before </a:t>
            </a:r>
            <a:br>
              <a:rPr b="1" baseline="0" i="0" lang="en-US" sz="2600" u="none" cap="none" strike="noStrike">
                <a:solidFill>
                  <a:schemeClr val="lt1"/>
                </a:solidFill>
                <a:latin typeface="Arial"/>
                <a:ea typeface="Arial"/>
                <a:cs typeface="Arial"/>
                <a:sym typeface="Arial"/>
              </a:rPr>
            </a:br>
            <a:r>
              <a:rPr b="1" baseline="0" i="0" lang="en-US" sz="2600" u="none" cap="none" strike="noStrike">
                <a:solidFill>
                  <a:schemeClr val="lt1"/>
                </a:solidFill>
                <a:latin typeface="Arial"/>
                <a:ea typeface="Arial"/>
                <a:cs typeface="Arial"/>
                <a:sym typeface="Arial"/>
              </a:rPr>
              <a:t>UFCO – Refund</a:t>
            </a:r>
          </a:p>
        </p:txBody>
      </p:sp>
      <p:sp>
        <p:nvSpPr>
          <p:cNvPr id="4348" name="Shape 434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349" name="Shape 434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350" name="Shape 4350"/>
          <p:cNvSpPr/>
          <p:nvPr/>
        </p:nvSpPr>
        <p:spPr>
          <a:xfrm>
            <a:off x="460250" y="1223494"/>
            <a:ext cx="6130343" cy="3052291"/>
          </a:xfrm>
          <a:prstGeom prst="rect">
            <a:avLst/>
          </a:prstGeom>
          <a:no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4351" name="Shape 4351"/>
          <p:cNvPicPr preferRelativeResize="0"/>
          <p:nvPr/>
        </p:nvPicPr>
        <p:blipFill rotWithShape="1">
          <a:blip r:embed="rId3">
            <a:alphaModFix/>
          </a:blip>
          <a:srcRect b="0" l="0" r="0" t="0"/>
          <a:stretch/>
        </p:blipFill>
        <p:spPr>
          <a:xfrm>
            <a:off x="428052" y="1224633"/>
            <a:ext cx="6149258" cy="3025393"/>
          </a:xfrm>
          <a:prstGeom prst="rect">
            <a:avLst/>
          </a:prstGeom>
          <a:noFill/>
          <a:ln>
            <a:noFill/>
          </a:ln>
        </p:spPr>
      </p:pic>
      <p:pic>
        <p:nvPicPr>
          <p:cNvPr id="4352" name="Shape 4352"/>
          <p:cNvPicPr preferRelativeResize="0"/>
          <p:nvPr/>
        </p:nvPicPr>
        <p:blipFill rotWithShape="1">
          <a:blip r:embed="rId4">
            <a:alphaModFix/>
          </a:blip>
          <a:srcRect b="0" l="0" r="0" t="0"/>
          <a:stretch/>
        </p:blipFill>
        <p:spPr>
          <a:xfrm>
            <a:off x="3277639" y="1988741"/>
            <a:ext cx="5810967" cy="4048027"/>
          </a:xfrm>
          <a:prstGeom prst="rect">
            <a:avLst/>
          </a:prstGeom>
          <a:noFill/>
          <a:ln cap="flat" cmpd="sng" w="22225">
            <a:solidFill>
              <a:schemeClr val="dk1"/>
            </a:solidFill>
            <a:prstDash val="solid"/>
            <a:miter/>
            <a:headEnd len="med" w="med" type="none"/>
            <a:tailEnd len="med" w="med" type="none"/>
          </a:ln>
        </p:spPr>
      </p:pic>
      <p:sp>
        <p:nvSpPr>
          <p:cNvPr id="4353" name="Shape 4353"/>
          <p:cNvSpPr/>
          <p:nvPr/>
        </p:nvSpPr>
        <p:spPr>
          <a:xfrm>
            <a:off x="550620" y="2712876"/>
            <a:ext cx="2575555" cy="15911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354" name="Shape 4354"/>
          <p:cNvSpPr/>
          <p:nvPr/>
        </p:nvSpPr>
        <p:spPr>
          <a:xfrm>
            <a:off x="6084469" y="2088918"/>
            <a:ext cx="2693588" cy="179827"/>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355" name="Shape 4355"/>
          <p:cNvSpPr/>
          <p:nvPr/>
        </p:nvSpPr>
        <p:spPr>
          <a:xfrm>
            <a:off x="6140719" y="2665450"/>
            <a:ext cx="2878876" cy="155388"/>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356" name="Shape 4356"/>
          <p:cNvSpPr/>
          <p:nvPr/>
        </p:nvSpPr>
        <p:spPr>
          <a:xfrm>
            <a:off x="3320785" y="2106172"/>
            <a:ext cx="2213739" cy="14998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357" name="Shape 4357"/>
          <p:cNvSpPr/>
          <p:nvPr/>
        </p:nvSpPr>
        <p:spPr>
          <a:xfrm>
            <a:off x="6137851" y="3516555"/>
            <a:ext cx="2878876" cy="155388"/>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358" name="Shape 4358"/>
          <p:cNvSpPr/>
          <p:nvPr/>
        </p:nvSpPr>
        <p:spPr>
          <a:xfrm>
            <a:off x="6134982" y="4108882"/>
            <a:ext cx="2878876" cy="155388"/>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63" name="Shape 4363"/>
        <p:cNvGrpSpPr/>
        <p:nvPr/>
      </p:nvGrpSpPr>
      <p:grpSpPr>
        <a:xfrm>
          <a:off x="0" y="0"/>
          <a:ext cx="0" cy="0"/>
          <a:chOff x="0" y="0"/>
          <a:chExt cx="0" cy="0"/>
        </a:xfrm>
      </p:grpSpPr>
      <p:sp>
        <p:nvSpPr>
          <p:cNvPr id="4364" name="Shape 4364"/>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Agreement Entity – After</a:t>
            </a:r>
            <a:br>
              <a:rPr b="1" baseline="0" i="0" lang="en-US" sz="2600" u="none" cap="none" strike="noStrike">
                <a:solidFill>
                  <a:schemeClr val="lt1"/>
                </a:solidFill>
                <a:latin typeface="Arial"/>
                <a:ea typeface="Arial"/>
                <a:cs typeface="Arial"/>
                <a:sym typeface="Arial"/>
              </a:rPr>
            </a:br>
            <a:r>
              <a:rPr b="1" baseline="0" i="0" lang="en-US" sz="2600" u="none" cap="none" strike="noStrike">
                <a:solidFill>
                  <a:schemeClr val="lt1"/>
                </a:solidFill>
                <a:latin typeface="Arial"/>
                <a:ea typeface="Arial"/>
                <a:cs typeface="Arial"/>
                <a:sym typeface="Arial"/>
              </a:rPr>
              <a:t>UFCO – Refund</a:t>
            </a:r>
          </a:p>
        </p:txBody>
      </p:sp>
      <p:sp>
        <p:nvSpPr>
          <p:cNvPr id="4365" name="Shape 436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366" name="Shape 436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367" name="Shape 4367"/>
          <p:cNvSpPr/>
          <p:nvPr/>
        </p:nvSpPr>
        <p:spPr>
          <a:xfrm>
            <a:off x="460250" y="1223494"/>
            <a:ext cx="6130343" cy="3003948"/>
          </a:xfrm>
          <a:prstGeom prst="rect">
            <a:avLst/>
          </a:prstGeom>
          <a:no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4368" name="Shape 4368"/>
          <p:cNvPicPr preferRelativeResize="0"/>
          <p:nvPr/>
        </p:nvPicPr>
        <p:blipFill rotWithShape="1">
          <a:blip r:embed="rId3">
            <a:alphaModFix/>
          </a:blip>
          <a:srcRect b="0" l="0" r="0" t="0"/>
          <a:stretch/>
        </p:blipFill>
        <p:spPr>
          <a:xfrm>
            <a:off x="452937" y="1243012"/>
            <a:ext cx="6119941" cy="2986087"/>
          </a:xfrm>
          <a:prstGeom prst="rect">
            <a:avLst/>
          </a:prstGeom>
          <a:noFill/>
          <a:ln>
            <a:noFill/>
          </a:ln>
        </p:spPr>
      </p:pic>
      <p:pic>
        <p:nvPicPr>
          <p:cNvPr id="4369" name="Shape 4369"/>
          <p:cNvPicPr preferRelativeResize="0"/>
          <p:nvPr/>
        </p:nvPicPr>
        <p:blipFill rotWithShape="1">
          <a:blip r:embed="rId4">
            <a:alphaModFix/>
          </a:blip>
          <a:srcRect b="0" l="0" r="0" t="0"/>
          <a:stretch/>
        </p:blipFill>
        <p:spPr>
          <a:xfrm>
            <a:off x="3313992" y="1905000"/>
            <a:ext cx="5725730" cy="4014788"/>
          </a:xfrm>
          <a:prstGeom prst="rect">
            <a:avLst/>
          </a:prstGeom>
          <a:noFill/>
          <a:ln cap="flat" cmpd="sng" w="22225">
            <a:solidFill>
              <a:schemeClr val="dk1"/>
            </a:solidFill>
            <a:prstDash val="solid"/>
            <a:miter/>
            <a:headEnd len="med" w="med" type="none"/>
            <a:tailEnd len="med" w="med" type="none"/>
          </a:ln>
        </p:spPr>
      </p:pic>
      <p:sp>
        <p:nvSpPr>
          <p:cNvPr id="4370" name="Shape 4370"/>
          <p:cNvSpPr/>
          <p:nvPr/>
        </p:nvSpPr>
        <p:spPr>
          <a:xfrm>
            <a:off x="550620" y="2712876"/>
            <a:ext cx="2575555" cy="15911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371" name="Shape 4371"/>
          <p:cNvSpPr/>
          <p:nvPr/>
        </p:nvSpPr>
        <p:spPr>
          <a:xfrm>
            <a:off x="6092560" y="2021709"/>
            <a:ext cx="2575555" cy="15911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372" name="Shape 4372"/>
          <p:cNvSpPr/>
          <p:nvPr/>
        </p:nvSpPr>
        <p:spPr>
          <a:xfrm>
            <a:off x="6121135" y="2574159"/>
            <a:ext cx="2842390" cy="14998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373" name="Shape 4373"/>
          <p:cNvSpPr/>
          <p:nvPr/>
        </p:nvSpPr>
        <p:spPr>
          <a:xfrm>
            <a:off x="6130660" y="3431410"/>
            <a:ext cx="2842390" cy="14998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374" name="Shape 4374"/>
          <p:cNvSpPr/>
          <p:nvPr/>
        </p:nvSpPr>
        <p:spPr>
          <a:xfrm>
            <a:off x="3349360" y="2021709"/>
            <a:ext cx="2213739" cy="14998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375" name="Shape 4375"/>
          <p:cNvSpPr/>
          <p:nvPr/>
        </p:nvSpPr>
        <p:spPr>
          <a:xfrm>
            <a:off x="6130660" y="4002910"/>
            <a:ext cx="2842390" cy="149989"/>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80" name="Shape 4380"/>
        <p:cNvGrpSpPr/>
        <p:nvPr/>
      </p:nvGrpSpPr>
      <p:grpSpPr>
        <a:xfrm>
          <a:off x="0" y="0"/>
          <a:ext cx="0" cy="0"/>
          <a:chOff x="0" y="0"/>
          <a:chExt cx="0" cy="0"/>
        </a:xfrm>
      </p:grpSpPr>
      <p:sp>
        <p:nvSpPr>
          <p:cNvPr id="4381" name="Shape 4381"/>
          <p:cNvSpPr txBox="1"/>
          <p:nvPr>
            <p:ph idx="1" type="body"/>
          </p:nvPr>
        </p:nvSpPr>
        <p:spPr>
          <a:xfrm>
            <a:off x="712787" y="1608137"/>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Exercise 15 – Review and Approve Refund of Unused Advance</a:t>
            </a:r>
          </a:p>
        </p:txBody>
      </p:sp>
      <p:sp>
        <p:nvSpPr>
          <p:cNvPr id="4382" name="Shape 4382"/>
          <p:cNvSpPr txBox="1"/>
          <p:nvPr>
            <p:ph idx="11" type="ftr"/>
          </p:nvPr>
        </p:nvSpPr>
        <p:spPr>
          <a:xfrm>
            <a:off x="348342"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383" name="Shape 4383"/>
          <p:cNvSpPr txBox="1"/>
          <p:nvPr>
            <p:ph idx="12" type="sldNum"/>
          </p:nvPr>
        </p:nvSpPr>
        <p:spPr>
          <a:xfrm>
            <a:off x="0" y="6551780"/>
            <a:ext cx="511628" cy="39307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384" name="Shape 4384"/>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6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Exercise</a:t>
            </a:r>
          </a:p>
        </p:txBody>
      </p:sp>
    </p:spTree>
  </p:cSld>
  <p:clrMapOvr>
    <a:masterClrMapping/>
  </p:clrMapOvr>
  <p:transition spd="slow">
    <p:cut/>
  </p:transition>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89" name="Shape 4389"/>
        <p:cNvGrpSpPr/>
        <p:nvPr/>
      </p:nvGrpSpPr>
      <p:grpSpPr>
        <a:xfrm>
          <a:off x="0" y="0"/>
          <a:ext cx="0" cy="0"/>
          <a:chOff x="0" y="0"/>
          <a:chExt cx="0" cy="0"/>
        </a:xfrm>
      </p:grpSpPr>
      <p:sp>
        <p:nvSpPr>
          <p:cNvPr id="4390" name="Shape 4390"/>
          <p:cNvSpPr txBox="1"/>
          <p:nvPr>
            <p:ph idx="1" type="body"/>
          </p:nvPr>
        </p:nvSpPr>
        <p:spPr>
          <a:xfrm>
            <a:off x="605912" y="1287512"/>
            <a:ext cx="8229600" cy="4525961"/>
          </a:xfrm>
          <a:prstGeom prst="rect">
            <a:avLst/>
          </a:prstGeom>
          <a:noFill/>
          <a:ln>
            <a:noFill/>
          </a:ln>
        </p:spPr>
        <p:txBody>
          <a:bodyPr anchorCtr="0" anchor="ctr"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1" baseline="0" i="0" lang="en-US" sz="3600" u="none" cap="none" strike="noStrike">
                <a:solidFill>
                  <a:schemeClr val="dk1"/>
                </a:solidFill>
                <a:latin typeface="Arial"/>
                <a:ea typeface="Arial"/>
                <a:cs typeface="Arial"/>
                <a:sym typeface="Arial"/>
              </a:rPr>
              <a:t>Segment 11:</a:t>
            </a:r>
          </a:p>
          <a:p>
            <a:pPr indent="-231775" lvl="0" marL="231775"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Mass Import</a:t>
            </a:r>
          </a:p>
        </p:txBody>
      </p:sp>
      <p:sp>
        <p:nvSpPr>
          <p:cNvPr id="4391" name="Shape 4391"/>
          <p:cNvSpPr txBox="1"/>
          <p:nvPr>
            <p:ph idx="11" type="ftr"/>
          </p:nvPr>
        </p:nvSpPr>
        <p:spPr>
          <a:xfrm>
            <a:off x="413656"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4392" name="Shape 4392"/>
          <p:cNvSpPr txBox="1"/>
          <p:nvPr>
            <p:ph idx="12" type="sldNum"/>
          </p:nvPr>
        </p:nvSpPr>
        <p:spPr>
          <a:xfrm>
            <a:off x="0" y="6640285"/>
            <a:ext cx="500742" cy="20660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97" name="Shape 4397"/>
        <p:cNvGrpSpPr/>
        <p:nvPr/>
      </p:nvGrpSpPr>
      <p:grpSpPr>
        <a:xfrm>
          <a:off x="0" y="0"/>
          <a:ext cx="0" cy="0"/>
          <a:chOff x="0" y="0"/>
          <a:chExt cx="0" cy="0"/>
        </a:xfrm>
      </p:grpSpPr>
      <p:sp>
        <p:nvSpPr>
          <p:cNvPr id="4398" name="Shape 4398"/>
          <p:cNvSpPr/>
          <p:nvPr/>
        </p:nvSpPr>
        <p:spPr>
          <a:xfrm>
            <a:off x="364152" y="4281471"/>
            <a:ext cx="8779847" cy="1452990"/>
          </a:xfrm>
          <a:prstGeom prst="rect">
            <a:avLst/>
          </a:prstGeom>
          <a:solidFill>
            <a:srgbClr val="FFFF00"/>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399" name="Shape 4399"/>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4400" name="Shape 4400"/>
          <p:cNvSpPr txBox="1"/>
          <p:nvPr>
            <p:ph idx="1" type="body"/>
          </p:nvPr>
        </p:nvSpPr>
        <p:spPr>
          <a:xfrm>
            <a:off x="712787" y="1156887"/>
            <a:ext cx="8229600" cy="5211827"/>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3:  </a:t>
            </a:r>
            <a:r>
              <a:rPr b="0" baseline="0" i="0" lang="en-US" sz="1600" u="none" cap="none" strike="noStrike">
                <a:solidFill>
                  <a:schemeClr val="dk1"/>
                </a:solidFill>
                <a:latin typeface="Arial"/>
                <a:ea typeface="Arial"/>
                <a:cs typeface="Arial"/>
                <a:sym typeface="Arial"/>
              </a:rPr>
              <a:t>PCAS Pre-Billing Transactions and Agreement Entity Updates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4:  </a:t>
            </a:r>
            <a:r>
              <a:rPr b="0" baseline="0" i="0" lang="en-US" sz="1600" u="none" cap="none" strike="noStrike">
                <a:solidFill>
                  <a:schemeClr val="dk1"/>
                </a:solidFill>
                <a:latin typeface="Arial"/>
                <a:ea typeface="Arial"/>
                <a:cs typeface="Arial"/>
                <a:sym typeface="Arial"/>
              </a:rPr>
              <a:t>PCAS Unbilled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5:  </a:t>
            </a:r>
            <a:r>
              <a:rPr b="0" baseline="0" i="0" lang="en-US" sz="1600" u="none" cap="none" strike="noStrike">
                <a:solidFill>
                  <a:schemeClr val="dk1"/>
                </a:solidFill>
                <a:latin typeface="Arial"/>
                <a:ea typeface="Arial"/>
                <a:cs typeface="Arial"/>
                <a:sym typeface="Arial"/>
              </a:rPr>
              <a:t>PCAS 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6:  </a:t>
            </a:r>
            <a:r>
              <a:rPr b="0" baseline="0" i="0" lang="en-US" sz="1600" u="none" cap="none" strike="noStrike">
                <a:solidFill>
                  <a:schemeClr val="dk1"/>
                </a:solidFill>
                <a:latin typeface="Arial"/>
                <a:ea typeface="Arial"/>
                <a:cs typeface="Arial"/>
                <a:sym typeface="Arial"/>
              </a:rPr>
              <a:t>PCAS Accruals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7:  </a:t>
            </a:r>
            <a:r>
              <a:rPr b="0" baseline="0" i="0" lang="en-US" sz="1600" u="none" cap="none" strike="noStrike">
                <a:solidFill>
                  <a:schemeClr val="dk1"/>
                </a:solidFill>
                <a:latin typeface="Arial"/>
                <a:ea typeface="Arial"/>
                <a:cs typeface="Arial"/>
                <a:sym typeface="Arial"/>
              </a:rPr>
              <a:t>Manual Credit Management</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8:  </a:t>
            </a:r>
            <a:r>
              <a:rPr b="0" baseline="0" i="0" lang="en-US" sz="1600" u="none" cap="none" strike="noStrike">
                <a:solidFill>
                  <a:schemeClr val="dk1"/>
                </a:solidFill>
                <a:latin typeface="Arial"/>
                <a:ea typeface="Arial"/>
                <a:cs typeface="Arial"/>
                <a:sym typeface="Arial"/>
              </a:rPr>
              <a:t>Billing-Related Collections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9:  </a:t>
            </a:r>
            <a:r>
              <a:rPr b="0" baseline="0" i="0" lang="en-US" sz="1600" u="none" cap="none" strike="noStrike">
                <a:solidFill>
                  <a:schemeClr val="dk1"/>
                </a:solidFill>
                <a:latin typeface="Arial"/>
                <a:ea typeface="Arial"/>
                <a:cs typeface="Arial"/>
                <a:sym typeface="Arial"/>
              </a:rPr>
              <a:t>Receivable Management </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10:  </a:t>
            </a:r>
            <a:r>
              <a:rPr b="0" baseline="0" i="0" lang="en-US" sz="1600" u="none" cap="none" strike="noStrike">
                <a:solidFill>
                  <a:schemeClr val="dk1"/>
                </a:solidFill>
                <a:latin typeface="Arial"/>
                <a:ea typeface="Arial"/>
                <a:cs typeface="Arial"/>
                <a:sym typeface="Arial"/>
              </a:rPr>
              <a:t>Expiring Unfilled Customer Order Reversal</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11: Mass Import</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Mass Import Overview</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Mass Import Templates</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Upload Methods</a:t>
            </a:r>
          </a:p>
          <a:p>
            <a:pPr indent="-288925" lvl="0" marL="288925" marR="0" rtl="0" algn="l">
              <a:spcBef>
                <a:spcPts val="1200"/>
              </a:spcBef>
              <a:spcAft>
                <a:spcPts val="60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12</a:t>
            </a:r>
            <a:r>
              <a:rPr b="0" baseline="0" i="0" lang="en-US" sz="1600" u="none" cap="none" strike="noStrike">
                <a:solidFill>
                  <a:schemeClr val="dk1"/>
                </a:solidFill>
                <a:latin typeface="Arial"/>
                <a:ea typeface="Arial"/>
                <a:cs typeface="Arial"/>
                <a:sym typeface="Arial"/>
              </a:rPr>
              <a:t>: PCAS Reports</a:t>
            </a:r>
          </a:p>
        </p:txBody>
      </p:sp>
      <p:sp>
        <p:nvSpPr>
          <p:cNvPr id="4401" name="Shape 440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402" name="Shape 440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06" name="Shape 4406"/>
        <p:cNvGrpSpPr/>
        <p:nvPr/>
      </p:nvGrpSpPr>
      <p:grpSpPr>
        <a:xfrm>
          <a:off x="0" y="0"/>
          <a:ext cx="0" cy="0"/>
          <a:chOff x="0" y="0"/>
          <a:chExt cx="0" cy="0"/>
        </a:xfrm>
      </p:grpSpPr>
      <p:sp>
        <p:nvSpPr>
          <p:cNvPr id="4407" name="Shape 4407"/>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4408" name="Shape 4408"/>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Mass Import</a:t>
            </a:r>
            <a:br>
              <a:rPr b="0" baseline="0" i="0" lang="en-US" sz="3600" u="none" cap="none" strike="noStrike">
                <a:solidFill>
                  <a:schemeClr val="dk1"/>
                </a:solidFill>
                <a:latin typeface="Arial"/>
                <a:ea typeface="Arial"/>
                <a:cs typeface="Arial"/>
                <a:sym typeface="Arial"/>
              </a:rPr>
            </a:br>
            <a:r>
              <a:rPr b="0" baseline="0" i="0" lang="en-US" sz="3600" u="none" cap="none" strike="noStrike">
                <a:solidFill>
                  <a:schemeClr val="dk1"/>
                </a:solidFill>
                <a:latin typeface="Arial"/>
                <a:ea typeface="Arial"/>
                <a:cs typeface="Arial"/>
                <a:sym typeface="Arial"/>
              </a:rPr>
              <a:t>Overview</a:t>
            </a:r>
          </a:p>
        </p:txBody>
      </p:sp>
      <p:sp>
        <p:nvSpPr>
          <p:cNvPr id="4409" name="Shape 4409"/>
          <p:cNvSpPr txBox="1"/>
          <p:nvPr>
            <p:ph idx="11" type="ftr"/>
          </p:nvPr>
        </p:nvSpPr>
        <p:spPr>
          <a:xfrm>
            <a:off x="40277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410" name="Shape 4410"/>
          <p:cNvSpPr txBox="1"/>
          <p:nvPr>
            <p:ph idx="12" type="sldNum"/>
          </p:nvPr>
        </p:nvSpPr>
        <p:spPr>
          <a:xfrm>
            <a:off x="-25400" y="6509655"/>
            <a:ext cx="439057" cy="34834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15" name="Shape 4415"/>
        <p:cNvGrpSpPr/>
        <p:nvPr/>
      </p:nvGrpSpPr>
      <p:grpSpPr>
        <a:xfrm>
          <a:off x="0" y="0"/>
          <a:ext cx="0" cy="0"/>
          <a:chOff x="0" y="0"/>
          <a:chExt cx="0" cy="0"/>
        </a:xfrm>
      </p:grpSpPr>
      <p:sp>
        <p:nvSpPr>
          <p:cNvPr id="4416" name="Shape 441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Mass Import Overview</a:t>
            </a:r>
          </a:p>
        </p:txBody>
      </p:sp>
      <p:sp>
        <p:nvSpPr>
          <p:cNvPr id="4417" name="Shape 4417"/>
          <p:cNvSpPr txBox="1"/>
          <p:nvPr>
            <p:ph idx="12" type="sldNum"/>
          </p:nvPr>
        </p:nvSpPr>
        <p:spPr>
          <a:xfrm>
            <a:off x="0" y="6618514"/>
            <a:ext cx="544284" cy="22837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418" name="Shape 4418"/>
          <p:cNvSpPr txBox="1"/>
          <p:nvPr>
            <p:ph idx="11" type="ftr"/>
          </p:nvPr>
        </p:nvSpPr>
        <p:spPr>
          <a:xfrm>
            <a:off x="35626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419" name="Shape 4419"/>
          <p:cNvSpPr txBox="1"/>
          <p:nvPr/>
        </p:nvSpPr>
        <p:spPr>
          <a:xfrm>
            <a:off x="457200" y="1201479"/>
            <a:ext cx="8271163" cy="509046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Mass Import is a method by which </a:t>
            </a:r>
            <a:r>
              <a:rPr b="1" baseline="0" i="0" lang="en-US" sz="1600" u="sng" cap="none" strike="noStrike">
                <a:solidFill>
                  <a:srgbClr val="000000"/>
                </a:solidFill>
                <a:latin typeface="Arial"/>
                <a:ea typeface="Arial"/>
                <a:cs typeface="Arial"/>
                <a:sym typeface="Arial"/>
              </a:rPr>
              <a:t>users can import and process forms</a:t>
            </a:r>
            <a:r>
              <a:rPr b="0" baseline="0" i="0" lang="en-US" sz="1600" u="none" cap="none" strike="noStrike">
                <a:solidFill>
                  <a:srgbClr val="000000"/>
                </a:solidFill>
                <a:latin typeface="Arial"/>
                <a:ea typeface="Arial"/>
                <a:cs typeface="Arial"/>
                <a:sym typeface="Arial"/>
              </a:rPr>
              <a:t> in Pegasys, similar to the Form Import batch job</a:t>
            </a:r>
          </a:p>
          <a:p>
            <a:pPr indent="-225425" lvl="1" marL="568325" marR="0" rtl="0" algn="l">
              <a:spcBef>
                <a:spcPts val="320"/>
              </a:spcBef>
              <a:spcAft>
                <a:spcPts val="0"/>
              </a:spcAft>
              <a:buClr>
                <a:srgbClr val="AF242B"/>
              </a:buClr>
              <a:buSzPct val="75000"/>
              <a:buFont typeface="Noto Sans Symbols"/>
              <a:buChar char="•"/>
            </a:pPr>
            <a:r>
              <a:rPr b="1" baseline="0" i="0" lang="en-US" sz="1600" u="sng" cap="none" strike="noStrike">
                <a:solidFill>
                  <a:srgbClr val="000000"/>
                </a:solidFill>
                <a:latin typeface="Arial"/>
                <a:ea typeface="Arial"/>
                <a:cs typeface="Arial"/>
                <a:sym typeface="Arial"/>
              </a:rPr>
              <a:t>Utilizes Excel</a:t>
            </a:r>
            <a:r>
              <a:rPr b="0" baseline="0" i="0" lang="en-US" sz="1600" u="none" cap="none" strike="noStrike">
                <a:solidFill>
                  <a:srgbClr val="000000"/>
                </a:solidFill>
                <a:latin typeface="Arial"/>
                <a:ea typeface="Arial"/>
                <a:cs typeface="Arial"/>
                <a:sym typeface="Arial"/>
              </a:rPr>
              <a:t> .xlsx or .xls file format</a:t>
            </a: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rgbClr val="000000"/>
              </a:solidFill>
              <a:latin typeface="Arial"/>
              <a:ea typeface="Arial"/>
              <a:cs typeface="Arial"/>
              <a:sym typeface="Arial"/>
            </a:endParaRP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GSA will use Mass Import for certain:</a:t>
            </a:r>
          </a:p>
          <a:p>
            <a:pPr indent="-225425" lvl="1" marL="568325"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Billing Documents</a:t>
            </a:r>
          </a:p>
          <a:p>
            <a:pPr indent="-225425" lvl="1" marL="568325"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Internal Vouchers</a:t>
            </a:r>
          </a:p>
          <a:p>
            <a:pPr indent="-225425" lvl="1" marL="568325"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Standard Vouchers</a:t>
            </a:r>
          </a:p>
          <a:p>
            <a:pPr indent="-225425" lvl="1" marL="568325"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Cash Receipts</a:t>
            </a:r>
          </a:p>
          <a:p>
            <a:pPr indent="-225425" lvl="1" marL="568325"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Itemized Payments</a:t>
            </a:r>
          </a:p>
          <a:p>
            <a:pPr indent="-225425" lvl="1" marL="568325"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Debt Accounts</a:t>
            </a: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rgbClr val="000000"/>
              </a:solidFill>
              <a:latin typeface="Arial"/>
              <a:ea typeface="Arial"/>
              <a:cs typeface="Arial"/>
              <a:sym typeface="Arial"/>
            </a:endParaRPr>
          </a:p>
          <a:p>
            <a:pPr indent="0" lvl="0" marL="0" marR="0" rtl="0" algn="l">
              <a:spcBef>
                <a:spcPts val="520"/>
              </a:spcBef>
              <a:spcAft>
                <a:spcPts val="0"/>
              </a:spcAft>
              <a:buClr>
                <a:srgbClr val="AF242B"/>
              </a:buClr>
              <a:buSzPct val="25000"/>
              <a:buFont typeface="Noto Sans Symbols"/>
              <a:buNone/>
            </a:pPr>
            <a:br>
              <a:rPr b="0" baseline="0" i="0" lang="en-US" sz="2600" u="none" cap="none" strike="noStrike">
                <a:solidFill>
                  <a:srgbClr val="000000"/>
                </a:solidFill>
                <a:latin typeface="Arial"/>
                <a:ea typeface="Arial"/>
                <a:cs typeface="Arial"/>
                <a:sym typeface="Arial"/>
              </a:rPr>
            </a:b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rgbClr val="000000"/>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rgbClr val="000000"/>
              </a:solidFill>
              <a:latin typeface="Arial"/>
              <a:ea typeface="Arial"/>
              <a:cs typeface="Arial"/>
              <a:sym typeface="Arial"/>
            </a:endParaRPr>
          </a:p>
          <a:p>
            <a:pPr indent="-165100" lvl="3" marL="1260475" marR="0" rtl="0" algn="l">
              <a:spcBef>
                <a:spcPts val="280"/>
              </a:spcBef>
              <a:spcAft>
                <a:spcPts val="0"/>
              </a:spcAft>
              <a:buClr>
                <a:srgbClr val="AF242B"/>
              </a:buClr>
              <a:buFont typeface="Noto Sans Symbols"/>
              <a:buNone/>
            </a:pPr>
            <a:r>
              <a:t/>
            </a:r>
            <a:endParaRPr b="1" baseline="0" i="0" sz="1400" u="none" cap="none" strike="noStrike">
              <a:solidFill>
                <a:srgbClr val="000000"/>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1" baseline="0" i="0" sz="20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6" name="Shape 526"/>
        <p:cNvGrpSpPr/>
        <p:nvPr/>
      </p:nvGrpSpPr>
      <p:grpSpPr>
        <a:xfrm>
          <a:off x="0" y="0"/>
          <a:ext cx="0" cy="0"/>
          <a:chOff x="0" y="0"/>
          <a:chExt cx="0" cy="0"/>
        </a:xfrm>
      </p:grpSpPr>
      <p:pic>
        <p:nvPicPr>
          <p:cNvPr id="527" name="Shape 527"/>
          <p:cNvPicPr preferRelativeResize="0"/>
          <p:nvPr/>
        </p:nvPicPr>
        <p:blipFill rotWithShape="1">
          <a:blip r:embed="rId3">
            <a:alphaModFix/>
          </a:blip>
          <a:srcRect b="0" l="0" r="0" t="0"/>
          <a:stretch/>
        </p:blipFill>
        <p:spPr>
          <a:xfrm>
            <a:off x="828675" y="1202154"/>
            <a:ext cx="7867650" cy="2924175"/>
          </a:xfrm>
          <a:prstGeom prst="rect">
            <a:avLst/>
          </a:prstGeom>
          <a:noFill/>
          <a:ln cap="flat" cmpd="sng" w="19050">
            <a:solidFill>
              <a:schemeClr val="dk1"/>
            </a:solidFill>
            <a:prstDash val="solid"/>
            <a:miter/>
            <a:headEnd len="med" w="med" type="none"/>
            <a:tailEnd len="med" w="med" type="none"/>
          </a:ln>
        </p:spPr>
      </p:pic>
      <p:sp>
        <p:nvSpPr>
          <p:cNvPr id="528" name="Shape 528"/>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Header – General</a:t>
            </a:r>
          </a:p>
        </p:txBody>
      </p:sp>
      <p:sp>
        <p:nvSpPr>
          <p:cNvPr id="529" name="Shape 52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530" name="Shape 530"/>
          <p:cNvSpPr txBox="1"/>
          <p:nvPr/>
        </p:nvSpPr>
        <p:spPr>
          <a:xfrm>
            <a:off x="381000" y="4256875"/>
            <a:ext cx="8763000" cy="3693318"/>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Spend and Reimburse within Fund </a:t>
            </a:r>
            <a:r>
              <a:rPr b="0" baseline="0" i="0" lang="en-US" sz="1600" u="none" cap="none" strike="noStrike">
                <a:solidFill>
                  <a:schemeClr val="dk1"/>
                </a:solidFill>
                <a:latin typeface="Arial"/>
                <a:ea typeface="Arial"/>
                <a:cs typeface="Arial"/>
                <a:sym typeface="Arial"/>
              </a:rPr>
              <a:t>– Set to True for Manual Business Lines and External Services; unchecked for Outlease</a:t>
            </a:r>
          </a:p>
          <a:p>
            <a:pPr indent="-231775" lvl="1" marL="6889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Forces all spending transactions against Agreement to use the same fund that will be used for billing </a:t>
            </a: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Funding Status </a:t>
            </a:r>
            <a:r>
              <a:rPr b="0" baseline="0" i="0" lang="en-US" sz="1600" u="none" cap="none" strike="noStrike">
                <a:solidFill>
                  <a:schemeClr val="dk1"/>
                </a:solidFill>
                <a:latin typeface="Arial"/>
                <a:ea typeface="Arial"/>
                <a:cs typeface="Arial"/>
                <a:sym typeface="Arial"/>
              </a:rPr>
              <a:t>- Indicates the status of funding for the Agreement</a:t>
            </a:r>
          </a:p>
          <a:p>
            <a:pPr indent="-231775" lvl="1" marL="68897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Funds may be marked as Estimated or Actual (set to Actual)</a:t>
            </a: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Document Number </a:t>
            </a:r>
            <a:r>
              <a:rPr b="0" baseline="0" i="0" lang="en-US" sz="1600" u="none" cap="none" strike="noStrike">
                <a:solidFill>
                  <a:schemeClr val="dk1"/>
                </a:solidFill>
                <a:latin typeface="Arial"/>
                <a:ea typeface="Arial"/>
                <a:cs typeface="Arial"/>
                <a:sym typeface="Arial"/>
              </a:rPr>
              <a:t>- Generated upon Agreement document creation</a:t>
            </a:r>
          </a:p>
          <a:p>
            <a:pPr indent="-231775" lvl="1" marL="688975" marR="0" rtl="0" algn="l">
              <a:spcBef>
                <a:spcPts val="32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NOT the Agreement Number</a:t>
            </a:r>
          </a:p>
          <a:p>
            <a:pPr indent="-174625" lvl="0" marL="231775" marR="0" rtl="0" algn="l">
              <a:spcBef>
                <a:spcPts val="240"/>
              </a:spcBef>
              <a:spcAft>
                <a:spcPts val="0"/>
              </a:spcAft>
              <a:buClr>
                <a:srgbClr val="AF242B"/>
              </a:buClr>
              <a:buFont typeface="Noto Sans Symbols"/>
              <a:buNone/>
            </a:pPr>
            <a:r>
              <a:t/>
            </a:r>
            <a:endParaRPr b="0" baseline="0" i="0" sz="1200" u="none" cap="none" strike="noStrike">
              <a:solidFill>
                <a:schemeClr val="dk1"/>
              </a:solidFill>
              <a:latin typeface="Arial"/>
              <a:ea typeface="Arial"/>
              <a:cs typeface="Arial"/>
              <a:sym typeface="Arial"/>
            </a:endParaRPr>
          </a:p>
          <a:p>
            <a:pPr indent="-174625" lvl="0" marL="231775" marR="0" rtl="0" algn="l">
              <a:spcBef>
                <a:spcPts val="240"/>
              </a:spcBef>
              <a:spcAft>
                <a:spcPts val="0"/>
              </a:spcAft>
              <a:buClr>
                <a:srgbClr val="AF242B"/>
              </a:buClr>
              <a:buFont typeface="Noto Sans Symbols"/>
              <a:buNone/>
            </a:pPr>
            <a:r>
              <a:t/>
            </a:r>
            <a:endParaRPr b="0" baseline="0" i="0" sz="1200" u="none" cap="none" strike="noStrike">
              <a:solidFill>
                <a:schemeClr val="dk1"/>
              </a:solidFill>
              <a:latin typeface="Arial"/>
              <a:ea typeface="Arial"/>
              <a:cs typeface="Arial"/>
              <a:sym typeface="Arial"/>
            </a:endParaRPr>
          </a:p>
          <a:p>
            <a:pPr indent="-231775" lvl="0" marL="231775" marR="0" rtl="0" algn="l">
              <a:spcBef>
                <a:spcPts val="360"/>
              </a:spcBef>
              <a:spcAft>
                <a:spcPts val="0"/>
              </a:spcAft>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360"/>
              </a:spcBef>
              <a:spcAft>
                <a:spcPts val="0"/>
              </a:spcAft>
              <a:buNone/>
            </a:pPr>
            <a:r>
              <a:t/>
            </a:r>
            <a:endParaRPr b="0" baseline="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531" name="Shape 531"/>
          <p:cNvSpPr/>
          <p:nvPr/>
        </p:nvSpPr>
        <p:spPr>
          <a:xfrm>
            <a:off x="912658" y="2602461"/>
            <a:ext cx="2386524" cy="185593"/>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532" name="Shape 532"/>
          <p:cNvSpPr/>
          <p:nvPr/>
        </p:nvSpPr>
        <p:spPr>
          <a:xfrm>
            <a:off x="912658" y="2821558"/>
            <a:ext cx="2916391" cy="155269"/>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533" name="Shape 533"/>
          <p:cNvSpPr/>
          <p:nvPr/>
        </p:nvSpPr>
        <p:spPr>
          <a:xfrm>
            <a:off x="912658" y="3504857"/>
            <a:ext cx="3475753" cy="181317"/>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534" name="Shape 53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23" name="Shape 4423"/>
        <p:cNvGrpSpPr/>
        <p:nvPr/>
      </p:nvGrpSpPr>
      <p:grpSpPr>
        <a:xfrm>
          <a:off x="0" y="0"/>
          <a:ext cx="0" cy="0"/>
          <a:chOff x="0" y="0"/>
          <a:chExt cx="0" cy="0"/>
        </a:xfrm>
      </p:grpSpPr>
      <p:sp>
        <p:nvSpPr>
          <p:cNvPr id="4424" name="Shape 4424"/>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Mass Import Overview</a:t>
            </a:r>
          </a:p>
        </p:txBody>
      </p:sp>
      <p:sp>
        <p:nvSpPr>
          <p:cNvPr id="4425" name="Shape 4425"/>
          <p:cNvSpPr txBox="1"/>
          <p:nvPr>
            <p:ph idx="12" type="sldNum"/>
          </p:nvPr>
        </p:nvSpPr>
        <p:spPr>
          <a:xfrm>
            <a:off x="0" y="6618514"/>
            <a:ext cx="544284" cy="22837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426" name="Shape 4426"/>
          <p:cNvSpPr txBox="1"/>
          <p:nvPr>
            <p:ph idx="11" type="ftr"/>
          </p:nvPr>
        </p:nvSpPr>
        <p:spPr>
          <a:xfrm>
            <a:off x="35626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grpSp>
        <p:nvGrpSpPr>
          <p:cNvPr id="4427" name="Shape 4427"/>
          <p:cNvGrpSpPr/>
          <p:nvPr/>
        </p:nvGrpSpPr>
        <p:grpSpPr>
          <a:xfrm>
            <a:off x="489245" y="2098240"/>
            <a:ext cx="2475124" cy="2667867"/>
            <a:chOff x="489245" y="2098240"/>
            <a:chExt cx="2475124" cy="2667867"/>
          </a:xfrm>
        </p:grpSpPr>
        <p:pic>
          <p:nvPicPr>
            <p:cNvPr id="4428" name="Shape 4428"/>
            <p:cNvPicPr preferRelativeResize="0"/>
            <p:nvPr/>
          </p:nvPicPr>
          <p:blipFill rotWithShape="1">
            <a:blip r:embed="rId3">
              <a:alphaModFix/>
            </a:blip>
            <a:srcRect b="0" l="0" r="0" t="0"/>
            <a:stretch/>
          </p:blipFill>
          <p:spPr>
            <a:xfrm>
              <a:off x="1062495" y="2256311"/>
              <a:ext cx="1622552" cy="1539839"/>
            </a:xfrm>
            <a:prstGeom prst="rect">
              <a:avLst/>
            </a:prstGeom>
            <a:noFill/>
            <a:ln>
              <a:noFill/>
            </a:ln>
          </p:spPr>
        </p:pic>
        <p:sp>
          <p:nvSpPr>
            <p:cNvPr id="4429" name="Shape 4429"/>
            <p:cNvSpPr/>
            <p:nvPr/>
          </p:nvSpPr>
          <p:spPr>
            <a:xfrm>
              <a:off x="489245" y="2098240"/>
              <a:ext cx="2475124" cy="2667867"/>
            </a:xfrm>
            <a:prstGeom prst="roundRect">
              <a:avLst>
                <a:gd fmla="val 16667" name="adj"/>
              </a:avLst>
            </a:prstGeom>
            <a:noFill/>
            <a:ln cap="flat" cmpd="sng" w="28575">
              <a:solidFill>
                <a:srgbClr val="840016"/>
              </a:solidFill>
              <a:prstDash val="solid"/>
              <a:round/>
              <a:headEnd len="med" w="med" type="none"/>
              <a:tailEnd len="med" w="med" type="none"/>
            </a:ln>
          </p:spPr>
          <p:txBody>
            <a:bodyPr anchorCtr="0" anchor="ctr" bIns="45700" lIns="91425" rIns="91425" tIns="45700">
              <a:noAutofit/>
            </a:bodyPr>
            <a:lstStyle/>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SzPct val="25000"/>
                <a:buNone/>
              </a:pPr>
              <a:r>
                <a:rPr b="0" baseline="0" i="0" lang="en-US" sz="1700" u="none" cap="none" strike="noStrike">
                  <a:solidFill>
                    <a:srgbClr val="000000"/>
                  </a:solidFill>
                  <a:latin typeface="Arial"/>
                  <a:ea typeface="Arial"/>
                  <a:cs typeface="Arial"/>
                  <a:sym typeface="Arial"/>
                </a:rPr>
                <a:t>User enters values in a pre-defined excel </a:t>
              </a:r>
              <a:r>
                <a:rPr b="0" baseline="0" i="0" lang="en-US" sz="1600" u="none" cap="none" strike="noStrike">
                  <a:solidFill>
                    <a:srgbClr val="000000"/>
                  </a:solidFill>
                  <a:latin typeface="Arial"/>
                  <a:ea typeface="Arial"/>
                  <a:cs typeface="Arial"/>
                  <a:sym typeface="Arial"/>
                </a:rPr>
                <a:t>(.xlsx or .xls) template</a:t>
              </a:r>
            </a:p>
            <a:p>
              <a:pPr indent="0" lvl="0" marL="0" marR="0" rtl="0" algn="l">
                <a:spcBef>
                  <a:spcPts val="0"/>
                </a:spcBef>
                <a:spcAft>
                  <a:spcPts val="0"/>
                </a:spcAft>
                <a:buNone/>
              </a:pPr>
              <a:r>
                <a:t/>
              </a:r>
              <a:endParaRPr b="0" baseline="0" i="0" sz="2600" u="none" cap="none" strike="noStrike">
                <a:solidFill>
                  <a:srgbClr val="000000"/>
                </a:solidFill>
                <a:latin typeface="Arial"/>
                <a:ea typeface="Arial"/>
                <a:cs typeface="Arial"/>
                <a:sym typeface="Arial"/>
              </a:endParaRPr>
            </a:p>
          </p:txBody>
        </p:sp>
      </p:grpSp>
      <p:grpSp>
        <p:nvGrpSpPr>
          <p:cNvPr id="4430" name="Shape 4430"/>
          <p:cNvGrpSpPr/>
          <p:nvPr/>
        </p:nvGrpSpPr>
        <p:grpSpPr>
          <a:xfrm>
            <a:off x="3443647" y="2098238"/>
            <a:ext cx="2475124" cy="2667867"/>
            <a:chOff x="3312126" y="2098239"/>
            <a:chExt cx="2475124" cy="2667867"/>
          </a:xfrm>
        </p:grpSpPr>
        <p:sp>
          <p:nvSpPr>
            <p:cNvPr id="4431" name="Shape 4431"/>
            <p:cNvSpPr/>
            <p:nvPr/>
          </p:nvSpPr>
          <p:spPr>
            <a:xfrm>
              <a:off x="3312126" y="2098239"/>
              <a:ext cx="2475124" cy="2667867"/>
            </a:xfrm>
            <a:prstGeom prst="roundRect">
              <a:avLst>
                <a:gd fmla="val 16667" name="adj"/>
              </a:avLst>
            </a:prstGeom>
            <a:noFill/>
            <a:ln cap="flat" cmpd="sng" w="28575">
              <a:solidFill>
                <a:srgbClr val="840016"/>
              </a:solidFill>
              <a:prstDash val="solid"/>
              <a:round/>
              <a:headEnd len="med" w="med" type="none"/>
              <a:tailEnd len="med" w="med" type="none"/>
            </a:ln>
          </p:spPr>
          <p:txBody>
            <a:bodyPr anchorCtr="0" anchor="ctr" bIns="45700" lIns="91425" rIns="91425" tIns="45700">
              <a:noAutofit/>
            </a:bodyPr>
            <a:lstStyle/>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SzPct val="25000"/>
                <a:buNone/>
              </a:pPr>
              <a:r>
                <a:rPr b="0" baseline="0" i="0" lang="en-US" sz="1700" u="none" cap="none" strike="noStrike">
                  <a:solidFill>
                    <a:srgbClr val="000000"/>
                  </a:solidFill>
                  <a:latin typeface="Arial"/>
                  <a:ea typeface="Arial"/>
                  <a:cs typeface="Arial"/>
                  <a:sym typeface="Arial"/>
                </a:rPr>
                <a:t>User uploads excel file to Pegasys </a:t>
              </a:r>
            </a:p>
            <a:p>
              <a:pPr indent="0" lvl="1" marL="0" marR="0" rtl="0" algn="l">
                <a:spcBef>
                  <a:spcPts val="0"/>
                </a:spcBef>
                <a:spcAft>
                  <a:spcPts val="0"/>
                </a:spcAft>
                <a:buSzPct val="25000"/>
                <a:buNone/>
              </a:pPr>
              <a:r>
                <a:rPr b="0" baseline="0" i="0" lang="en-US" sz="1700" u="none" cap="none" strike="noStrike">
                  <a:solidFill>
                    <a:srgbClr val="000000"/>
                  </a:solidFill>
                  <a:latin typeface="Arial"/>
                  <a:ea typeface="Arial"/>
                  <a:cs typeface="Arial"/>
                  <a:sym typeface="Arial"/>
                </a:rPr>
                <a:t>(2 options of import)</a:t>
              </a:r>
            </a:p>
            <a:p>
              <a:pPr indent="0" lvl="0" marL="0" marR="0" rtl="0" algn="l">
                <a:spcBef>
                  <a:spcPts val="0"/>
                </a:spcBef>
                <a:spcAft>
                  <a:spcPts val="0"/>
                </a:spcAft>
                <a:buNone/>
              </a:pPr>
              <a:r>
                <a:t/>
              </a:r>
              <a:endParaRPr b="0" baseline="0" i="0" sz="2600" u="none" cap="none" strike="noStrike">
                <a:solidFill>
                  <a:srgbClr val="000000"/>
                </a:solidFill>
                <a:latin typeface="Arial"/>
                <a:ea typeface="Arial"/>
                <a:cs typeface="Arial"/>
                <a:sym typeface="Arial"/>
              </a:endParaRPr>
            </a:p>
          </p:txBody>
        </p:sp>
        <p:pic>
          <p:nvPicPr>
            <p:cNvPr id="4432" name="Shape 4432"/>
            <p:cNvPicPr preferRelativeResize="0"/>
            <p:nvPr/>
          </p:nvPicPr>
          <p:blipFill rotWithShape="1">
            <a:blip r:embed="rId4">
              <a:alphaModFix/>
            </a:blip>
            <a:srcRect b="82970" l="2697" r="80586" t="1548"/>
            <a:stretch/>
          </p:blipFill>
          <p:spPr>
            <a:xfrm>
              <a:off x="4039751" y="2351311"/>
              <a:ext cx="1594884" cy="321477"/>
            </a:xfrm>
            <a:prstGeom prst="rect">
              <a:avLst/>
            </a:prstGeom>
            <a:noFill/>
            <a:ln>
              <a:noFill/>
            </a:ln>
          </p:spPr>
        </p:pic>
        <p:cxnSp>
          <p:nvCxnSpPr>
            <p:cNvPr id="4433" name="Shape 4433"/>
            <p:cNvCxnSpPr/>
            <p:nvPr/>
          </p:nvCxnSpPr>
          <p:spPr>
            <a:xfrm rot="-5400000">
              <a:off x="4196352" y="2769351"/>
              <a:ext cx="713449" cy="568232"/>
            </a:xfrm>
            <a:prstGeom prst="bentConnector3">
              <a:avLst>
                <a:gd fmla="val 3394" name="adj1"/>
              </a:avLst>
            </a:prstGeom>
            <a:solidFill>
              <a:srgbClr val="ED171F"/>
            </a:solidFill>
            <a:ln cap="flat" cmpd="sng" w="107950">
              <a:solidFill>
                <a:srgbClr val="840016"/>
              </a:solidFill>
              <a:prstDash val="solid"/>
              <a:round/>
              <a:headEnd len="med" w="med" type="none"/>
              <a:tailEnd len="lg" w="lg" type="triangle"/>
            </a:ln>
          </p:spPr>
        </p:cxnSp>
        <p:pic>
          <p:nvPicPr>
            <p:cNvPr id="4434" name="Shape 4434"/>
            <p:cNvPicPr preferRelativeResize="0"/>
            <p:nvPr/>
          </p:nvPicPr>
          <p:blipFill rotWithShape="1">
            <a:blip r:embed="rId5">
              <a:alphaModFix/>
            </a:blip>
            <a:srcRect b="0" l="0" r="0" t="0"/>
            <a:stretch/>
          </p:blipFill>
          <p:spPr>
            <a:xfrm>
              <a:off x="3473537" y="2696743"/>
              <a:ext cx="1013832" cy="1013832"/>
            </a:xfrm>
            <a:prstGeom prst="rect">
              <a:avLst/>
            </a:prstGeom>
            <a:noFill/>
            <a:ln>
              <a:noFill/>
            </a:ln>
          </p:spPr>
        </p:pic>
      </p:grpSp>
      <p:sp>
        <p:nvSpPr>
          <p:cNvPr id="4435" name="Shape 4435"/>
          <p:cNvSpPr/>
          <p:nvPr/>
        </p:nvSpPr>
        <p:spPr>
          <a:xfrm>
            <a:off x="6381887" y="2076258"/>
            <a:ext cx="2475124" cy="2667867"/>
          </a:xfrm>
          <a:prstGeom prst="roundRect">
            <a:avLst>
              <a:gd fmla="val 16667" name="adj"/>
            </a:avLst>
          </a:prstGeom>
          <a:noFill/>
          <a:ln cap="flat" cmpd="sng" w="28575">
            <a:solidFill>
              <a:srgbClr val="840016"/>
            </a:solidFill>
            <a:prstDash val="solid"/>
            <a:round/>
            <a:headEnd len="med" w="med" type="none"/>
            <a:tailEnd len="med" w="med" type="none"/>
          </a:ln>
        </p:spPr>
        <p:txBody>
          <a:bodyPr anchorCtr="0" anchor="ctr" bIns="45700" lIns="91425" rIns="91425" tIns="45700">
            <a:noAutofit/>
          </a:bodyPr>
          <a:lstStyle/>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None/>
            </a:pPr>
            <a:r>
              <a:t/>
            </a:r>
            <a:endParaRPr b="0" baseline="0" i="0" sz="1700" u="none" cap="none" strike="noStrike">
              <a:solidFill>
                <a:srgbClr val="000000"/>
              </a:solidFill>
              <a:latin typeface="Arial"/>
              <a:ea typeface="Arial"/>
              <a:cs typeface="Arial"/>
              <a:sym typeface="Arial"/>
            </a:endParaRPr>
          </a:p>
          <a:p>
            <a:pPr indent="0" lvl="1" marL="0" marR="0" rtl="0" algn="l">
              <a:spcBef>
                <a:spcPts val="0"/>
              </a:spcBef>
              <a:spcAft>
                <a:spcPts val="0"/>
              </a:spcAft>
              <a:buSzPct val="25000"/>
              <a:buNone/>
            </a:pPr>
            <a:r>
              <a:rPr b="0" baseline="0" i="0" lang="en-US" sz="1700" u="none" cap="none" strike="noStrike">
                <a:solidFill>
                  <a:srgbClr val="000000"/>
                </a:solidFill>
                <a:latin typeface="Arial"/>
                <a:ea typeface="Arial"/>
                <a:cs typeface="Arial"/>
                <a:sym typeface="Arial"/>
              </a:rPr>
              <a:t>User reviews or processes uploaded forms in Pegasys</a:t>
            </a:r>
          </a:p>
          <a:p>
            <a:pPr indent="0" lvl="0" marL="0" marR="0" rtl="0" algn="l">
              <a:spcBef>
                <a:spcPts val="0"/>
              </a:spcBef>
              <a:spcAft>
                <a:spcPts val="0"/>
              </a:spcAft>
              <a:buNone/>
            </a:pPr>
            <a:r>
              <a:t/>
            </a:r>
            <a:endParaRPr b="0" baseline="0" i="0" sz="2600" u="none" cap="none" strike="noStrike">
              <a:solidFill>
                <a:srgbClr val="000000"/>
              </a:solidFill>
              <a:latin typeface="Arial"/>
              <a:ea typeface="Arial"/>
              <a:cs typeface="Arial"/>
              <a:sym typeface="Arial"/>
            </a:endParaRPr>
          </a:p>
        </p:txBody>
      </p:sp>
      <p:sp>
        <p:nvSpPr>
          <p:cNvPr id="4436" name="Shape 4436"/>
          <p:cNvSpPr/>
          <p:nvPr/>
        </p:nvSpPr>
        <p:spPr>
          <a:xfrm>
            <a:off x="473706" y="1778814"/>
            <a:ext cx="788494" cy="740033"/>
          </a:xfrm>
          <a:prstGeom prst="ellipse">
            <a:avLst/>
          </a:prstGeom>
          <a:solidFill>
            <a:srgbClr val="FFFFCC"/>
          </a:solidFill>
          <a:ln cap="flat" cmpd="sng" w="25400">
            <a:solidFill>
              <a:srgbClr val="840016"/>
            </a:solidFill>
            <a:prstDash val="solid"/>
            <a:round/>
            <a:headEnd len="med" w="med" type="none"/>
            <a:tailEnd len="med" w="med" type="none"/>
          </a:ln>
        </p:spPr>
        <p:txBody>
          <a:bodyPr anchorCtr="0" anchor="ctr" bIns="45700" lIns="0" rIns="91425" tIns="45700">
            <a:noAutofit/>
          </a:bodyPr>
          <a:lstStyle/>
          <a:p>
            <a:pPr indent="0" lvl="0" marL="0" marR="0" rtl="0" algn="l">
              <a:spcBef>
                <a:spcPts val="0"/>
              </a:spcBef>
              <a:spcAft>
                <a:spcPts val="0"/>
              </a:spcAft>
              <a:buSzPct val="25000"/>
              <a:buNone/>
            </a:pPr>
            <a:r>
              <a:rPr b="0" baseline="0" i="0" lang="en-US" sz="3600" u="none" cap="none" strike="noStrike">
                <a:solidFill>
                  <a:srgbClr val="808080"/>
                </a:solidFill>
                <a:latin typeface="Arial"/>
                <a:ea typeface="Arial"/>
                <a:cs typeface="Arial"/>
                <a:sym typeface="Arial"/>
              </a:rPr>
              <a:t> 1</a:t>
            </a:r>
          </a:p>
        </p:txBody>
      </p:sp>
      <p:sp>
        <p:nvSpPr>
          <p:cNvPr id="4437" name="Shape 4437"/>
          <p:cNvSpPr/>
          <p:nvPr/>
        </p:nvSpPr>
        <p:spPr>
          <a:xfrm>
            <a:off x="3382776" y="1728221"/>
            <a:ext cx="788494" cy="740033"/>
          </a:xfrm>
          <a:prstGeom prst="ellipse">
            <a:avLst/>
          </a:prstGeom>
          <a:solidFill>
            <a:srgbClr val="FFFFCC"/>
          </a:solidFill>
          <a:ln cap="flat" cmpd="sng" w="25400">
            <a:solidFill>
              <a:srgbClr val="840016"/>
            </a:solidFill>
            <a:prstDash val="solid"/>
            <a:round/>
            <a:headEnd len="med" w="med" type="none"/>
            <a:tailEnd len="med" w="med" type="none"/>
          </a:ln>
        </p:spPr>
        <p:txBody>
          <a:bodyPr anchorCtr="0" anchor="ctr" bIns="45700" lIns="137150" rIns="91425" tIns="45700">
            <a:noAutofit/>
          </a:bodyPr>
          <a:lstStyle/>
          <a:p>
            <a:pPr indent="0" lvl="0" marL="0" marR="0" rtl="0" algn="l">
              <a:spcBef>
                <a:spcPts val="0"/>
              </a:spcBef>
              <a:spcAft>
                <a:spcPts val="0"/>
              </a:spcAft>
              <a:buSzPct val="25000"/>
              <a:buNone/>
            </a:pPr>
            <a:r>
              <a:rPr b="0" baseline="0" i="0" lang="en-US" sz="3600" u="none" cap="none" strike="noStrike">
                <a:solidFill>
                  <a:srgbClr val="808080"/>
                </a:solidFill>
                <a:latin typeface="Arial"/>
                <a:ea typeface="Arial"/>
                <a:cs typeface="Arial"/>
                <a:sym typeface="Arial"/>
              </a:rPr>
              <a:t>2</a:t>
            </a:r>
          </a:p>
        </p:txBody>
      </p:sp>
      <p:pic>
        <p:nvPicPr>
          <p:cNvPr id="4438" name="Shape 4438"/>
          <p:cNvPicPr preferRelativeResize="0"/>
          <p:nvPr/>
        </p:nvPicPr>
        <p:blipFill rotWithShape="1">
          <a:blip r:embed="rId6">
            <a:alphaModFix/>
          </a:blip>
          <a:srcRect b="6672" l="753" r="45327" t="37170"/>
          <a:stretch/>
        </p:blipFill>
        <p:spPr>
          <a:xfrm>
            <a:off x="6745975" y="2468255"/>
            <a:ext cx="1936947" cy="1352675"/>
          </a:xfrm>
          <a:prstGeom prst="rect">
            <a:avLst/>
          </a:prstGeom>
          <a:noFill/>
          <a:ln>
            <a:noFill/>
          </a:ln>
        </p:spPr>
      </p:pic>
      <p:sp>
        <p:nvSpPr>
          <p:cNvPr id="4439" name="Shape 4439"/>
          <p:cNvSpPr/>
          <p:nvPr/>
        </p:nvSpPr>
        <p:spPr>
          <a:xfrm>
            <a:off x="6256726" y="1736401"/>
            <a:ext cx="788494" cy="740033"/>
          </a:xfrm>
          <a:prstGeom prst="ellipse">
            <a:avLst/>
          </a:prstGeom>
          <a:solidFill>
            <a:srgbClr val="FFFFCC"/>
          </a:solidFill>
          <a:ln cap="flat" cmpd="sng" w="25400">
            <a:solidFill>
              <a:srgbClr val="840016"/>
            </a:solidFill>
            <a:prstDash val="solid"/>
            <a:round/>
            <a:headEnd len="med" w="med" type="none"/>
            <a:tailEnd len="med" w="med" type="none"/>
          </a:ln>
        </p:spPr>
        <p:txBody>
          <a:bodyPr anchorCtr="0" anchor="ctr" bIns="45700" lIns="137150" rIns="91425" tIns="45700">
            <a:noAutofit/>
          </a:bodyPr>
          <a:lstStyle/>
          <a:p>
            <a:pPr indent="0" lvl="0" marL="0" marR="0" rtl="0" algn="l">
              <a:spcBef>
                <a:spcPts val="0"/>
              </a:spcBef>
              <a:spcAft>
                <a:spcPts val="0"/>
              </a:spcAft>
              <a:buSzPct val="25000"/>
              <a:buNone/>
            </a:pPr>
            <a:r>
              <a:rPr b="0" baseline="0" i="0" lang="en-US" sz="3600" u="none" cap="none" strike="noStrike">
                <a:solidFill>
                  <a:srgbClr val="808080"/>
                </a:solidFill>
                <a:latin typeface="Arial"/>
                <a:ea typeface="Arial"/>
                <a:cs typeface="Arial"/>
                <a:sym typeface="Arial"/>
              </a:rPr>
              <a:t>3</a:t>
            </a:r>
          </a:p>
        </p:txBody>
      </p:sp>
    </p:spTree>
  </p:cSld>
  <p:clrMapOvr>
    <a:masterClrMapping/>
  </p:clrMapOvr>
  <p:transition spd="slow">
    <p:cut/>
  </p:transition>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3" name="Shape 4443"/>
        <p:cNvGrpSpPr/>
        <p:nvPr/>
      </p:nvGrpSpPr>
      <p:grpSpPr>
        <a:xfrm>
          <a:off x="0" y="0"/>
          <a:ext cx="0" cy="0"/>
          <a:chOff x="0" y="0"/>
          <a:chExt cx="0" cy="0"/>
        </a:xfrm>
      </p:grpSpPr>
      <p:sp>
        <p:nvSpPr>
          <p:cNvPr id="4444" name="Shape 4444"/>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Eligible Document Types</a:t>
            </a:r>
          </a:p>
        </p:txBody>
      </p:sp>
      <p:sp>
        <p:nvSpPr>
          <p:cNvPr id="4445" name="Shape 4445"/>
          <p:cNvSpPr txBox="1"/>
          <p:nvPr>
            <p:ph idx="1" type="body"/>
          </p:nvPr>
        </p:nvSpPr>
        <p:spPr>
          <a:xfrm>
            <a:off x="661987" y="1252537"/>
            <a:ext cx="8229600" cy="42613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 following document types are eligible for mass import:</a:t>
            </a:r>
          </a:p>
        </p:txBody>
      </p:sp>
      <p:sp>
        <p:nvSpPr>
          <p:cNvPr id="4446" name="Shape 444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447" name="Shape 444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4448" name="Shape 4448"/>
          <p:cNvGraphicFramePr/>
          <p:nvPr/>
        </p:nvGraphicFramePr>
        <p:xfrm>
          <a:off x="1292945" y="1825400"/>
          <a:ext cx="3000000" cy="3000000"/>
        </p:xfrm>
        <a:graphic>
          <a:graphicData uri="http://schemas.openxmlformats.org/drawingml/2006/table">
            <a:tbl>
              <a:tblPr bandRow="1" firstRow="1">
                <a:noFill/>
                <a:tableStyleId>{2E8BB1F3-0C5E-41BB-9095-6C640CD79203}</a:tableStyleId>
              </a:tblPr>
              <a:tblGrid>
                <a:gridCol w="2947725"/>
                <a:gridCol w="998625"/>
                <a:gridCol w="1167500"/>
                <a:gridCol w="1323025"/>
              </a:tblGrid>
              <a:tr h="466650">
                <a:tc>
                  <a:txBody>
                    <a:bodyPr>
                      <a:noAutofit/>
                    </a:bodyPr>
                    <a:lstStyle/>
                    <a:p>
                      <a:pPr indent="0" lvl="0" marL="0" marR="0" rtl="0" algn="l">
                        <a:spcBef>
                          <a:spcPts val="0"/>
                        </a:spcBef>
                        <a:buSzPct val="25000"/>
                        <a:buNone/>
                      </a:pPr>
                      <a:r>
                        <a:rPr baseline="0" lang="en-US" sz="1400" u="none" cap="none" strike="noStrike">
                          <a:solidFill>
                            <a:schemeClr val="dk1"/>
                          </a:solidFill>
                        </a:rPr>
                        <a:t>Description</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solidFill>
                            <a:schemeClr val="dk1"/>
                          </a:solidFill>
                        </a:rPr>
                        <a:t>R6 Manual</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solidFill>
                            <a:schemeClr val="dk1"/>
                          </a:solidFill>
                        </a:rPr>
                        <a:t>External Services</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solidFill>
                            <a:schemeClr val="dk1"/>
                          </a:solidFill>
                        </a:rPr>
                        <a:t>Outlease</a:t>
                      </a:r>
                    </a:p>
                  </a:txBody>
                  <a:tcPr marT="45725" marB="45725" marR="91450" marL="91450"/>
                </a:tc>
              </a:tr>
              <a:tr h="393900">
                <a:tc gridSpan="4">
                  <a:txBody>
                    <a:bodyPr>
                      <a:noAutofit/>
                    </a:bodyPr>
                    <a:lstStyle/>
                    <a:p>
                      <a:pPr indent="0" lvl="0" marL="0" marR="0" rtl="0" algn="ctr">
                        <a:spcBef>
                          <a:spcPts val="0"/>
                        </a:spcBef>
                        <a:buSzPct val="25000"/>
                        <a:buNone/>
                      </a:pPr>
                      <a:r>
                        <a:rPr b="1" baseline="0" lang="en-US" sz="1400" u="none" cap="none" strike="noStrike"/>
                        <a:t>Agreement Documents</a:t>
                      </a:r>
                    </a:p>
                  </a:txBody>
                  <a:tcPr marT="45725" marB="45725" marR="91450" marL="91450"/>
                </a:tc>
                <a:tc hMerge="1"/>
                <a:tc hMerge="1"/>
                <a:tc hMerge="1"/>
              </a:tr>
              <a:tr h="263725">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External Direct Agreement IPAC</a:t>
                      </a:r>
                    </a:p>
                  </a:txBody>
                  <a:tcPr marT="9525" marB="0" marR="9525" marL="9525"/>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MAI</a:t>
                      </a:r>
                    </a:p>
                  </a:txBody>
                  <a:tcPr marT="9525" marB="0" marR="9525" marL="9525" anchor="b"/>
                </a:tc>
                <a:tc>
                  <a:txBody>
                    <a:bodyPr>
                      <a:noAutofit/>
                    </a:bodyPr>
                    <a:lstStyle/>
                    <a:p>
                      <a:pPr indent="0" lvl="0" marL="0" marR="0" rtl="0" algn="l">
                        <a:spcBef>
                          <a:spcPts val="0"/>
                        </a:spcBef>
                        <a:buSzPct val="25000"/>
                        <a:buNone/>
                      </a:pPr>
                      <a:r>
                        <a:rPr baseline="0" lang="en-US" sz="1400" u="none" cap="none" strike="noStrike">
                          <a:solidFill>
                            <a:schemeClr val="dk1"/>
                          </a:solidFill>
                          <a:latin typeface="Arial"/>
                          <a:ea typeface="Arial"/>
                          <a:cs typeface="Arial"/>
                          <a:sym typeface="Arial"/>
                        </a:rPr>
                        <a:t>QAI</a:t>
                      </a:r>
                    </a:p>
                  </a:txBody>
                  <a:tcPr marT="9525" marB="0" marR="9525" marL="9525"/>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 </a:t>
                      </a:r>
                    </a:p>
                  </a:txBody>
                  <a:tcPr marT="9525" marB="0" marR="9525" marL="9525" anchor="b"/>
                </a:tc>
              </a:tr>
              <a:tr h="244550">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External Direct Agreement Non-IPAC</a:t>
                      </a:r>
                    </a:p>
                  </a:txBody>
                  <a:tcPr marT="9525" marB="0" marR="9525" marL="9525"/>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MAN</a:t>
                      </a:r>
                    </a:p>
                  </a:txBody>
                  <a:tcPr marT="9525" marB="0" marR="9525" marL="9525" anchor="b"/>
                </a:tc>
                <a:tc>
                  <a:txBody>
                    <a:bodyPr>
                      <a:noAutofit/>
                    </a:bodyPr>
                    <a:lstStyle/>
                    <a:p>
                      <a:pPr indent="0" lvl="0" marL="0" marR="0" rtl="0" algn="l">
                        <a:spcBef>
                          <a:spcPts val="0"/>
                        </a:spcBef>
                        <a:buSzPct val="25000"/>
                        <a:buNone/>
                      </a:pPr>
                      <a:r>
                        <a:rPr baseline="0" lang="en-US" sz="1400" u="none" cap="none" strike="noStrike">
                          <a:solidFill>
                            <a:schemeClr val="dk1"/>
                          </a:solidFill>
                          <a:latin typeface="Arial"/>
                          <a:ea typeface="Arial"/>
                          <a:cs typeface="Arial"/>
                          <a:sym typeface="Arial"/>
                        </a:rPr>
                        <a:t>QAN</a:t>
                      </a:r>
                    </a:p>
                  </a:txBody>
                  <a:tcPr marT="9525" marB="0" marR="9525" marL="9525"/>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 </a:t>
                      </a:r>
                    </a:p>
                  </a:txBody>
                  <a:tcPr marT="9525" marB="0" marR="9525" marL="9525" anchor="b"/>
                </a:tc>
              </a:tr>
              <a:tr h="244550">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Internal Direct Agreement</a:t>
                      </a:r>
                    </a:p>
                  </a:txBody>
                  <a:tcPr marT="9525" marB="0" marR="9525" marL="9525"/>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MID</a:t>
                      </a:r>
                    </a:p>
                  </a:txBody>
                  <a:tcPr marT="9525" marB="0" marR="9525" marL="9525" anchor="b"/>
                </a:tc>
                <a:tc>
                  <a:txBody>
                    <a:bodyPr>
                      <a:noAutofit/>
                    </a:bodyPr>
                    <a:lstStyle/>
                    <a:p>
                      <a:pPr indent="0" lvl="0" marL="0" marR="0" rtl="0" algn="l">
                        <a:spcBef>
                          <a:spcPts val="0"/>
                        </a:spcBef>
                        <a:buNone/>
                      </a:pPr>
                      <a:r>
                        <a:t/>
                      </a:r>
                      <a:endParaRPr baseline="0" sz="1400" u="none" cap="none" strike="noStrike">
                        <a:solidFill>
                          <a:schemeClr val="dk1"/>
                        </a:solidFill>
                        <a:latin typeface="Arial"/>
                        <a:ea typeface="Arial"/>
                        <a:cs typeface="Arial"/>
                        <a:sym typeface="Arial"/>
                      </a:endParaRPr>
                    </a:p>
                  </a:txBody>
                  <a:tcPr marT="9525" marB="0" marR="9525" marL="9525"/>
                </a:tc>
                <a:tc>
                  <a:txBody>
                    <a:bodyPr>
                      <a:noAutofit/>
                    </a:bodyPr>
                    <a:lstStyle/>
                    <a:p>
                      <a:pPr indent="0" lvl="0" marL="0" marR="0" rtl="0" algn="l">
                        <a:spcBef>
                          <a:spcPts val="0"/>
                        </a:spcBef>
                        <a:buNone/>
                      </a:pPr>
                      <a:r>
                        <a:t/>
                      </a:r>
                      <a:endParaRPr b="0" baseline="0" i="0" sz="1400" u="none" cap="none" strike="noStrike">
                        <a:solidFill>
                          <a:srgbClr val="000000"/>
                        </a:solidFill>
                        <a:latin typeface="Arial"/>
                        <a:ea typeface="Arial"/>
                        <a:cs typeface="Arial"/>
                        <a:sym typeface="Arial"/>
                      </a:endParaRPr>
                    </a:p>
                  </a:txBody>
                  <a:tcPr marT="9525" marB="0" marR="9525" marL="9525" anchor="b"/>
                </a:tc>
              </a:tr>
              <a:tr h="217750">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Agreement Charge</a:t>
                      </a:r>
                    </a:p>
                  </a:txBody>
                  <a:tcPr marT="9525" marB="0" marR="9525" marL="9525"/>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MCH</a:t>
                      </a:r>
                    </a:p>
                  </a:txBody>
                  <a:tcPr marT="9525" marB="0" marR="9525" marL="9525"/>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0" baseline="0" i="0" lang="en-US" sz="1400" u="none" cap="none" strike="noStrike">
                          <a:solidFill>
                            <a:srgbClr val="000000"/>
                          </a:solidFill>
                          <a:latin typeface="Arial"/>
                          <a:ea typeface="Arial"/>
                          <a:cs typeface="Arial"/>
                          <a:sym typeface="Arial"/>
                        </a:rPr>
                        <a:t>MCH</a:t>
                      </a:r>
                    </a:p>
                  </a:txBody>
                  <a:tcPr marT="45725" marB="45725" marR="91450" marL="91450"/>
                </a:tc>
                <a:tc>
                  <a:txBody>
                    <a:bodyPr>
                      <a:noAutofit/>
                    </a:bodyPr>
                    <a:lstStyle/>
                    <a:p>
                      <a:pPr indent="0" lvl="0" marL="0" marR="0" rtl="0" algn="l">
                        <a:spcBef>
                          <a:spcPts val="0"/>
                        </a:spcBef>
                        <a:buNone/>
                      </a:pPr>
                      <a:r>
                        <a:t/>
                      </a:r>
                      <a:endParaRPr baseline="0" sz="1400" u="none" cap="none" strike="noStrike">
                        <a:latin typeface="Arial"/>
                        <a:ea typeface="Arial"/>
                        <a:cs typeface="Arial"/>
                        <a:sym typeface="Arial"/>
                      </a:endParaRPr>
                    </a:p>
                  </a:txBody>
                  <a:tcPr marT="45725" marB="45725" marR="91450" marL="91450"/>
                </a:tc>
              </a:tr>
              <a:tr h="317000">
                <a:tc gridSpan="4">
                  <a:txBody>
                    <a:bodyPr>
                      <a:noAutofit/>
                    </a:bodyPr>
                    <a:lstStyle/>
                    <a:p>
                      <a:pPr indent="0" lvl="0" marL="0" marR="0" rtl="0" algn="ctr">
                        <a:spcBef>
                          <a:spcPts val="0"/>
                        </a:spcBef>
                        <a:buSzPct val="25000"/>
                        <a:buNone/>
                      </a:pPr>
                      <a:r>
                        <a:rPr b="1" baseline="0" lang="en-US" sz="1400" u="none" cap="none" strike="noStrike"/>
                        <a:t>Billing Documents</a:t>
                      </a:r>
                    </a:p>
                  </a:txBody>
                  <a:tcPr marT="45725" marB="45725" marR="91450" marL="91450"/>
                </a:tc>
                <a:tc hMerge="1"/>
                <a:tc hMerge="1"/>
                <a:tc hMerge="1"/>
              </a:tr>
              <a:tr h="260725">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Manual Non-IPAC BD</a:t>
                      </a:r>
                    </a:p>
                  </a:txBody>
                  <a:tcPr marT="9525" marB="0" marR="9525" marL="9525" anchor="b"/>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MMN</a:t>
                      </a:r>
                    </a:p>
                  </a:txBody>
                  <a:tcPr marT="9525" marB="0" marR="9525" marL="9525"/>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QMN</a:t>
                      </a:r>
                    </a:p>
                  </a:txBody>
                  <a:tcPr marT="9525" marB="0" marR="9525" marL="9525" anchor="b"/>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OMN</a:t>
                      </a:r>
                    </a:p>
                  </a:txBody>
                  <a:tcPr marT="9525" marB="0" marR="9525" marL="9525" anchor="b"/>
                </a:tc>
              </a:tr>
              <a:tr h="277250">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Manual IPAC BD</a:t>
                      </a:r>
                    </a:p>
                  </a:txBody>
                  <a:tcPr marT="9525" marB="0" marR="9525" marL="9525"/>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MMI</a:t>
                      </a:r>
                    </a:p>
                  </a:txBody>
                  <a:tcPr marT="9525" marB="0" marR="9525" marL="9525"/>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QMI</a:t>
                      </a:r>
                    </a:p>
                  </a:txBody>
                  <a:tcPr marT="9525" marB="0" marR="9525" marL="9525"/>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 </a:t>
                      </a:r>
                    </a:p>
                  </a:txBody>
                  <a:tcPr marT="9525" marB="0" marR="9525" marL="9525" anchor="b"/>
                </a:tc>
              </a:tr>
              <a:tr h="251475">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Manual IPAC Advance BD</a:t>
                      </a:r>
                    </a:p>
                  </a:txBody>
                  <a:tcPr marT="9525" marB="0" marR="9525" marL="9525"/>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MMF</a:t>
                      </a:r>
                    </a:p>
                  </a:txBody>
                  <a:tcPr marT="9525" marB="0" marR="9525" marL="9525"/>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QMF</a:t>
                      </a:r>
                    </a:p>
                  </a:txBody>
                  <a:tcPr marT="9525" marB="0" marR="9525" marL="9525"/>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 </a:t>
                      </a:r>
                    </a:p>
                  </a:txBody>
                  <a:tcPr marT="9525" marB="0" marR="9525" marL="9525" anchor="b"/>
                </a:tc>
              </a:tr>
              <a:tr h="251475">
                <a:tc gridSpan="4">
                  <a:txBody>
                    <a:bodyPr>
                      <a:noAutofit/>
                    </a:bodyPr>
                    <a:lstStyle/>
                    <a:p>
                      <a:pPr indent="0" lvl="0" marL="0" marR="0" rtl="0" algn="ctr">
                        <a:lnSpc>
                          <a:spcPct val="100000"/>
                        </a:lnSpc>
                        <a:spcBef>
                          <a:spcPts val="0"/>
                        </a:spcBef>
                        <a:spcAft>
                          <a:spcPts val="0"/>
                        </a:spcAft>
                        <a:buClr>
                          <a:schemeClr val="dk1"/>
                        </a:buClr>
                        <a:buSzPct val="25000"/>
                        <a:buFont typeface="Arial"/>
                        <a:buNone/>
                      </a:pPr>
                      <a:r>
                        <a:rPr b="1" baseline="0" lang="en-US" sz="1400" u="none" cap="none" strike="noStrike"/>
                        <a:t>Accruals</a:t>
                      </a:r>
                    </a:p>
                  </a:txBody>
                  <a:tcPr marT="9525" marB="0" marR="9525" marL="9525"/>
                </a:tc>
                <a:tc hMerge="1"/>
                <a:tc hMerge="1"/>
                <a:tc hMerge="1"/>
              </a:tr>
              <a:tr h="251475">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Manual SV Accrual</a:t>
                      </a:r>
                    </a:p>
                  </a:txBody>
                  <a:tcPr marT="9525" marB="0" marR="9525" marL="9525"/>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 MMA</a:t>
                      </a:r>
                    </a:p>
                  </a:txBody>
                  <a:tcPr marT="9525" marB="0" marR="9525" marL="9525" anchor="b"/>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QMA </a:t>
                      </a:r>
                    </a:p>
                  </a:txBody>
                  <a:tcPr marT="9525" marB="0" marR="9525" marL="9525"/>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OMA</a:t>
                      </a:r>
                    </a:p>
                  </a:txBody>
                  <a:tcPr marT="9525" marB="0" marR="9525" marL="9525"/>
                </a:tc>
              </a:tr>
              <a:tr h="251475">
                <a:tc gridSpan="4">
                  <a:txBody>
                    <a:bodyPr>
                      <a:noAutofit/>
                    </a:bodyPr>
                    <a:lstStyle/>
                    <a:p>
                      <a:pPr indent="0" lvl="0" marL="0" marR="0" rtl="0" algn="ctr">
                        <a:lnSpc>
                          <a:spcPct val="100000"/>
                        </a:lnSpc>
                        <a:spcBef>
                          <a:spcPts val="0"/>
                        </a:spcBef>
                        <a:spcAft>
                          <a:spcPts val="0"/>
                        </a:spcAft>
                        <a:buClr>
                          <a:schemeClr val="dk1"/>
                        </a:buClr>
                        <a:buSzPct val="25000"/>
                        <a:buFont typeface="Arial"/>
                        <a:buNone/>
                      </a:pPr>
                      <a:r>
                        <a:rPr b="1" baseline="0" lang="en-US" sz="1400" u="none" cap="none" strike="noStrike">
                          <a:solidFill>
                            <a:schemeClr val="dk1"/>
                          </a:solidFill>
                          <a:latin typeface="Arial"/>
                          <a:ea typeface="Arial"/>
                          <a:cs typeface="Arial"/>
                          <a:sym typeface="Arial"/>
                        </a:rPr>
                        <a:t>Standard Vouchers</a:t>
                      </a:r>
                    </a:p>
                  </a:txBody>
                  <a:tcPr marT="9525" marB="0" marR="9525" marL="9525"/>
                </a:tc>
                <a:tc hMerge="1"/>
                <a:tc hMerge="1"/>
                <a:tc hMerge="1"/>
              </a:tr>
              <a:tr h="251475">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PCAS Surcharge SV</a:t>
                      </a:r>
                    </a:p>
                  </a:txBody>
                  <a:tcPr marT="9525" marB="0" marR="9525" marL="9525"/>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MDS</a:t>
                      </a:r>
                    </a:p>
                  </a:txBody>
                  <a:tcPr marT="9525" marB="0" marR="9525" marL="9525"/>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 </a:t>
                      </a:r>
                    </a:p>
                  </a:txBody>
                  <a:tcPr marT="9525" marB="0" marR="9525" marL="9525" anchor="b"/>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 </a:t>
                      </a:r>
                    </a:p>
                  </a:txBody>
                  <a:tcPr marT="9525" marB="0" marR="9525" marL="9525" anchor="b"/>
                </a:tc>
              </a:tr>
              <a:tr h="251475">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External Service  Manual SV </a:t>
                      </a:r>
                    </a:p>
                  </a:txBody>
                  <a:tcPr marT="9525" marB="0" marR="9525" marL="9525"/>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MME</a:t>
                      </a:r>
                    </a:p>
                  </a:txBody>
                  <a:tcPr marT="9525" marB="0" marR="9525" marL="9525"/>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 </a:t>
                      </a:r>
                    </a:p>
                  </a:txBody>
                  <a:tcPr marT="9525" marB="0" marR="9525" marL="9525" anchor="b"/>
                </a:tc>
                <a:tc>
                  <a:txBody>
                    <a:bodyPr>
                      <a:noAutofit/>
                    </a:bodyPr>
                    <a:lstStyle/>
                    <a:p>
                      <a:pPr indent="0" lvl="0" marL="0" marR="0" rtl="0" algn="l">
                        <a:spcBef>
                          <a:spcPts val="0"/>
                        </a:spcBef>
                        <a:buSzPct val="25000"/>
                        <a:buNone/>
                      </a:pPr>
                      <a:r>
                        <a:rPr b="0" baseline="0" i="0" lang="en-US" sz="1400" u="none" cap="none" strike="noStrike">
                          <a:solidFill>
                            <a:srgbClr val="000000"/>
                          </a:solidFill>
                          <a:latin typeface="Arial"/>
                          <a:ea typeface="Arial"/>
                          <a:cs typeface="Arial"/>
                          <a:sym typeface="Arial"/>
                        </a:rPr>
                        <a:t> </a:t>
                      </a:r>
                    </a:p>
                  </a:txBody>
                  <a:tcPr marT="9525" marB="0" marR="9525" marL="9525" anchor="b"/>
                </a:tc>
              </a:tr>
            </a:tbl>
          </a:graphicData>
        </a:graphic>
      </p:graphicFrame>
    </p:spTree>
  </p:cSld>
  <p:clrMapOvr>
    <a:masterClrMapping/>
  </p:clrMapOvr>
  <p:transition spd="slow">
    <p:cut/>
  </p:transition>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52" name="Shape 4452"/>
        <p:cNvGrpSpPr/>
        <p:nvPr/>
      </p:nvGrpSpPr>
      <p:grpSpPr>
        <a:xfrm>
          <a:off x="0" y="0"/>
          <a:ext cx="0" cy="0"/>
          <a:chOff x="0" y="0"/>
          <a:chExt cx="0" cy="0"/>
        </a:xfrm>
      </p:grpSpPr>
      <p:sp>
        <p:nvSpPr>
          <p:cNvPr id="4453" name="Shape 4453"/>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4454" name="Shape 4454"/>
          <p:cNvSpPr txBox="1"/>
          <p:nvPr>
            <p:ph idx="1" type="body"/>
          </p:nvPr>
        </p:nvSpPr>
        <p:spPr>
          <a:xfrm>
            <a:off x="722312" y="2906713"/>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Mass Import</a:t>
            </a:r>
            <a:br>
              <a:rPr b="0" baseline="0" i="0" lang="en-US" sz="3600" u="none" cap="none" strike="noStrike">
                <a:solidFill>
                  <a:schemeClr val="dk1"/>
                </a:solidFill>
                <a:latin typeface="Arial"/>
                <a:ea typeface="Arial"/>
                <a:cs typeface="Arial"/>
                <a:sym typeface="Arial"/>
              </a:rPr>
            </a:br>
            <a:r>
              <a:rPr b="0" baseline="0" i="0" lang="en-US" sz="3600" u="none" cap="none" strike="noStrike">
                <a:solidFill>
                  <a:schemeClr val="dk1"/>
                </a:solidFill>
                <a:latin typeface="Arial"/>
                <a:ea typeface="Arial"/>
                <a:cs typeface="Arial"/>
                <a:sym typeface="Arial"/>
              </a:rPr>
              <a:t>Templates</a:t>
            </a:r>
          </a:p>
        </p:txBody>
      </p:sp>
      <p:sp>
        <p:nvSpPr>
          <p:cNvPr id="4455" name="Shape 4455"/>
          <p:cNvSpPr txBox="1"/>
          <p:nvPr>
            <p:ph idx="11" type="ftr"/>
          </p:nvPr>
        </p:nvSpPr>
        <p:spPr>
          <a:xfrm>
            <a:off x="40277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456" name="Shape 4456"/>
          <p:cNvSpPr txBox="1"/>
          <p:nvPr>
            <p:ph idx="12" type="sldNum"/>
          </p:nvPr>
        </p:nvSpPr>
        <p:spPr>
          <a:xfrm>
            <a:off x="-25400" y="6509655"/>
            <a:ext cx="439057" cy="34834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61" name="Shape 4461"/>
        <p:cNvGrpSpPr/>
        <p:nvPr/>
      </p:nvGrpSpPr>
      <p:grpSpPr>
        <a:xfrm>
          <a:off x="0" y="0"/>
          <a:ext cx="0" cy="0"/>
          <a:chOff x="0" y="0"/>
          <a:chExt cx="0" cy="0"/>
        </a:xfrm>
      </p:grpSpPr>
      <p:sp>
        <p:nvSpPr>
          <p:cNvPr id="4462" name="Shape 4462"/>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Mass Import Template Overview</a:t>
            </a:r>
          </a:p>
        </p:txBody>
      </p:sp>
      <p:sp>
        <p:nvSpPr>
          <p:cNvPr id="4463" name="Shape 4463"/>
          <p:cNvSpPr txBox="1"/>
          <p:nvPr>
            <p:ph idx="12" type="sldNum"/>
          </p:nvPr>
        </p:nvSpPr>
        <p:spPr>
          <a:xfrm>
            <a:off x="0" y="6618514"/>
            <a:ext cx="544284" cy="22837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464" name="Shape 4464"/>
          <p:cNvSpPr txBox="1"/>
          <p:nvPr>
            <p:ph idx="11" type="ftr"/>
          </p:nvPr>
        </p:nvSpPr>
        <p:spPr>
          <a:xfrm>
            <a:off x="356125"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465" name="Shape 4465"/>
          <p:cNvSpPr txBox="1"/>
          <p:nvPr/>
        </p:nvSpPr>
        <p:spPr>
          <a:xfrm>
            <a:off x="398795" y="1105780"/>
            <a:ext cx="8660144" cy="306470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AF242B"/>
              </a:buClr>
              <a:buSzPct val="25000"/>
              <a:buFont typeface="Noto Sans Symbols"/>
              <a:buNone/>
            </a:pPr>
            <a:r>
              <a:rPr b="0" baseline="0" i="0" lang="en-US" sz="1600" u="none" cap="none" strike="noStrike">
                <a:solidFill>
                  <a:srgbClr val="000000"/>
                </a:solidFill>
                <a:latin typeface="Arial"/>
                <a:ea typeface="Arial"/>
                <a:cs typeface="Arial"/>
                <a:sym typeface="Arial"/>
              </a:rPr>
              <a:t>Excel Input File:</a:t>
            </a:r>
          </a:p>
          <a:p>
            <a:pPr indent="-225425" lvl="1" marL="568325" marR="0" rtl="0" algn="l">
              <a:spcBef>
                <a:spcPts val="320"/>
              </a:spcBef>
              <a:spcAft>
                <a:spcPts val="0"/>
              </a:spcAft>
              <a:buClr>
                <a:srgbClr val="AF242B"/>
              </a:buClr>
              <a:buSzPct val="75000"/>
              <a:buFont typeface="Noto Sans Symbols"/>
              <a:buChar char="•"/>
            </a:pPr>
            <a:r>
              <a:rPr b="0" baseline="0" i="0" lang="en-US" sz="1600" u="sng" cap="none" strike="noStrike">
                <a:solidFill>
                  <a:srgbClr val="000000"/>
                </a:solidFill>
                <a:latin typeface="Arial"/>
                <a:ea typeface="Arial"/>
                <a:cs typeface="Arial"/>
                <a:sym typeface="Arial"/>
              </a:rPr>
              <a:t>Pre-defined excel spreadsheets</a:t>
            </a:r>
            <a:r>
              <a:rPr b="0" baseline="0" i="0" lang="en-US" sz="1600" u="none" cap="none" strike="noStrike">
                <a:solidFill>
                  <a:srgbClr val="000000"/>
                </a:solidFill>
                <a:latin typeface="Arial"/>
                <a:ea typeface="Arial"/>
                <a:cs typeface="Arial"/>
                <a:sym typeface="Arial"/>
              </a:rPr>
              <a:t> are used to populate field values which will be transferred to the Pegasys document</a:t>
            </a:r>
          </a:p>
          <a:p>
            <a:pPr indent="-3175" lvl="1" marL="346075" marR="0" rtl="0" algn="l">
              <a:spcBef>
                <a:spcPts val="320"/>
              </a:spcBef>
              <a:spcAft>
                <a:spcPts val="0"/>
              </a:spcAft>
              <a:buClr>
                <a:srgbClr val="AF242B"/>
              </a:buClr>
              <a:buFont typeface="Noto Sans Symbols"/>
              <a:buNone/>
            </a:pPr>
            <a:r>
              <a:t/>
            </a:r>
            <a:endParaRPr b="0" baseline="0" i="0" sz="1600" u="none" cap="none" strike="noStrike">
              <a:solidFill>
                <a:srgbClr val="000000"/>
              </a:solidFill>
              <a:latin typeface="Arial"/>
              <a:ea typeface="Arial"/>
              <a:cs typeface="Arial"/>
              <a:sym typeface="Arial"/>
            </a:endParaRPr>
          </a:p>
          <a:p>
            <a:pPr indent="-225425" lvl="1" marL="568325"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There is a separate Excel Input File for each Doc Category (BD, SV, etc.)</a:t>
            </a:r>
          </a:p>
          <a:p>
            <a:pPr indent="-241300" lvl="2" marL="914400"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Each row within the Excel file represents either a Header, Accounting Line, Detail Billing Record, or Office Address</a:t>
            </a:r>
          </a:p>
        </p:txBody>
      </p:sp>
      <p:sp>
        <p:nvSpPr>
          <p:cNvPr id="4466" name="Shape 4466"/>
          <p:cNvSpPr txBox="1"/>
          <p:nvPr/>
        </p:nvSpPr>
        <p:spPr>
          <a:xfrm>
            <a:off x="753379" y="3387660"/>
            <a:ext cx="734024" cy="248593"/>
          </a:xfrm>
          <a:prstGeom prst="rect">
            <a:avLst/>
          </a:prstGeom>
          <a:noFill/>
          <a:ln cap="flat" cmpd="sng" w="12700">
            <a:solidFill>
              <a:srgbClr val="44969F"/>
            </a:solidFill>
            <a:prstDash val="dash"/>
            <a:miter/>
            <a:headEnd len="med" w="med" type="none"/>
            <a:tailEnd len="med" w="med" type="none"/>
          </a:ln>
        </p:spPr>
        <p:txBody>
          <a:bodyPr anchorCtr="0" anchor="t" bIns="0" lIns="45700" rIns="45700" tIns="0">
            <a:noAutofit/>
          </a:bodyPr>
          <a:lstStyle/>
          <a:p>
            <a:pPr indent="0" lvl="0" marL="0" marR="0" rtl="0" algn="l">
              <a:spcBef>
                <a:spcPts val="0"/>
              </a:spcBef>
              <a:spcAft>
                <a:spcPts val="0"/>
              </a:spcAft>
              <a:buClr>
                <a:srgbClr val="AF242B"/>
              </a:buClr>
              <a:buSzPct val="25000"/>
              <a:buFont typeface="Noto Sans Symbols"/>
              <a:buNone/>
            </a:pPr>
            <a:r>
              <a:rPr b="0" baseline="0" i="0" lang="en-US" sz="1600" u="none" cap="none" strike="noStrike">
                <a:solidFill>
                  <a:srgbClr val="000000"/>
                </a:solidFill>
                <a:latin typeface="Calibri"/>
                <a:ea typeface="Calibri"/>
                <a:cs typeface="Calibri"/>
                <a:sym typeface="Calibri"/>
              </a:rPr>
              <a:t>Header</a:t>
            </a:r>
          </a:p>
        </p:txBody>
      </p:sp>
      <p:sp>
        <p:nvSpPr>
          <p:cNvPr id="4467" name="Shape 4467"/>
          <p:cNvSpPr/>
          <p:nvPr/>
        </p:nvSpPr>
        <p:spPr>
          <a:xfrm flipH="1">
            <a:off x="1569832" y="3408853"/>
            <a:ext cx="119220" cy="263652"/>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4468" name="Shape 4468"/>
          <p:cNvSpPr/>
          <p:nvPr/>
        </p:nvSpPr>
        <p:spPr>
          <a:xfrm>
            <a:off x="2061356" y="4361251"/>
            <a:ext cx="1223158" cy="527302"/>
          </a:xfrm>
          <a:prstGeom prst="rect">
            <a:avLst/>
          </a:prstGeom>
          <a:noFill/>
          <a:ln cap="flat" cmpd="sng" w="317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2600" u="none" cap="none" strike="noStrike">
              <a:solidFill>
                <a:srgbClr val="000000"/>
              </a:solidFill>
              <a:latin typeface="Arial"/>
              <a:ea typeface="Arial"/>
              <a:cs typeface="Arial"/>
              <a:sym typeface="Arial"/>
            </a:endParaRPr>
          </a:p>
        </p:txBody>
      </p:sp>
      <p:sp>
        <p:nvSpPr>
          <p:cNvPr id="4469" name="Shape 4469"/>
          <p:cNvSpPr/>
          <p:nvPr/>
        </p:nvSpPr>
        <p:spPr>
          <a:xfrm>
            <a:off x="3284512" y="4940476"/>
            <a:ext cx="1590100" cy="527302"/>
          </a:xfrm>
          <a:prstGeom prst="rect">
            <a:avLst/>
          </a:prstGeom>
          <a:noFill/>
          <a:ln cap="flat" cmpd="sng" w="317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2600" u="none" cap="none" strike="noStrike">
              <a:solidFill>
                <a:srgbClr val="000000"/>
              </a:solidFill>
              <a:latin typeface="Arial"/>
              <a:ea typeface="Arial"/>
              <a:cs typeface="Arial"/>
              <a:sym typeface="Arial"/>
            </a:endParaRPr>
          </a:p>
        </p:txBody>
      </p:sp>
      <p:pic>
        <p:nvPicPr>
          <p:cNvPr id="4470" name="Shape 4470"/>
          <p:cNvPicPr preferRelativeResize="0"/>
          <p:nvPr/>
        </p:nvPicPr>
        <p:blipFill rotWithShape="1">
          <a:blip r:embed="rId3">
            <a:alphaModFix/>
          </a:blip>
          <a:srcRect b="0" l="0" r="0" t="0"/>
          <a:stretch/>
        </p:blipFill>
        <p:spPr>
          <a:xfrm>
            <a:off x="1710047" y="3336553"/>
            <a:ext cx="7262748" cy="2126086"/>
          </a:xfrm>
          <a:prstGeom prst="rect">
            <a:avLst/>
          </a:prstGeom>
          <a:noFill/>
          <a:ln>
            <a:noFill/>
          </a:ln>
        </p:spPr>
      </p:pic>
      <p:sp>
        <p:nvSpPr>
          <p:cNvPr id="4471" name="Shape 4471"/>
          <p:cNvSpPr/>
          <p:nvPr/>
        </p:nvSpPr>
        <p:spPr>
          <a:xfrm flipH="1">
            <a:off x="1569831" y="3817892"/>
            <a:ext cx="111888" cy="807009"/>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4472" name="Shape 4472"/>
          <p:cNvSpPr/>
          <p:nvPr/>
        </p:nvSpPr>
        <p:spPr>
          <a:xfrm flipH="1">
            <a:off x="1569832" y="4940476"/>
            <a:ext cx="111886" cy="491032"/>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4473" name="Shape 4473"/>
          <p:cNvSpPr txBox="1"/>
          <p:nvPr/>
        </p:nvSpPr>
        <p:spPr>
          <a:xfrm>
            <a:off x="517702" y="4000012"/>
            <a:ext cx="969701" cy="442769"/>
          </a:xfrm>
          <a:prstGeom prst="rect">
            <a:avLst/>
          </a:prstGeom>
          <a:noFill/>
          <a:ln cap="flat" cmpd="sng" w="12700">
            <a:solidFill>
              <a:srgbClr val="44969F"/>
            </a:solidFill>
            <a:prstDash val="dash"/>
            <a:miter/>
            <a:headEnd len="med" w="med" type="none"/>
            <a:tailEnd len="med" w="med" type="none"/>
          </a:ln>
        </p:spPr>
        <p:txBody>
          <a:bodyPr anchorCtr="0" anchor="t" bIns="0" lIns="45700" rIns="45700" tIns="0">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rgbClr val="000000"/>
                </a:solidFill>
                <a:latin typeface="Calibri"/>
                <a:ea typeface="Calibri"/>
                <a:cs typeface="Calibri"/>
                <a:sym typeface="Calibri"/>
              </a:rPr>
              <a:t>Accounting </a:t>
            </a:r>
          </a:p>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rgbClr val="000000"/>
                </a:solidFill>
                <a:latin typeface="Calibri"/>
                <a:ea typeface="Calibri"/>
                <a:cs typeface="Calibri"/>
                <a:sym typeface="Calibri"/>
              </a:rPr>
              <a:t>Line </a:t>
            </a:r>
          </a:p>
        </p:txBody>
      </p:sp>
      <p:sp>
        <p:nvSpPr>
          <p:cNvPr id="4474" name="Shape 4474"/>
          <p:cNvSpPr txBox="1"/>
          <p:nvPr/>
        </p:nvSpPr>
        <p:spPr>
          <a:xfrm>
            <a:off x="641427" y="4976746"/>
            <a:ext cx="827252" cy="491032"/>
          </a:xfrm>
          <a:prstGeom prst="rect">
            <a:avLst/>
          </a:prstGeom>
          <a:noFill/>
          <a:ln cap="flat" cmpd="sng" w="12700">
            <a:solidFill>
              <a:srgbClr val="44969F"/>
            </a:solidFill>
            <a:prstDash val="dash"/>
            <a:miter/>
            <a:headEnd len="med" w="med" type="none"/>
            <a:tailEnd len="med" w="med" type="none"/>
          </a:ln>
        </p:spPr>
        <p:txBody>
          <a:bodyPr anchorCtr="0" anchor="t" bIns="0" lIns="45700" rIns="45700" tIns="0">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rgbClr val="000000"/>
                </a:solidFill>
                <a:latin typeface="Calibri"/>
                <a:ea typeface="Calibri"/>
                <a:cs typeface="Calibri"/>
                <a:sym typeface="Calibri"/>
              </a:rPr>
              <a:t>Office Address</a:t>
            </a:r>
          </a:p>
        </p:txBody>
      </p:sp>
    </p:spTree>
  </p:cSld>
  <p:clrMapOvr>
    <a:masterClrMapping/>
  </p:clrMapOvr>
  <p:transition spd="slow">
    <p:cut/>
  </p:transition>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78" name="Shape 4478"/>
        <p:cNvGrpSpPr/>
        <p:nvPr/>
      </p:nvGrpSpPr>
      <p:grpSpPr>
        <a:xfrm>
          <a:off x="0" y="0"/>
          <a:ext cx="0" cy="0"/>
          <a:chOff x="0" y="0"/>
          <a:chExt cx="0" cy="0"/>
        </a:xfrm>
      </p:grpSpPr>
      <p:sp>
        <p:nvSpPr>
          <p:cNvPr id="4479" name="Shape 4479"/>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Mass Import Template</a:t>
            </a:r>
          </a:p>
        </p:txBody>
      </p:sp>
      <p:sp>
        <p:nvSpPr>
          <p:cNvPr id="4480" name="Shape 4480"/>
          <p:cNvSpPr txBox="1"/>
          <p:nvPr>
            <p:ph idx="12" type="sldNum"/>
          </p:nvPr>
        </p:nvSpPr>
        <p:spPr>
          <a:xfrm>
            <a:off x="0" y="6618514"/>
            <a:ext cx="544284" cy="22837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481" name="Shape 4481"/>
          <p:cNvSpPr txBox="1"/>
          <p:nvPr>
            <p:ph idx="11" type="ftr"/>
          </p:nvPr>
        </p:nvSpPr>
        <p:spPr>
          <a:xfrm>
            <a:off x="367983" y="661425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482" name="Shape 4482"/>
          <p:cNvSpPr txBox="1"/>
          <p:nvPr/>
        </p:nvSpPr>
        <p:spPr>
          <a:xfrm>
            <a:off x="454583" y="1258388"/>
            <a:ext cx="8404408" cy="533241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Ensure the Document Status and Document Number fields are populated accordingly:</a:t>
            </a: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rgbClr val="000000"/>
              </a:solidFill>
              <a:latin typeface="Arial"/>
              <a:ea typeface="Arial"/>
              <a:cs typeface="Arial"/>
              <a:sym typeface="Arial"/>
            </a:endParaRPr>
          </a:p>
          <a:p>
            <a:pPr indent="-225425" lvl="1" marL="568325" marR="0" rtl="0" algn="l">
              <a:spcBef>
                <a:spcPts val="320"/>
              </a:spcBef>
              <a:spcAft>
                <a:spcPts val="0"/>
              </a:spcAft>
              <a:buClr>
                <a:srgbClr val="AF242B"/>
              </a:buClr>
              <a:buSzPct val="75000"/>
              <a:buFont typeface="Noto Sans Symbols"/>
              <a:buChar char="•"/>
            </a:pPr>
            <a:r>
              <a:rPr b="1" baseline="0" i="0" lang="en-US" sz="1600" u="sng" cap="none" strike="noStrike">
                <a:solidFill>
                  <a:srgbClr val="000000"/>
                </a:solidFill>
                <a:latin typeface="Arial"/>
                <a:ea typeface="Arial"/>
                <a:cs typeface="Arial"/>
                <a:sym typeface="Arial"/>
              </a:rPr>
              <a:t>Document Status</a:t>
            </a:r>
          </a:p>
          <a:p>
            <a:pPr indent="-241300" lvl="2" marL="914400" marR="0" rtl="0" algn="l">
              <a:spcBef>
                <a:spcPts val="320"/>
              </a:spcBef>
              <a:spcAft>
                <a:spcPts val="0"/>
              </a:spcAft>
              <a:buClr>
                <a:srgbClr val="AF242B"/>
              </a:buClr>
              <a:buSzPct val="75000"/>
              <a:buFont typeface="Noto Sans Symbols"/>
              <a:buChar char="•"/>
            </a:pPr>
            <a:r>
              <a:rPr b="0" baseline="0" i="1" lang="en-US" sz="1600" u="none" cap="none" strike="noStrike">
                <a:solidFill>
                  <a:srgbClr val="000000"/>
                </a:solidFill>
                <a:latin typeface="Arial"/>
                <a:ea typeface="Arial"/>
                <a:cs typeface="Arial"/>
                <a:sym typeface="Arial"/>
              </a:rPr>
              <a:t>NEW:  </a:t>
            </a:r>
            <a:r>
              <a:rPr b="0" baseline="0" i="0" lang="en-US" sz="1600" u="none" cap="none" strike="noStrike">
                <a:solidFill>
                  <a:srgbClr val="000000"/>
                </a:solidFill>
                <a:latin typeface="Arial"/>
                <a:ea typeface="Arial"/>
                <a:cs typeface="Arial"/>
                <a:sym typeface="Arial"/>
              </a:rPr>
              <a:t>Creates a brand new form</a:t>
            </a:r>
          </a:p>
          <a:p>
            <a:pPr indent="-241300" lvl="2" marL="914400" marR="0" rtl="0" algn="l">
              <a:spcBef>
                <a:spcPts val="320"/>
              </a:spcBef>
              <a:spcAft>
                <a:spcPts val="0"/>
              </a:spcAft>
              <a:buClr>
                <a:srgbClr val="AF242B"/>
              </a:buClr>
              <a:buSzPct val="75000"/>
              <a:buFont typeface="Noto Sans Symbols"/>
              <a:buChar char="•"/>
            </a:pPr>
            <a:r>
              <a:rPr b="0" baseline="0" i="1" lang="en-US" sz="1600" u="none" cap="none" strike="noStrike">
                <a:solidFill>
                  <a:srgbClr val="000000"/>
                </a:solidFill>
                <a:latin typeface="Arial"/>
                <a:ea typeface="Arial"/>
                <a:cs typeface="Arial"/>
                <a:sym typeface="Arial"/>
              </a:rPr>
              <a:t>CORRECT:  </a:t>
            </a:r>
            <a:r>
              <a:rPr b="0" baseline="0" i="0" lang="en-US" sz="1600" u="none" cap="none" strike="noStrike">
                <a:solidFill>
                  <a:srgbClr val="000000"/>
                </a:solidFill>
                <a:latin typeface="Arial"/>
                <a:ea typeface="Arial"/>
                <a:cs typeface="Arial"/>
                <a:sym typeface="Arial"/>
              </a:rPr>
              <a:t>Corrects an existing processed form</a:t>
            </a:r>
          </a:p>
          <a:p>
            <a:pPr indent="-241300" lvl="2" marL="914400" marR="0" rtl="0" algn="l">
              <a:spcBef>
                <a:spcPts val="320"/>
              </a:spcBef>
              <a:spcAft>
                <a:spcPts val="0"/>
              </a:spcAft>
              <a:buClr>
                <a:srgbClr val="AF242B"/>
              </a:buClr>
              <a:buSzPct val="75000"/>
              <a:buFont typeface="Noto Sans Symbols"/>
              <a:buChar char="•"/>
            </a:pPr>
            <a:r>
              <a:rPr b="0" baseline="0" i="1" lang="en-US" sz="1600" u="none" cap="none" strike="noStrike">
                <a:solidFill>
                  <a:srgbClr val="000000"/>
                </a:solidFill>
                <a:latin typeface="Arial"/>
                <a:ea typeface="Arial"/>
                <a:cs typeface="Arial"/>
                <a:sym typeface="Arial"/>
              </a:rPr>
              <a:t>AMEND:  </a:t>
            </a:r>
            <a:r>
              <a:rPr b="0" baseline="0" i="0" lang="en-US" sz="1600" u="none" cap="none" strike="noStrike">
                <a:solidFill>
                  <a:srgbClr val="000000"/>
                </a:solidFill>
                <a:latin typeface="Arial"/>
                <a:ea typeface="Arial"/>
                <a:cs typeface="Arial"/>
                <a:sym typeface="Arial"/>
              </a:rPr>
              <a:t>Amends an existing processed form</a:t>
            </a:r>
          </a:p>
          <a:p>
            <a:pPr indent="-241300" lvl="2" marL="914400" marR="0" rtl="0" algn="l">
              <a:spcBef>
                <a:spcPts val="320"/>
              </a:spcBef>
              <a:spcAft>
                <a:spcPts val="0"/>
              </a:spcAft>
              <a:buClr>
                <a:srgbClr val="AF242B"/>
              </a:buClr>
              <a:buSzPct val="75000"/>
              <a:buFont typeface="Noto Sans Symbols"/>
              <a:buChar char="•"/>
            </a:pPr>
            <a:r>
              <a:rPr b="0" baseline="0" i="1" lang="en-US" sz="1600" u="none" cap="none" strike="noStrike">
                <a:solidFill>
                  <a:srgbClr val="000000"/>
                </a:solidFill>
                <a:latin typeface="Arial"/>
                <a:ea typeface="Arial"/>
                <a:cs typeface="Arial"/>
                <a:sym typeface="Arial"/>
              </a:rPr>
              <a:t>CANCEL:</a:t>
            </a:r>
            <a:r>
              <a:rPr b="1" baseline="0" i="0" lang="en-US" sz="1600" u="none" cap="none" strike="noStrike">
                <a:solidFill>
                  <a:srgbClr val="000000"/>
                </a:solidFill>
                <a:latin typeface="Arial"/>
                <a:ea typeface="Arial"/>
                <a:cs typeface="Arial"/>
                <a:sym typeface="Arial"/>
              </a:rPr>
              <a:t>  </a:t>
            </a:r>
            <a:r>
              <a:rPr b="0" baseline="0" i="0" lang="en-US" sz="1600" u="none" cap="none" strike="noStrike">
                <a:solidFill>
                  <a:srgbClr val="000000"/>
                </a:solidFill>
                <a:latin typeface="Arial"/>
                <a:ea typeface="Arial"/>
                <a:cs typeface="Arial"/>
                <a:sym typeface="Arial"/>
              </a:rPr>
              <a:t>Cancels an existing processed form</a:t>
            </a:r>
          </a:p>
          <a:p>
            <a:pPr indent="-165100" lvl="2" marL="914400" marR="0" rtl="0" algn="l">
              <a:spcBef>
                <a:spcPts val="320"/>
              </a:spcBef>
              <a:spcAft>
                <a:spcPts val="0"/>
              </a:spcAft>
              <a:buClr>
                <a:srgbClr val="AF242B"/>
              </a:buClr>
              <a:buFont typeface="Noto Sans Symbols"/>
              <a:buNone/>
            </a:pPr>
            <a:r>
              <a:t/>
            </a:r>
            <a:endParaRPr b="0" baseline="0" i="0" sz="1600" u="none" cap="none" strike="noStrike">
              <a:solidFill>
                <a:srgbClr val="000000"/>
              </a:solidFill>
              <a:latin typeface="Arial"/>
              <a:ea typeface="Arial"/>
              <a:cs typeface="Arial"/>
              <a:sym typeface="Arial"/>
            </a:endParaRPr>
          </a:p>
          <a:p>
            <a:pPr indent="-225425" lvl="1" marL="568325" marR="0" rtl="0" algn="l">
              <a:spcBef>
                <a:spcPts val="320"/>
              </a:spcBef>
              <a:spcAft>
                <a:spcPts val="0"/>
              </a:spcAft>
              <a:buClr>
                <a:srgbClr val="AF242B"/>
              </a:buClr>
              <a:buSzPct val="75000"/>
              <a:buFont typeface="Noto Sans Symbols"/>
              <a:buChar char="•"/>
            </a:pPr>
            <a:r>
              <a:rPr b="1" baseline="0" i="0" lang="en-US" sz="1600" u="sng" cap="none" strike="noStrike">
                <a:solidFill>
                  <a:srgbClr val="000000"/>
                </a:solidFill>
                <a:latin typeface="Arial"/>
                <a:ea typeface="Arial"/>
                <a:cs typeface="Arial"/>
                <a:sym typeface="Arial"/>
              </a:rPr>
              <a:t>Document Number</a:t>
            </a:r>
          </a:p>
          <a:p>
            <a:pPr indent="-241300" lvl="2" marL="914400"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Creating brand new document-</a:t>
            </a:r>
          </a:p>
          <a:p>
            <a:pPr indent="-9525" lvl="2" marL="682625" marR="0" rtl="0" algn="l">
              <a:spcBef>
                <a:spcPts val="320"/>
              </a:spcBef>
              <a:spcAft>
                <a:spcPts val="0"/>
              </a:spcAft>
              <a:buClr>
                <a:srgbClr val="AF242B"/>
              </a:buClr>
              <a:buSzPct val="25000"/>
              <a:buFont typeface="Noto Sans Symbols"/>
              <a:buNone/>
            </a:pPr>
            <a:r>
              <a:rPr b="0" baseline="0" i="0" lang="en-US" sz="1600" u="none" cap="none" strike="noStrike">
                <a:solidFill>
                  <a:srgbClr val="000000"/>
                </a:solidFill>
                <a:latin typeface="Arial"/>
                <a:ea typeface="Arial"/>
                <a:cs typeface="Arial"/>
                <a:sym typeface="Arial"/>
              </a:rPr>
              <a:t>	keep Document Number field is </a:t>
            </a:r>
            <a:r>
              <a:rPr b="1" baseline="0" i="0" lang="en-US" sz="1600" u="none" cap="none" strike="noStrike">
                <a:solidFill>
                  <a:srgbClr val="000000"/>
                </a:solidFill>
                <a:latin typeface="Arial"/>
                <a:ea typeface="Arial"/>
                <a:cs typeface="Arial"/>
                <a:sym typeface="Arial"/>
              </a:rPr>
              <a:t>blank</a:t>
            </a:r>
          </a:p>
          <a:p>
            <a:pPr indent="-231775" lvl="3" marL="1260475"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Keeping this field blank will ensure  the system generates the new   Document Number, which will be unique</a:t>
            </a:r>
          </a:p>
          <a:p>
            <a:pPr indent="-241300" lvl="2" marL="914400"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Correcting/Amending/Cancelling existing document - ensure that the Document Number matches the document you are performing the action on</a:t>
            </a:r>
          </a:p>
        </p:txBody>
      </p:sp>
      <p:pic>
        <p:nvPicPr>
          <p:cNvPr id="4483" name="Shape 4483"/>
          <p:cNvPicPr preferRelativeResize="0"/>
          <p:nvPr/>
        </p:nvPicPr>
        <p:blipFill rotWithShape="1">
          <a:blip r:embed="rId3">
            <a:alphaModFix/>
          </a:blip>
          <a:srcRect b="38137" l="66770" r="15718" t="45898"/>
          <a:stretch/>
        </p:blipFill>
        <p:spPr>
          <a:xfrm>
            <a:off x="6440416" y="2228225"/>
            <a:ext cx="1389414" cy="586944"/>
          </a:xfrm>
          <a:prstGeom prst="ellipse">
            <a:avLst/>
          </a:prstGeom>
          <a:noFill/>
          <a:ln>
            <a:noFill/>
          </a:ln>
        </p:spPr>
      </p:pic>
      <p:pic>
        <p:nvPicPr>
          <p:cNvPr id="4484" name="Shape 4484"/>
          <p:cNvPicPr preferRelativeResize="0"/>
          <p:nvPr/>
        </p:nvPicPr>
        <p:blipFill rotWithShape="1">
          <a:blip r:embed="rId4">
            <a:alphaModFix/>
          </a:blip>
          <a:srcRect b="27594" l="38266" r="33922" t="57111"/>
          <a:stretch/>
        </p:blipFill>
        <p:spPr>
          <a:xfrm>
            <a:off x="6204705" y="3894710"/>
            <a:ext cx="1684652" cy="671589"/>
          </a:xfrm>
          <a:prstGeom prst="ellipse">
            <a:avLst/>
          </a:prstGeom>
          <a:noFill/>
          <a:ln>
            <a:noFill/>
          </a:ln>
        </p:spPr>
      </p:pic>
    </p:spTree>
  </p:cSld>
  <p:clrMapOvr>
    <a:masterClrMapping/>
  </p:clrMapOvr>
  <p:transition spd="slow">
    <p:cut/>
  </p:transition>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88" name="Shape 4488"/>
        <p:cNvGrpSpPr/>
        <p:nvPr/>
      </p:nvGrpSpPr>
      <p:grpSpPr>
        <a:xfrm>
          <a:off x="0" y="0"/>
          <a:ext cx="0" cy="0"/>
          <a:chOff x="0" y="0"/>
          <a:chExt cx="0" cy="0"/>
        </a:xfrm>
      </p:grpSpPr>
      <p:sp>
        <p:nvSpPr>
          <p:cNvPr id="4489" name="Shape 4489"/>
          <p:cNvSpPr txBox="1"/>
          <p:nvPr>
            <p:ph idx="12" type="sldNum"/>
          </p:nvPr>
        </p:nvSpPr>
        <p:spPr>
          <a:xfrm>
            <a:off x="0" y="6594870"/>
            <a:ext cx="586153" cy="314796"/>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4490" name="Shape 4490"/>
          <p:cNvSpPr txBox="1"/>
          <p:nvPr/>
        </p:nvSpPr>
        <p:spPr>
          <a:xfrm>
            <a:off x="372140" y="1090796"/>
            <a:ext cx="8404408" cy="269687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AF242B"/>
              </a:buClr>
              <a:buSzPct val="25000"/>
              <a:buFont typeface="Noto Sans Symbols"/>
              <a:buNone/>
            </a:pPr>
            <a:r>
              <a:rPr b="0" baseline="0" i="0" lang="en-US" sz="1600" u="none" cap="none" strike="noStrike">
                <a:solidFill>
                  <a:srgbClr val="000000"/>
                </a:solidFill>
                <a:latin typeface="Arial"/>
                <a:ea typeface="Arial"/>
                <a:cs typeface="Arial"/>
                <a:sym typeface="Arial"/>
              </a:rPr>
              <a:t>Example SV template:</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64 Header fields - Must populate required fields:</a:t>
            </a:r>
          </a:p>
          <a:p>
            <a:pPr indent="-241300" lvl="2" marL="914400"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Accounting Period</a:t>
            </a:r>
          </a:p>
          <a:p>
            <a:pPr indent="-241300" lvl="2" marL="914400"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Document Date</a:t>
            </a:r>
          </a:p>
          <a:p>
            <a:pPr indent="-241300" lvl="2" marL="914400"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Document Type</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281 Accounting Line fields - Must populate required fields:</a:t>
            </a:r>
          </a:p>
          <a:p>
            <a:pPr indent="-241300" lvl="2" marL="914400"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Line Number</a:t>
            </a:r>
          </a:p>
          <a:p>
            <a:pPr indent="-241300" lvl="2" marL="914400"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Transaction Event</a:t>
            </a:r>
          </a:p>
          <a:p>
            <a:pPr indent="-241300" lvl="2" marL="914400"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Transaction Type</a:t>
            </a:r>
          </a:p>
          <a:p>
            <a:pPr indent="-241300" lvl="2" marL="914400"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Vendor</a:t>
            </a:r>
          </a:p>
          <a:p>
            <a:pPr indent="0" lvl="0" marL="0" marR="0" rtl="0" algn="l">
              <a:spcBef>
                <a:spcPts val="400"/>
              </a:spcBef>
              <a:spcAft>
                <a:spcPts val="0"/>
              </a:spcAft>
              <a:buClr>
                <a:srgbClr val="AF242B"/>
              </a:buClr>
              <a:buFont typeface="Noto Sans Symbols"/>
              <a:buNone/>
            </a:pPr>
            <a:r>
              <a:t/>
            </a:r>
            <a:endParaRPr b="0" baseline="0" i="0" sz="2000" u="none" cap="none" strike="noStrike">
              <a:solidFill>
                <a:srgbClr val="000000"/>
              </a:solidFill>
              <a:latin typeface="Arial"/>
              <a:ea typeface="Arial"/>
              <a:cs typeface="Arial"/>
              <a:sym typeface="Arial"/>
            </a:endParaRPr>
          </a:p>
          <a:p>
            <a:pPr indent="0" lvl="0" marL="0" marR="0" rtl="0" algn="l">
              <a:spcBef>
                <a:spcPts val="400"/>
              </a:spcBef>
              <a:spcAft>
                <a:spcPts val="0"/>
              </a:spcAft>
              <a:buClr>
                <a:srgbClr val="AF242B"/>
              </a:buClr>
              <a:buFont typeface="Noto Sans Symbols"/>
              <a:buNone/>
            </a:pPr>
            <a:r>
              <a:t/>
            </a:r>
            <a:endParaRPr b="0" baseline="0" i="0" sz="2000" u="none" cap="none" strike="noStrike">
              <a:solidFill>
                <a:srgbClr val="000000"/>
              </a:solidFill>
              <a:latin typeface="Arial"/>
              <a:ea typeface="Arial"/>
              <a:cs typeface="Arial"/>
              <a:sym typeface="Arial"/>
            </a:endParaRPr>
          </a:p>
        </p:txBody>
      </p:sp>
      <p:pic>
        <p:nvPicPr>
          <p:cNvPr id="4491" name="Shape 4491"/>
          <p:cNvPicPr preferRelativeResize="0"/>
          <p:nvPr/>
        </p:nvPicPr>
        <p:blipFill rotWithShape="1">
          <a:blip r:embed="rId3">
            <a:alphaModFix/>
          </a:blip>
          <a:srcRect b="23538" l="5149" r="30220" t="43493"/>
          <a:stretch/>
        </p:blipFill>
        <p:spPr>
          <a:xfrm>
            <a:off x="1839165" y="4028807"/>
            <a:ext cx="6996221" cy="1032633"/>
          </a:xfrm>
          <a:prstGeom prst="rect">
            <a:avLst/>
          </a:prstGeom>
          <a:noFill/>
          <a:ln>
            <a:noFill/>
          </a:ln>
        </p:spPr>
      </p:pic>
      <p:sp>
        <p:nvSpPr>
          <p:cNvPr id="4492" name="Shape 4492"/>
          <p:cNvSpPr txBox="1"/>
          <p:nvPr>
            <p:ph type="title"/>
          </p:nvPr>
        </p:nvSpPr>
        <p:spPr>
          <a:xfrm>
            <a:off x="455612" y="233916"/>
            <a:ext cx="7381874" cy="744277"/>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Mass Import Template:  SV Example</a:t>
            </a:r>
          </a:p>
        </p:txBody>
      </p:sp>
      <p:sp>
        <p:nvSpPr>
          <p:cNvPr id="4493" name="Shape 4493"/>
          <p:cNvSpPr txBox="1"/>
          <p:nvPr/>
        </p:nvSpPr>
        <p:spPr>
          <a:xfrm>
            <a:off x="2578414" y="1685700"/>
            <a:ext cx="4651726" cy="629579"/>
          </a:xfrm>
          <a:prstGeom prst="rect">
            <a:avLst/>
          </a:prstGeom>
          <a:noFill/>
          <a:ln>
            <a:noFill/>
          </a:ln>
        </p:spPr>
        <p:txBody>
          <a:bodyPr anchorCtr="0" anchor="t" bIns="45700" lIns="91425" rIns="91425" tIns="45700">
            <a:noAutofit/>
          </a:bodyPr>
          <a:lstStyle/>
          <a:p>
            <a:pPr indent="-241300" lvl="2" marL="914400" marR="0" rtl="0" algn="l">
              <a:spcBef>
                <a:spcPts val="0"/>
              </a:spcBef>
              <a:spcAft>
                <a:spcPts val="0"/>
              </a:spcAft>
              <a:buClr>
                <a:srgbClr val="AF242B"/>
              </a:buClr>
              <a:buSzPct val="75000"/>
              <a:buFont typeface="Noto Sans Symbols"/>
              <a:buChar char="•"/>
            </a:pPr>
            <a:r>
              <a:rPr b="0" baseline="0" i="0" lang="en-US" sz="1400" u="none" cap="none" strike="noStrike">
                <a:solidFill>
                  <a:srgbClr val="000000"/>
                </a:solidFill>
                <a:latin typeface="Arial"/>
                <a:ea typeface="Arial"/>
                <a:cs typeface="Arial"/>
                <a:sym typeface="Arial"/>
              </a:rPr>
              <a:t>Document Number (if Status is not NEW)</a:t>
            </a:r>
          </a:p>
          <a:p>
            <a:pPr indent="-241300" lvl="2" marL="914400" marR="0" rtl="0" algn="l">
              <a:spcBef>
                <a:spcPts val="280"/>
              </a:spcBef>
              <a:spcAft>
                <a:spcPts val="0"/>
              </a:spcAft>
              <a:buClr>
                <a:srgbClr val="AF242B"/>
              </a:buClr>
              <a:buSzPct val="75000"/>
              <a:buFont typeface="Noto Sans Symbols"/>
              <a:buChar char="•"/>
            </a:pPr>
            <a:r>
              <a:rPr b="0" baseline="0" i="0" lang="en-US" sz="1400" u="none" cap="none" strike="noStrike">
                <a:solidFill>
                  <a:srgbClr val="000000"/>
                </a:solidFill>
                <a:latin typeface="Arial"/>
                <a:ea typeface="Arial"/>
                <a:cs typeface="Arial"/>
                <a:sym typeface="Arial"/>
              </a:rPr>
              <a:t>Status</a:t>
            </a:r>
          </a:p>
          <a:p>
            <a:pPr indent="-241300" lvl="2" marL="914400" marR="0" rtl="0" algn="l">
              <a:spcBef>
                <a:spcPts val="280"/>
              </a:spcBef>
              <a:spcAft>
                <a:spcPts val="0"/>
              </a:spcAft>
              <a:buClr>
                <a:srgbClr val="AF242B"/>
              </a:buClr>
              <a:buSzPct val="75000"/>
              <a:buFont typeface="Noto Sans Symbols"/>
              <a:buChar char="•"/>
            </a:pPr>
            <a:r>
              <a:rPr b="0" baseline="0" i="0" lang="en-US" sz="1400" u="none" cap="none" strike="noStrike">
                <a:solidFill>
                  <a:srgbClr val="000000"/>
                </a:solidFill>
                <a:latin typeface="Arial"/>
                <a:ea typeface="Arial"/>
                <a:cs typeface="Arial"/>
                <a:sym typeface="Arial"/>
              </a:rPr>
              <a:t>Security Org</a:t>
            </a:r>
          </a:p>
          <a:p>
            <a:pPr indent="0" lvl="0" marL="0" marR="0" rtl="0" algn="l">
              <a:spcBef>
                <a:spcPts val="400"/>
              </a:spcBef>
              <a:spcAft>
                <a:spcPts val="0"/>
              </a:spcAft>
              <a:buClr>
                <a:srgbClr val="AF242B"/>
              </a:buClr>
              <a:buFont typeface="Noto Sans Symbols"/>
              <a:buNone/>
            </a:pPr>
            <a:r>
              <a:t/>
            </a:r>
            <a:endParaRPr b="0" baseline="0" i="0" sz="2000" u="none" cap="none" strike="noStrike">
              <a:solidFill>
                <a:srgbClr val="000000"/>
              </a:solidFill>
              <a:latin typeface="Arial"/>
              <a:ea typeface="Arial"/>
              <a:cs typeface="Arial"/>
              <a:sym typeface="Arial"/>
            </a:endParaRPr>
          </a:p>
        </p:txBody>
      </p:sp>
      <p:sp>
        <p:nvSpPr>
          <p:cNvPr id="4494" name="Shape 4494"/>
          <p:cNvSpPr txBox="1"/>
          <p:nvPr/>
        </p:nvSpPr>
        <p:spPr>
          <a:xfrm>
            <a:off x="2580683" y="2746033"/>
            <a:ext cx="3479875" cy="1030221"/>
          </a:xfrm>
          <a:prstGeom prst="rect">
            <a:avLst/>
          </a:prstGeom>
          <a:noFill/>
          <a:ln>
            <a:noFill/>
          </a:ln>
        </p:spPr>
        <p:txBody>
          <a:bodyPr anchorCtr="0" anchor="t" bIns="45700" lIns="91425" rIns="91425" tIns="45700">
            <a:noAutofit/>
          </a:bodyPr>
          <a:lstStyle/>
          <a:p>
            <a:pPr indent="-241300" lvl="2" marL="914400" marR="0" rtl="0" algn="l">
              <a:spcBef>
                <a:spcPts val="0"/>
              </a:spcBef>
              <a:spcAft>
                <a:spcPts val="0"/>
              </a:spcAft>
              <a:buClr>
                <a:srgbClr val="AF242B"/>
              </a:buClr>
              <a:buSzPct val="75000"/>
              <a:buFont typeface="Noto Sans Symbols"/>
              <a:buChar char="•"/>
            </a:pPr>
            <a:r>
              <a:rPr b="0" baseline="0" i="0" lang="en-US" sz="1400" u="none" cap="none" strike="noStrike">
                <a:solidFill>
                  <a:srgbClr val="000000"/>
                </a:solidFill>
                <a:latin typeface="Arial"/>
                <a:ea typeface="Arial"/>
                <a:cs typeface="Arial"/>
                <a:sym typeface="Arial"/>
              </a:rPr>
              <a:t>Amount</a:t>
            </a:r>
          </a:p>
          <a:p>
            <a:pPr indent="-241300" lvl="2" marL="914400" marR="0" rtl="0" algn="l">
              <a:spcBef>
                <a:spcPts val="280"/>
              </a:spcBef>
              <a:spcAft>
                <a:spcPts val="0"/>
              </a:spcAft>
              <a:buClr>
                <a:srgbClr val="AF242B"/>
              </a:buClr>
              <a:buSzPct val="75000"/>
              <a:buFont typeface="Noto Sans Symbols"/>
              <a:buChar char="•"/>
            </a:pPr>
            <a:r>
              <a:rPr b="0" baseline="0" i="0" lang="en-US" sz="1400" u="none" cap="none" strike="noStrike">
                <a:solidFill>
                  <a:srgbClr val="000000"/>
                </a:solidFill>
                <a:latin typeface="Arial"/>
                <a:ea typeface="Arial"/>
                <a:cs typeface="Arial"/>
                <a:sym typeface="Arial"/>
              </a:rPr>
              <a:t>Increase/Decrease Indicator</a:t>
            </a:r>
          </a:p>
          <a:p>
            <a:pPr indent="-241300" lvl="2" marL="914400" marR="0" rtl="0" algn="l">
              <a:spcBef>
                <a:spcPts val="280"/>
              </a:spcBef>
              <a:spcAft>
                <a:spcPts val="0"/>
              </a:spcAft>
              <a:buClr>
                <a:srgbClr val="AF242B"/>
              </a:buClr>
              <a:buSzPct val="75000"/>
              <a:buFont typeface="Noto Sans Symbols"/>
              <a:buChar char="•"/>
            </a:pPr>
            <a:r>
              <a:rPr b="0" baseline="0" i="0" lang="en-US" sz="1400" u="none" cap="none" strike="noStrike">
                <a:solidFill>
                  <a:srgbClr val="000000"/>
                </a:solidFill>
                <a:latin typeface="Arial"/>
                <a:ea typeface="Arial"/>
                <a:cs typeface="Arial"/>
                <a:sym typeface="Arial"/>
              </a:rPr>
              <a:t>Accounting Dimensions</a:t>
            </a:r>
          </a:p>
          <a:p>
            <a:pPr indent="-241300" lvl="2" marL="914400" marR="0" rtl="0" algn="l">
              <a:spcBef>
                <a:spcPts val="280"/>
              </a:spcBef>
              <a:spcAft>
                <a:spcPts val="0"/>
              </a:spcAft>
              <a:buClr>
                <a:srgbClr val="AF242B"/>
              </a:buClr>
              <a:buSzPct val="75000"/>
              <a:buFont typeface="Noto Sans Symbols"/>
              <a:buChar char="•"/>
            </a:pPr>
            <a:r>
              <a:rPr b="0" baseline="0" i="0" lang="en-US" sz="1400" u="none" cap="none" strike="noStrike">
                <a:solidFill>
                  <a:srgbClr val="000000"/>
                </a:solidFill>
                <a:latin typeface="Arial"/>
                <a:ea typeface="Arial"/>
                <a:cs typeface="Arial"/>
                <a:sym typeface="Arial"/>
              </a:rPr>
              <a:t>Exchange Rate</a:t>
            </a: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rgbClr val="000000"/>
              </a:solidFill>
              <a:latin typeface="Arial"/>
              <a:ea typeface="Arial"/>
              <a:cs typeface="Arial"/>
              <a:sym typeface="Arial"/>
            </a:endParaRPr>
          </a:p>
          <a:p>
            <a:pPr indent="0" lvl="0" marL="0" marR="0" rtl="0" algn="l">
              <a:spcBef>
                <a:spcPts val="400"/>
              </a:spcBef>
              <a:spcAft>
                <a:spcPts val="0"/>
              </a:spcAft>
              <a:buClr>
                <a:srgbClr val="AF242B"/>
              </a:buClr>
              <a:buFont typeface="Noto Sans Symbols"/>
              <a:buNone/>
            </a:pPr>
            <a:r>
              <a:t/>
            </a:r>
            <a:endParaRPr b="0" baseline="0" i="0" sz="2000" u="none" cap="none" strike="noStrike">
              <a:solidFill>
                <a:srgbClr val="000000"/>
              </a:solidFill>
              <a:latin typeface="Arial"/>
              <a:ea typeface="Arial"/>
              <a:cs typeface="Arial"/>
              <a:sym typeface="Arial"/>
            </a:endParaRPr>
          </a:p>
          <a:p>
            <a:pPr indent="0" lvl="0" marL="0" marR="0" rtl="0" algn="l">
              <a:spcBef>
                <a:spcPts val="400"/>
              </a:spcBef>
              <a:spcAft>
                <a:spcPts val="0"/>
              </a:spcAft>
              <a:buClr>
                <a:srgbClr val="AF242B"/>
              </a:buClr>
              <a:buFont typeface="Noto Sans Symbols"/>
              <a:buNone/>
            </a:pPr>
            <a:r>
              <a:t/>
            </a:r>
            <a:endParaRPr b="0" baseline="0" i="0" sz="2000" u="none" cap="none" strike="noStrike">
              <a:solidFill>
                <a:srgbClr val="000000"/>
              </a:solidFill>
              <a:latin typeface="Arial"/>
              <a:ea typeface="Arial"/>
              <a:cs typeface="Arial"/>
              <a:sym typeface="Arial"/>
            </a:endParaRPr>
          </a:p>
        </p:txBody>
      </p:sp>
      <p:sp>
        <p:nvSpPr>
          <p:cNvPr id="4495" name="Shape 4495"/>
          <p:cNvSpPr txBox="1"/>
          <p:nvPr/>
        </p:nvSpPr>
        <p:spPr>
          <a:xfrm>
            <a:off x="1027167" y="4194596"/>
            <a:ext cx="655140" cy="208632"/>
          </a:xfrm>
          <a:prstGeom prst="rect">
            <a:avLst/>
          </a:prstGeom>
          <a:noFill/>
          <a:ln cap="flat" cmpd="sng" w="12700">
            <a:solidFill>
              <a:srgbClr val="44969F"/>
            </a:solidFill>
            <a:prstDash val="dash"/>
            <a:miter/>
            <a:headEnd len="med" w="med" type="none"/>
            <a:tailEnd len="med" w="med" type="none"/>
          </a:ln>
        </p:spPr>
        <p:txBody>
          <a:bodyPr anchorCtr="0" anchor="t" bIns="0" lIns="45700" rIns="45700" tIns="0">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rgbClr val="000000"/>
                </a:solidFill>
                <a:latin typeface="Calibri"/>
                <a:ea typeface="Calibri"/>
                <a:cs typeface="Calibri"/>
                <a:sym typeface="Calibri"/>
              </a:rPr>
              <a:t>Header</a:t>
            </a:r>
          </a:p>
        </p:txBody>
      </p:sp>
      <p:sp>
        <p:nvSpPr>
          <p:cNvPr id="4496" name="Shape 4496"/>
          <p:cNvSpPr/>
          <p:nvPr/>
        </p:nvSpPr>
        <p:spPr>
          <a:xfrm flipH="1">
            <a:off x="1733275" y="4194596"/>
            <a:ext cx="84624" cy="243466"/>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4497" name="Shape 4497"/>
          <p:cNvSpPr txBox="1"/>
          <p:nvPr/>
        </p:nvSpPr>
        <p:spPr>
          <a:xfrm>
            <a:off x="433018" y="4521821"/>
            <a:ext cx="1261931" cy="208632"/>
          </a:xfrm>
          <a:prstGeom prst="rect">
            <a:avLst/>
          </a:prstGeom>
          <a:noFill/>
          <a:ln cap="flat" cmpd="sng" w="12700">
            <a:solidFill>
              <a:srgbClr val="44969F"/>
            </a:solidFill>
            <a:prstDash val="dash"/>
            <a:miter/>
            <a:headEnd len="med" w="med" type="none"/>
            <a:tailEnd len="med" w="med" type="none"/>
          </a:ln>
        </p:spPr>
        <p:txBody>
          <a:bodyPr anchorCtr="0" anchor="t" bIns="0" lIns="45700" rIns="45700" tIns="0">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rgbClr val="000000"/>
                </a:solidFill>
                <a:latin typeface="Calibri"/>
                <a:ea typeface="Calibri"/>
                <a:cs typeface="Calibri"/>
                <a:sym typeface="Calibri"/>
              </a:rPr>
              <a:t>Accounting Line</a:t>
            </a:r>
          </a:p>
        </p:txBody>
      </p:sp>
      <p:sp>
        <p:nvSpPr>
          <p:cNvPr id="4498" name="Shape 4498"/>
          <p:cNvSpPr/>
          <p:nvPr/>
        </p:nvSpPr>
        <p:spPr>
          <a:xfrm flipH="1">
            <a:off x="1740989" y="4478432"/>
            <a:ext cx="76909" cy="295411"/>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cxnSp>
        <p:nvCxnSpPr>
          <p:cNvPr id="4499" name="Shape 4499"/>
          <p:cNvCxnSpPr>
            <a:stCxn id="4491" idx="3"/>
          </p:cNvCxnSpPr>
          <p:nvPr/>
        </p:nvCxnSpPr>
        <p:spPr>
          <a:xfrm flipH="1">
            <a:off x="1073186" y="4545123"/>
            <a:ext cx="7762200" cy="1249500"/>
          </a:xfrm>
          <a:prstGeom prst="bentConnector5">
            <a:avLst>
              <a:gd fmla="val -2945" name="adj1"/>
              <a:gd fmla="val 50935" name="adj2"/>
              <a:gd fmla="val 102945" name="adj3"/>
            </a:avLst>
          </a:prstGeom>
          <a:solidFill>
            <a:srgbClr val="ED171F"/>
          </a:solidFill>
          <a:ln cap="flat" cmpd="sng" w="34925">
            <a:solidFill>
              <a:srgbClr val="44969F"/>
            </a:solidFill>
            <a:prstDash val="solid"/>
            <a:round/>
            <a:headEnd len="med" w="med" type="none"/>
            <a:tailEnd len="lg" w="lg" type="triangle"/>
          </a:ln>
        </p:spPr>
      </p:cxnSp>
      <p:sp>
        <p:nvSpPr>
          <p:cNvPr id="4500" name="Shape 4500"/>
          <p:cNvSpPr/>
          <p:nvPr/>
        </p:nvSpPr>
        <p:spPr>
          <a:xfrm>
            <a:off x="7889357" y="6028660"/>
            <a:ext cx="1169581" cy="829340"/>
          </a:xfrm>
          <a:prstGeom prst="rect">
            <a:avLst/>
          </a:prstGeom>
          <a:solidFill>
            <a:schemeClr val="lt1"/>
          </a:solid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2600" u="none" cap="none" strike="noStrike">
              <a:solidFill>
                <a:srgbClr val="000000"/>
              </a:solidFill>
              <a:latin typeface="Arial"/>
              <a:ea typeface="Arial"/>
              <a:cs typeface="Arial"/>
              <a:sym typeface="Arial"/>
            </a:endParaRPr>
          </a:p>
        </p:txBody>
      </p:sp>
      <p:pic>
        <p:nvPicPr>
          <p:cNvPr id="4501" name="Shape 4501"/>
          <p:cNvPicPr preferRelativeResize="0"/>
          <p:nvPr/>
        </p:nvPicPr>
        <p:blipFill rotWithShape="1">
          <a:blip r:embed="rId4">
            <a:alphaModFix/>
          </a:blip>
          <a:srcRect b="23538" l="5064" r="19191" t="43204"/>
          <a:stretch/>
        </p:blipFill>
        <p:spPr>
          <a:xfrm>
            <a:off x="1073195" y="5301671"/>
            <a:ext cx="7762191" cy="986161"/>
          </a:xfrm>
          <a:prstGeom prst="rect">
            <a:avLst/>
          </a:prstGeom>
          <a:noFill/>
          <a:ln>
            <a:noFill/>
          </a:ln>
        </p:spPr>
      </p:pic>
      <p:pic>
        <p:nvPicPr>
          <p:cNvPr id="4502" name="Shape 4502"/>
          <p:cNvPicPr preferRelativeResize="0"/>
          <p:nvPr/>
        </p:nvPicPr>
        <p:blipFill rotWithShape="1">
          <a:blip r:embed="rId5">
            <a:alphaModFix/>
          </a:blip>
          <a:srcRect b="66257" l="7455" r="2866" t="27906"/>
          <a:stretch/>
        </p:blipFill>
        <p:spPr>
          <a:xfrm>
            <a:off x="1073195" y="6479066"/>
            <a:ext cx="7722604" cy="375551"/>
          </a:xfrm>
          <a:prstGeom prst="rect">
            <a:avLst/>
          </a:prstGeom>
          <a:noFill/>
          <a:ln>
            <a:noFill/>
          </a:ln>
        </p:spPr>
      </p:pic>
      <p:cxnSp>
        <p:nvCxnSpPr>
          <p:cNvPr id="4503" name="Shape 4503"/>
          <p:cNvCxnSpPr>
            <a:stCxn id="4501" idx="3"/>
            <a:endCxn id="4502" idx="1"/>
          </p:cNvCxnSpPr>
          <p:nvPr/>
        </p:nvCxnSpPr>
        <p:spPr>
          <a:xfrm flipH="1">
            <a:off x="1073186" y="5794752"/>
            <a:ext cx="7762200" cy="872100"/>
          </a:xfrm>
          <a:prstGeom prst="bentConnector5">
            <a:avLst>
              <a:gd fmla="val -2945" name="adj1"/>
              <a:gd fmla="val 67503" name="adj2"/>
              <a:gd fmla="val 102945" name="adj3"/>
            </a:avLst>
          </a:prstGeom>
          <a:solidFill>
            <a:srgbClr val="ED171F"/>
          </a:solidFill>
          <a:ln cap="flat" cmpd="sng" w="34925">
            <a:solidFill>
              <a:srgbClr val="44969F"/>
            </a:solidFill>
            <a:prstDash val="solid"/>
            <a:round/>
            <a:headEnd len="med" w="med" type="none"/>
            <a:tailEnd len="lg" w="lg" type="triangle"/>
          </a:ln>
        </p:spPr>
      </p:cxnSp>
      <p:sp>
        <p:nvSpPr>
          <p:cNvPr id="4504" name="Shape 4504"/>
          <p:cNvSpPr txBox="1"/>
          <p:nvPr/>
        </p:nvSpPr>
        <p:spPr>
          <a:xfrm>
            <a:off x="5338167" y="2749572"/>
            <a:ext cx="3479875" cy="1030221"/>
          </a:xfrm>
          <a:prstGeom prst="rect">
            <a:avLst/>
          </a:prstGeom>
          <a:noFill/>
          <a:ln>
            <a:noFill/>
          </a:ln>
        </p:spPr>
        <p:txBody>
          <a:bodyPr anchorCtr="0" anchor="t" bIns="45700" lIns="91425" rIns="91425" tIns="45700">
            <a:noAutofit/>
          </a:bodyPr>
          <a:lstStyle/>
          <a:p>
            <a:pPr indent="-241300" lvl="2" marL="914400" marR="0" rtl="0" algn="l">
              <a:spcBef>
                <a:spcPts val="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Prior Yr Adj</a:t>
            </a:r>
          </a:p>
          <a:p>
            <a:pPr indent="-241300" lvl="2" marL="914400"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Accomplished Date</a:t>
            </a:r>
          </a:p>
          <a:p>
            <a:pPr indent="0" lvl="0" marL="0" marR="0" rtl="0" algn="l">
              <a:spcBef>
                <a:spcPts val="320"/>
              </a:spcBef>
              <a:spcAft>
                <a:spcPts val="0"/>
              </a:spcAft>
              <a:buClr>
                <a:srgbClr val="AF242B"/>
              </a:buClr>
              <a:buFont typeface="Noto Sans Symbols"/>
              <a:buNone/>
            </a:pPr>
            <a:r>
              <a:t/>
            </a:r>
            <a:endParaRPr b="0" baseline="0" i="0" sz="1600" u="none" cap="none" strike="noStrike">
              <a:solidFill>
                <a:srgbClr val="000000"/>
              </a:solidFill>
              <a:latin typeface="Arial"/>
              <a:ea typeface="Arial"/>
              <a:cs typeface="Arial"/>
              <a:sym typeface="Arial"/>
            </a:endParaRPr>
          </a:p>
          <a:p>
            <a:pPr indent="0" lvl="0" marL="0" marR="0" rtl="0" algn="l">
              <a:spcBef>
                <a:spcPts val="400"/>
              </a:spcBef>
              <a:spcAft>
                <a:spcPts val="0"/>
              </a:spcAft>
              <a:buClr>
                <a:srgbClr val="AF242B"/>
              </a:buClr>
              <a:buFont typeface="Noto Sans Symbols"/>
              <a:buNone/>
            </a:pPr>
            <a:r>
              <a:t/>
            </a:r>
            <a:endParaRPr b="0" baseline="0" i="0" sz="20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09" name="Shape 4509"/>
        <p:cNvGrpSpPr/>
        <p:nvPr/>
      </p:nvGrpSpPr>
      <p:grpSpPr>
        <a:xfrm>
          <a:off x="0" y="0"/>
          <a:ext cx="0" cy="0"/>
          <a:chOff x="0" y="0"/>
          <a:chExt cx="0" cy="0"/>
        </a:xfrm>
      </p:grpSpPr>
      <p:sp>
        <p:nvSpPr>
          <p:cNvPr id="4510" name="Shape 4510"/>
          <p:cNvSpPr/>
          <p:nvPr/>
        </p:nvSpPr>
        <p:spPr>
          <a:xfrm>
            <a:off x="7885215" y="5866410"/>
            <a:ext cx="1163780" cy="991589"/>
          </a:xfrm>
          <a:prstGeom prst="rect">
            <a:avLst/>
          </a:prstGeom>
          <a:solidFill>
            <a:schemeClr val="lt1"/>
          </a:solid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4511" name="Shape 4511"/>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Mass Import:  Excel Input Files </a:t>
            </a:r>
            <a:r>
              <a:rPr b="1" baseline="0" i="0" lang="en-US" sz="2800" u="none" cap="none" strike="noStrike">
                <a:solidFill>
                  <a:schemeClr val="lt1"/>
                </a:solidFill>
                <a:latin typeface="Arial"/>
                <a:ea typeface="Arial"/>
                <a:cs typeface="Arial"/>
                <a:sym typeface="Arial"/>
              </a:rPr>
              <a:t> –</a:t>
            </a:r>
            <a:br>
              <a:rPr b="1" baseline="0" i="0" lang="en-US" sz="28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Example SV Template cont.</a:t>
            </a:r>
          </a:p>
        </p:txBody>
      </p:sp>
      <p:sp>
        <p:nvSpPr>
          <p:cNvPr id="4512" name="Shape 451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513" name="Shape 4513"/>
          <p:cNvSpPr txBox="1"/>
          <p:nvPr/>
        </p:nvSpPr>
        <p:spPr>
          <a:xfrm>
            <a:off x="435800" y="1035849"/>
            <a:ext cx="8404408" cy="46333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200" u="none" cap="none" strike="noStrike">
                <a:solidFill>
                  <a:schemeClr val="dk1"/>
                </a:solidFill>
                <a:latin typeface="Arial"/>
                <a:ea typeface="Arial"/>
                <a:cs typeface="Arial"/>
                <a:sym typeface="Arial"/>
              </a:rPr>
              <a:t>Input files can contain multiple document records</a:t>
            </a:r>
          </a:p>
        </p:txBody>
      </p:sp>
      <p:sp>
        <p:nvSpPr>
          <p:cNvPr id="4514" name="Shape 4514"/>
          <p:cNvSpPr txBox="1"/>
          <p:nvPr/>
        </p:nvSpPr>
        <p:spPr>
          <a:xfrm>
            <a:off x="392192" y="4837605"/>
            <a:ext cx="8404408" cy="46333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200" u="none" cap="none" strike="noStrike">
                <a:solidFill>
                  <a:schemeClr val="dk1"/>
                </a:solidFill>
                <a:latin typeface="Arial"/>
                <a:ea typeface="Arial"/>
                <a:cs typeface="Arial"/>
                <a:sym typeface="Arial"/>
              </a:rPr>
              <a:t>Input files can contain multiple accounting lines</a:t>
            </a:r>
          </a:p>
        </p:txBody>
      </p:sp>
      <p:sp>
        <p:nvSpPr>
          <p:cNvPr id="4515" name="Shape 4515"/>
          <p:cNvSpPr txBox="1"/>
          <p:nvPr/>
        </p:nvSpPr>
        <p:spPr>
          <a:xfrm>
            <a:off x="516379" y="1795111"/>
            <a:ext cx="826899" cy="323578"/>
          </a:xfrm>
          <a:prstGeom prst="rect">
            <a:avLst/>
          </a:prstGeom>
          <a:noFill/>
          <a:ln cap="flat" cmpd="sng" w="12700">
            <a:solidFill>
              <a:srgbClr val="44969F"/>
            </a:solidFill>
            <a:prstDash val="dash"/>
            <a:miter/>
            <a:headEnd len="med" w="med" type="none"/>
            <a:tailEnd len="med" w="med" type="none"/>
          </a:ln>
        </p:spPr>
        <p:txBody>
          <a:bodyPr anchorCtr="0" anchor="t" bIns="45700" lIns="45700" rIns="45700" tIns="45700">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chemeClr val="dk1"/>
                </a:solidFill>
                <a:latin typeface="Calibri"/>
                <a:ea typeface="Calibri"/>
                <a:cs typeface="Calibri"/>
                <a:sym typeface="Calibri"/>
              </a:rPr>
              <a:t>Record 1</a:t>
            </a:r>
          </a:p>
        </p:txBody>
      </p:sp>
      <p:sp>
        <p:nvSpPr>
          <p:cNvPr id="4516" name="Shape 4516"/>
          <p:cNvSpPr/>
          <p:nvPr/>
        </p:nvSpPr>
        <p:spPr>
          <a:xfrm flipH="1">
            <a:off x="1419382" y="1687284"/>
            <a:ext cx="126384" cy="540656"/>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517" name="Shape 4517"/>
          <p:cNvSpPr txBox="1"/>
          <p:nvPr/>
        </p:nvSpPr>
        <p:spPr>
          <a:xfrm>
            <a:off x="516377" y="2374994"/>
            <a:ext cx="826899" cy="323578"/>
          </a:xfrm>
          <a:prstGeom prst="rect">
            <a:avLst/>
          </a:prstGeom>
          <a:noFill/>
          <a:ln cap="flat" cmpd="sng" w="12700">
            <a:solidFill>
              <a:srgbClr val="44969F"/>
            </a:solidFill>
            <a:prstDash val="dash"/>
            <a:miter/>
            <a:headEnd len="med" w="med" type="none"/>
            <a:tailEnd len="med" w="med" type="none"/>
          </a:ln>
        </p:spPr>
        <p:txBody>
          <a:bodyPr anchorCtr="0" anchor="t" bIns="45700" lIns="45700" rIns="45700" tIns="45700">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chemeClr val="dk1"/>
                </a:solidFill>
                <a:latin typeface="Calibri"/>
                <a:ea typeface="Calibri"/>
                <a:cs typeface="Calibri"/>
                <a:sym typeface="Calibri"/>
              </a:rPr>
              <a:t>Record 2</a:t>
            </a:r>
          </a:p>
        </p:txBody>
      </p:sp>
      <p:sp>
        <p:nvSpPr>
          <p:cNvPr id="4518" name="Shape 4518"/>
          <p:cNvSpPr/>
          <p:nvPr/>
        </p:nvSpPr>
        <p:spPr>
          <a:xfrm flipH="1">
            <a:off x="1419381" y="2267167"/>
            <a:ext cx="126384" cy="540656"/>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519" name="Shape 4519"/>
          <p:cNvSpPr txBox="1"/>
          <p:nvPr/>
        </p:nvSpPr>
        <p:spPr>
          <a:xfrm>
            <a:off x="516379" y="2960225"/>
            <a:ext cx="826899" cy="323578"/>
          </a:xfrm>
          <a:prstGeom prst="rect">
            <a:avLst/>
          </a:prstGeom>
          <a:noFill/>
          <a:ln cap="flat" cmpd="sng" w="12700">
            <a:solidFill>
              <a:srgbClr val="44969F"/>
            </a:solidFill>
            <a:prstDash val="dash"/>
            <a:miter/>
            <a:headEnd len="med" w="med" type="none"/>
            <a:tailEnd len="med" w="med" type="none"/>
          </a:ln>
        </p:spPr>
        <p:txBody>
          <a:bodyPr anchorCtr="0" anchor="t" bIns="45700" lIns="45700" rIns="45700" tIns="45700">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chemeClr val="dk1"/>
                </a:solidFill>
                <a:latin typeface="Calibri"/>
                <a:ea typeface="Calibri"/>
                <a:cs typeface="Calibri"/>
                <a:sym typeface="Calibri"/>
              </a:rPr>
              <a:t>Record 3</a:t>
            </a:r>
          </a:p>
        </p:txBody>
      </p:sp>
      <p:sp>
        <p:nvSpPr>
          <p:cNvPr id="4520" name="Shape 4520"/>
          <p:cNvSpPr/>
          <p:nvPr/>
        </p:nvSpPr>
        <p:spPr>
          <a:xfrm flipH="1">
            <a:off x="1419382" y="2852398"/>
            <a:ext cx="126384" cy="540656"/>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521" name="Shape 4521"/>
          <p:cNvSpPr txBox="1"/>
          <p:nvPr/>
        </p:nvSpPr>
        <p:spPr>
          <a:xfrm>
            <a:off x="516377" y="3539317"/>
            <a:ext cx="826899" cy="323578"/>
          </a:xfrm>
          <a:prstGeom prst="rect">
            <a:avLst/>
          </a:prstGeom>
          <a:noFill/>
          <a:ln cap="flat" cmpd="sng" w="12700">
            <a:solidFill>
              <a:srgbClr val="44969F"/>
            </a:solidFill>
            <a:prstDash val="dash"/>
            <a:miter/>
            <a:headEnd len="med" w="med" type="none"/>
            <a:tailEnd len="med" w="med" type="none"/>
          </a:ln>
        </p:spPr>
        <p:txBody>
          <a:bodyPr anchorCtr="0" anchor="t" bIns="45700" lIns="45700" rIns="45700" tIns="45700">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chemeClr val="dk1"/>
                </a:solidFill>
                <a:latin typeface="Calibri"/>
                <a:ea typeface="Calibri"/>
                <a:cs typeface="Calibri"/>
                <a:sym typeface="Calibri"/>
              </a:rPr>
              <a:t>Record 4</a:t>
            </a:r>
          </a:p>
        </p:txBody>
      </p:sp>
      <p:sp>
        <p:nvSpPr>
          <p:cNvPr id="4522" name="Shape 4522"/>
          <p:cNvSpPr/>
          <p:nvPr/>
        </p:nvSpPr>
        <p:spPr>
          <a:xfrm flipH="1">
            <a:off x="1419379" y="3431489"/>
            <a:ext cx="126384" cy="540656"/>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523" name="Shape 4523"/>
          <p:cNvSpPr txBox="1"/>
          <p:nvPr/>
        </p:nvSpPr>
        <p:spPr>
          <a:xfrm>
            <a:off x="524018" y="4112458"/>
            <a:ext cx="826899" cy="323578"/>
          </a:xfrm>
          <a:prstGeom prst="rect">
            <a:avLst/>
          </a:prstGeom>
          <a:noFill/>
          <a:ln cap="flat" cmpd="sng" w="12700">
            <a:solidFill>
              <a:srgbClr val="44969F"/>
            </a:solidFill>
            <a:prstDash val="dash"/>
            <a:miter/>
            <a:headEnd len="med" w="med" type="none"/>
            <a:tailEnd len="med" w="med" type="none"/>
          </a:ln>
        </p:spPr>
        <p:txBody>
          <a:bodyPr anchorCtr="0" anchor="t" bIns="45700" lIns="45700" rIns="45700" tIns="45700">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chemeClr val="dk1"/>
                </a:solidFill>
                <a:latin typeface="Calibri"/>
                <a:ea typeface="Calibri"/>
                <a:cs typeface="Calibri"/>
                <a:sym typeface="Calibri"/>
              </a:rPr>
              <a:t>Record 5</a:t>
            </a:r>
          </a:p>
        </p:txBody>
      </p:sp>
      <p:sp>
        <p:nvSpPr>
          <p:cNvPr id="4524" name="Shape 4524"/>
          <p:cNvSpPr/>
          <p:nvPr/>
        </p:nvSpPr>
        <p:spPr>
          <a:xfrm flipH="1">
            <a:off x="1427021" y="4004632"/>
            <a:ext cx="126384" cy="540656"/>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525" name="Shape 4525"/>
          <p:cNvSpPr txBox="1"/>
          <p:nvPr/>
        </p:nvSpPr>
        <p:spPr>
          <a:xfrm>
            <a:off x="487808" y="4524330"/>
            <a:ext cx="915116" cy="198143"/>
          </a:xfrm>
          <a:prstGeom prst="rect">
            <a:avLst/>
          </a:prstGeom>
          <a:noFill/>
          <a:ln cap="flat" cmpd="sng" w="12700">
            <a:solidFill>
              <a:srgbClr val="44969F"/>
            </a:solidFill>
            <a:prstDash val="dash"/>
            <a:miter/>
            <a:headEnd len="med" w="med" type="none"/>
            <a:tailEnd len="med" w="med" type="none"/>
          </a:ln>
        </p:spPr>
        <p:txBody>
          <a:bodyPr anchorCtr="0" anchor="t" bIns="9125" lIns="45700" rIns="45700" tIns="9125">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chemeClr val="dk1"/>
                </a:solidFill>
                <a:latin typeface="Calibri"/>
                <a:ea typeface="Calibri"/>
                <a:cs typeface="Calibri"/>
                <a:sym typeface="Calibri"/>
              </a:rPr>
              <a:t>Count = 5</a:t>
            </a:r>
          </a:p>
        </p:txBody>
      </p:sp>
      <p:cxnSp>
        <p:nvCxnSpPr>
          <p:cNvPr id="4526" name="Shape 4526"/>
          <p:cNvCxnSpPr/>
          <p:nvPr/>
        </p:nvCxnSpPr>
        <p:spPr>
          <a:xfrm>
            <a:off x="1419379" y="4623401"/>
            <a:ext cx="126384" cy="0"/>
          </a:xfrm>
          <a:prstGeom prst="straightConnector1">
            <a:avLst/>
          </a:prstGeom>
          <a:solidFill>
            <a:srgbClr val="ED171F"/>
          </a:solidFill>
          <a:ln cap="flat" cmpd="sng" w="28575">
            <a:solidFill>
              <a:srgbClr val="44969F"/>
            </a:solidFill>
            <a:prstDash val="solid"/>
            <a:round/>
            <a:headEnd len="med" w="med" type="none"/>
            <a:tailEnd len="lg" w="lg" type="triangle"/>
          </a:ln>
        </p:spPr>
      </p:cxnSp>
      <p:sp>
        <p:nvSpPr>
          <p:cNvPr id="4527" name="Shape 4527"/>
          <p:cNvSpPr txBox="1"/>
          <p:nvPr/>
        </p:nvSpPr>
        <p:spPr>
          <a:xfrm>
            <a:off x="612502" y="6519135"/>
            <a:ext cx="800445" cy="198143"/>
          </a:xfrm>
          <a:prstGeom prst="rect">
            <a:avLst/>
          </a:prstGeom>
          <a:noFill/>
          <a:ln cap="flat" cmpd="sng" w="12700">
            <a:solidFill>
              <a:srgbClr val="44969F"/>
            </a:solidFill>
            <a:prstDash val="dash"/>
            <a:miter/>
            <a:headEnd len="med" w="med" type="none"/>
            <a:tailEnd len="med" w="med" type="none"/>
          </a:ln>
        </p:spPr>
        <p:txBody>
          <a:bodyPr anchorCtr="0" anchor="t" bIns="9125" lIns="45700" rIns="45700" tIns="0">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chemeClr val="dk1"/>
                </a:solidFill>
                <a:latin typeface="Calibri"/>
                <a:ea typeface="Calibri"/>
                <a:cs typeface="Calibri"/>
                <a:sym typeface="Calibri"/>
              </a:rPr>
              <a:t>Count = 3</a:t>
            </a:r>
          </a:p>
        </p:txBody>
      </p:sp>
      <p:cxnSp>
        <p:nvCxnSpPr>
          <p:cNvPr id="4528" name="Shape 4528"/>
          <p:cNvCxnSpPr/>
          <p:nvPr/>
        </p:nvCxnSpPr>
        <p:spPr>
          <a:xfrm>
            <a:off x="1429401" y="6577565"/>
            <a:ext cx="126384" cy="0"/>
          </a:xfrm>
          <a:prstGeom prst="straightConnector1">
            <a:avLst/>
          </a:prstGeom>
          <a:solidFill>
            <a:srgbClr val="ED171F"/>
          </a:solidFill>
          <a:ln cap="flat" cmpd="sng" w="28575">
            <a:solidFill>
              <a:srgbClr val="44969F"/>
            </a:solidFill>
            <a:prstDash val="solid"/>
            <a:round/>
            <a:headEnd len="med" w="med" type="none"/>
            <a:tailEnd len="lg" w="lg" type="triangle"/>
          </a:ln>
        </p:spPr>
      </p:cxnSp>
      <p:sp>
        <p:nvSpPr>
          <p:cNvPr id="4529" name="Shape 4529"/>
          <p:cNvSpPr txBox="1"/>
          <p:nvPr/>
        </p:nvSpPr>
        <p:spPr>
          <a:xfrm>
            <a:off x="838925" y="5753835"/>
            <a:ext cx="563999" cy="208632"/>
          </a:xfrm>
          <a:prstGeom prst="rect">
            <a:avLst/>
          </a:prstGeom>
          <a:noFill/>
          <a:ln cap="flat" cmpd="sng" w="12700">
            <a:solidFill>
              <a:srgbClr val="44969F"/>
            </a:solidFill>
            <a:prstDash val="dash"/>
            <a:miter/>
            <a:headEnd len="med" w="med" type="none"/>
            <a:tailEnd len="med" w="med" type="none"/>
          </a:ln>
        </p:spPr>
        <p:txBody>
          <a:bodyPr anchorCtr="0" anchor="t" bIns="0" lIns="45700" rIns="45700" tIns="0">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chemeClr val="dk1"/>
                </a:solidFill>
                <a:latin typeface="Calibri"/>
                <a:ea typeface="Calibri"/>
                <a:cs typeface="Calibri"/>
                <a:sym typeface="Calibri"/>
              </a:rPr>
              <a:t>Line 1</a:t>
            </a:r>
          </a:p>
        </p:txBody>
      </p:sp>
      <p:sp>
        <p:nvSpPr>
          <p:cNvPr id="4530" name="Shape 4530"/>
          <p:cNvSpPr/>
          <p:nvPr/>
        </p:nvSpPr>
        <p:spPr>
          <a:xfrm flipH="1">
            <a:off x="1453892" y="5753835"/>
            <a:ext cx="84624" cy="243466"/>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531" name="Shape 4531"/>
          <p:cNvSpPr txBox="1"/>
          <p:nvPr/>
        </p:nvSpPr>
        <p:spPr>
          <a:xfrm>
            <a:off x="840495" y="6010551"/>
            <a:ext cx="563999" cy="208632"/>
          </a:xfrm>
          <a:prstGeom prst="rect">
            <a:avLst/>
          </a:prstGeom>
          <a:noFill/>
          <a:ln cap="flat" cmpd="sng" w="12700">
            <a:solidFill>
              <a:srgbClr val="44969F"/>
            </a:solidFill>
            <a:prstDash val="dash"/>
            <a:miter/>
            <a:headEnd len="med" w="med" type="none"/>
            <a:tailEnd len="med" w="med" type="none"/>
          </a:ln>
        </p:spPr>
        <p:txBody>
          <a:bodyPr anchorCtr="0" anchor="t" bIns="0" lIns="45700" rIns="45700" tIns="0">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chemeClr val="dk1"/>
                </a:solidFill>
                <a:latin typeface="Calibri"/>
                <a:ea typeface="Calibri"/>
                <a:cs typeface="Calibri"/>
                <a:sym typeface="Calibri"/>
              </a:rPr>
              <a:t>Line 2</a:t>
            </a:r>
          </a:p>
        </p:txBody>
      </p:sp>
      <p:sp>
        <p:nvSpPr>
          <p:cNvPr id="4532" name="Shape 4532"/>
          <p:cNvSpPr/>
          <p:nvPr/>
        </p:nvSpPr>
        <p:spPr>
          <a:xfrm flipH="1">
            <a:off x="1455460" y="6010551"/>
            <a:ext cx="84624" cy="243466"/>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533" name="Shape 4533"/>
          <p:cNvSpPr txBox="1"/>
          <p:nvPr/>
        </p:nvSpPr>
        <p:spPr>
          <a:xfrm>
            <a:off x="839798" y="6269985"/>
            <a:ext cx="563999" cy="208632"/>
          </a:xfrm>
          <a:prstGeom prst="rect">
            <a:avLst/>
          </a:prstGeom>
          <a:noFill/>
          <a:ln cap="flat" cmpd="sng" w="12700">
            <a:solidFill>
              <a:srgbClr val="44969F"/>
            </a:solidFill>
            <a:prstDash val="dash"/>
            <a:miter/>
            <a:headEnd len="med" w="med" type="none"/>
            <a:tailEnd len="med" w="med" type="none"/>
          </a:ln>
        </p:spPr>
        <p:txBody>
          <a:bodyPr anchorCtr="0" anchor="t" bIns="0" lIns="45700" rIns="45700" tIns="0">
            <a:noAutofit/>
          </a:bodyPr>
          <a:lstStyle/>
          <a:p>
            <a:pPr indent="0" lvl="0" marL="0" marR="0" rtl="0" algn="l">
              <a:spcBef>
                <a:spcPts val="0"/>
              </a:spcBef>
              <a:spcAft>
                <a:spcPts val="0"/>
              </a:spcAft>
              <a:buClr>
                <a:srgbClr val="AF242B"/>
              </a:buClr>
              <a:buSzPct val="25000"/>
              <a:buFont typeface="Noto Sans Symbols"/>
              <a:buNone/>
            </a:pPr>
            <a:r>
              <a:rPr b="0" baseline="0" i="0" lang="en-US" sz="1400" u="none" cap="none" strike="noStrike">
                <a:solidFill>
                  <a:schemeClr val="dk1"/>
                </a:solidFill>
                <a:latin typeface="Calibri"/>
                <a:ea typeface="Calibri"/>
                <a:cs typeface="Calibri"/>
                <a:sym typeface="Calibri"/>
              </a:rPr>
              <a:t>Line 3</a:t>
            </a:r>
          </a:p>
        </p:txBody>
      </p:sp>
      <p:sp>
        <p:nvSpPr>
          <p:cNvPr id="4534" name="Shape 4534"/>
          <p:cNvSpPr/>
          <p:nvPr/>
        </p:nvSpPr>
        <p:spPr>
          <a:xfrm flipH="1">
            <a:off x="1454763" y="6269985"/>
            <a:ext cx="84624" cy="243466"/>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4535" name="Shape 4535"/>
          <p:cNvPicPr preferRelativeResize="0"/>
          <p:nvPr/>
        </p:nvPicPr>
        <p:blipFill rotWithShape="1">
          <a:blip r:embed="rId3">
            <a:alphaModFix/>
          </a:blip>
          <a:srcRect b="0" l="0" r="0" t="0"/>
          <a:stretch/>
        </p:blipFill>
        <p:spPr>
          <a:xfrm>
            <a:off x="1587046" y="1547361"/>
            <a:ext cx="5680528" cy="3146059"/>
          </a:xfrm>
          <a:prstGeom prst="rect">
            <a:avLst/>
          </a:prstGeom>
          <a:noFill/>
          <a:ln>
            <a:noFill/>
          </a:ln>
        </p:spPr>
      </p:pic>
      <p:pic>
        <p:nvPicPr>
          <p:cNvPr id="4536" name="Shape 4536"/>
          <p:cNvPicPr preferRelativeResize="0"/>
          <p:nvPr/>
        </p:nvPicPr>
        <p:blipFill rotWithShape="1">
          <a:blip r:embed="rId4">
            <a:alphaModFix/>
          </a:blip>
          <a:srcRect b="0" l="0" r="0" t="0"/>
          <a:stretch/>
        </p:blipFill>
        <p:spPr>
          <a:xfrm>
            <a:off x="1574800" y="5314948"/>
            <a:ext cx="6778630" cy="1333500"/>
          </a:xfrm>
          <a:prstGeom prst="rect">
            <a:avLst/>
          </a:prstGeom>
          <a:noFill/>
          <a:ln>
            <a:noFill/>
          </a:ln>
        </p:spPr>
      </p:pic>
    </p:spTree>
  </p:cSld>
  <p:clrMapOvr>
    <a:masterClrMapping/>
  </p:clrMapOvr>
  <p:transition spd="slow">
    <p:cut/>
  </p:transition>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1" name="Shape 4541"/>
        <p:cNvGrpSpPr/>
        <p:nvPr/>
      </p:nvGrpSpPr>
      <p:grpSpPr>
        <a:xfrm>
          <a:off x="0" y="0"/>
          <a:ext cx="0" cy="0"/>
          <a:chOff x="0" y="0"/>
          <a:chExt cx="0" cy="0"/>
        </a:xfrm>
      </p:grpSpPr>
      <p:pic>
        <p:nvPicPr>
          <p:cNvPr id="4542" name="Shape 4542"/>
          <p:cNvPicPr preferRelativeResize="0"/>
          <p:nvPr/>
        </p:nvPicPr>
        <p:blipFill rotWithShape="1">
          <a:blip r:embed="rId3">
            <a:alphaModFix/>
          </a:blip>
          <a:srcRect b="0" l="0" r="0" t="0"/>
          <a:stretch/>
        </p:blipFill>
        <p:spPr>
          <a:xfrm>
            <a:off x="3705225" y="5340103"/>
            <a:ext cx="5314949" cy="1442821"/>
          </a:xfrm>
          <a:prstGeom prst="rect">
            <a:avLst/>
          </a:prstGeom>
          <a:noFill/>
          <a:ln>
            <a:noFill/>
          </a:ln>
        </p:spPr>
      </p:pic>
      <p:sp>
        <p:nvSpPr>
          <p:cNvPr id="4543" name="Shape 4543"/>
          <p:cNvSpPr txBox="1"/>
          <p:nvPr>
            <p:ph type="title"/>
          </p:nvPr>
        </p:nvSpPr>
        <p:spPr>
          <a:xfrm>
            <a:off x="455612" y="233916"/>
            <a:ext cx="7381874" cy="744277"/>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400" u="none" cap="none" strike="noStrike">
                <a:solidFill>
                  <a:schemeClr val="lt1"/>
                </a:solidFill>
                <a:latin typeface="Arial"/>
                <a:ea typeface="Arial"/>
                <a:cs typeface="Arial"/>
                <a:sym typeface="Arial"/>
              </a:rPr>
              <a:t>Mass Import:  Excel Input Files –</a:t>
            </a:r>
            <a:br>
              <a:rPr b="1" baseline="0" i="0" lang="en-US" sz="2400" u="none" cap="none" strike="noStrike">
                <a:solidFill>
                  <a:schemeClr val="lt1"/>
                </a:solidFill>
                <a:latin typeface="Arial"/>
                <a:ea typeface="Arial"/>
                <a:cs typeface="Arial"/>
                <a:sym typeface="Arial"/>
              </a:rPr>
            </a:br>
            <a:r>
              <a:rPr b="1" baseline="0" i="0" lang="en-US" sz="2400" u="none" cap="none" strike="noStrike">
                <a:solidFill>
                  <a:schemeClr val="lt1"/>
                </a:solidFill>
                <a:latin typeface="Arial"/>
                <a:ea typeface="Arial"/>
                <a:cs typeface="Arial"/>
                <a:sym typeface="Arial"/>
              </a:rPr>
              <a:t>Adding lines to an Import Template</a:t>
            </a:r>
          </a:p>
        </p:txBody>
      </p:sp>
      <p:sp>
        <p:nvSpPr>
          <p:cNvPr id="4544" name="Shape 4544"/>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545" name="Shape 4545"/>
          <p:cNvSpPr txBox="1"/>
          <p:nvPr/>
        </p:nvSpPr>
        <p:spPr>
          <a:xfrm>
            <a:off x="442077" y="1149737"/>
            <a:ext cx="3024139" cy="1216354"/>
          </a:xfrm>
          <a:prstGeom prst="rect">
            <a:avLst/>
          </a:prstGeom>
          <a:noFill/>
          <a:ln cap="flat" cmpd="sng" w="12700">
            <a:solidFill>
              <a:srgbClr val="44969F"/>
            </a:solidFill>
            <a:prstDash val="dash"/>
            <a:miter/>
            <a:headEnd len="med" w="med" type="none"/>
            <a:tailEnd len="med" w="med" type="none"/>
          </a:ln>
        </p:spPr>
        <p:txBody>
          <a:bodyPr anchorCtr="0" anchor="t" bIns="45700" lIns="45700" rIns="45700" tIns="45700">
            <a:noAutofit/>
          </a:bodyPr>
          <a:lstStyle/>
          <a:p>
            <a:pPr indent="-342900" lvl="0" marL="342900" marR="0" rtl="0" algn="l">
              <a:spcBef>
                <a:spcPts val="0"/>
              </a:spcBef>
              <a:spcAft>
                <a:spcPts val="0"/>
              </a:spcAft>
              <a:buClr>
                <a:srgbClr val="AF242B"/>
              </a:buClr>
              <a:buSzPct val="75000"/>
              <a:buFont typeface="Arial"/>
              <a:buAutoNum type="arabicPeriod"/>
            </a:pPr>
            <a:r>
              <a:rPr b="0" baseline="0" i="0" lang="en-US" sz="1400" u="none" cap="none" strike="noStrike">
                <a:solidFill>
                  <a:schemeClr val="dk1"/>
                </a:solidFill>
                <a:latin typeface="Arial"/>
                <a:ea typeface="Arial"/>
                <a:cs typeface="Arial"/>
                <a:sym typeface="Arial"/>
              </a:rPr>
              <a:t>Copy the line rows (ex. Excel rows 5&amp;6)</a:t>
            </a:r>
          </a:p>
          <a:p>
            <a:pPr indent="-342900" lvl="0" marL="342900" marR="0" rtl="0" algn="l">
              <a:spcBef>
                <a:spcPts val="280"/>
              </a:spcBef>
              <a:spcAft>
                <a:spcPts val="0"/>
              </a:spcAft>
              <a:buClr>
                <a:srgbClr val="AF242B"/>
              </a:buClr>
              <a:buSzPct val="75000"/>
              <a:buFont typeface="Arial"/>
              <a:buAutoNum type="arabicPeriod"/>
            </a:pPr>
            <a:r>
              <a:rPr b="0" baseline="0" i="0" lang="en-US" sz="1400" u="none" cap="none" strike="noStrike">
                <a:solidFill>
                  <a:schemeClr val="dk1"/>
                </a:solidFill>
                <a:latin typeface="Arial"/>
                <a:ea typeface="Arial"/>
                <a:cs typeface="Arial"/>
                <a:sym typeface="Arial"/>
              </a:rPr>
              <a:t>Highlight the row below where the rows should be inserted (ex. Excel row 8)</a:t>
            </a:r>
          </a:p>
        </p:txBody>
      </p:sp>
      <p:sp>
        <p:nvSpPr>
          <p:cNvPr id="4546" name="Shape 4546"/>
          <p:cNvSpPr/>
          <p:nvPr/>
        </p:nvSpPr>
        <p:spPr>
          <a:xfrm flipH="1">
            <a:off x="3515300" y="1234808"/>
            <a:ext cx="195462" cy="1141918"/>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547" name="Shape 4547"/>
          <p:cNvSpPr txBox="1"/>
          <p:nvPr/>
        </p:nvSpPr>
        <p:spPr>
          <a:xfrm>
            <a:off x="441549" y="3474357"/>
            <a:ext cx="3024139" cy="518847"/>
          </a:xfrm>
          <a:prstGeom prst="rect">
            <a:avLst/>
          </a:prstGeom>
          <a:noFill/>
          <a:ln cap="flat" cmpd="sng" w="12700">
            <a:solidFill>
              <a:srgbClr val="44969F"/>
            </a:solidFill>
            <a:prstDash val="dash"/>
            <a:miter/>
            <a:headEnd len="med" w="med" type="none"/>
            <a:tailEnd len="med" w="med" type="none"/>
          </a:ln>
        </p:spPr>
        <p:txBody>
          <a:bodyPr anchorCtr="0" anchor="t" bIns="45700" lIns="45700" rIns="45700" tIns="45700">
            <a:noAutofit/>
          </a:bodyPr>
          <a:lstStyle/>
          <a:p>
            <a:pPr indent="-342900" lvl="0" marL="342900" marR="0" rtl="0" algn="l">
              <a:spcBef>
                <a:spcPts val="0"/>
              </a:spcBef>
              <a:spcAft>
                <a:spcPts val="0"/>
              </a:spcAft>
              <a:buClr>
                <a:srgbClr val="AF242B"/>
              </a:buClr>
              <a:buSzPct val="75000"/>
              <a:buFont typeface="Arial"/>
              <a:buAutoNum type="arabicPeriod" startAt="3"/>
            </a:pPr>
            <a:r>
              <a:rPr b="0" baseline="0" i="0" lang="en-US" sz="1400" u="none" cap="none" strike="noStrike">
                <a:solidFill>
                  <a:schemeClr val="dk1"/>
                </a:solidFill>
                <a:latin typeface="Arial"/>
                <a:ea typeface="Arial"/>
                <a:cs typeface="Arial"/>
                <a:sym typeface="Arial"/>
              </a:rPr>
              <a:t>Right click and select 'Insert Copied Cells'</a:t>
            </a:r>
          </a:p>
        </p:txBody>
      </p:sp>
      <p:sp>
        <p:nvSpPr>
          <p:cNvPr id="4548" name="Shape 4548"/>
          <p:cNvSpPr/>
          <p:nvPr/>
        </p:nvSpPr>
        <p:spPr>
          <a:xfrm flipH="1">
            <a:off x="3551273" y="2532702"/>
            <a:ext cx="163474" cy="2687882"/>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549" name="Shape 4549"/>
          <p:cNvSpPr txBox="1"/>
          <p:nvPr/>
        </p:nvSpPr>
        <p:spPr>
          <a:xfrm>
            <a:off x="441547" y="5751339"/>
            <a:ext cx="3024139" cy="726042"/>
          </a:xfrm>
          <a:prstGeom prst="rect">
            <a:avLst/>
          </a:prstGeom>
          <a:noFill/>
          <a:ln cap="flat" cmpd="sng" w="12700">
            <a:solidFill>
              <a:srgbClr val="44969F"/>
            </a:solidFill>
            <a:prstDash val="dash"/>
            <a:miter/>
            <a:headEnd len="med" w="med" type="none"/>
            <a:tailEnd len="med" w="med" type="none"/>
          </a:ln>
        </p:spPr>
        <p:txBody>
          <a:bodyPr anchorCtr="0" anchor="t" bIns="45700" lIns="45700" rIns="45700" tIns="45700">
            <a:noAutofit/>
          </a:bodyPr>
          <a:lstStyle/>
          <a:p>
            <a:pPr indent="-342900" lvl="0" marL="342900" marR="0" rtl="0" algn="l">
              <a:spcBef>
                <a:spcPts val="0"/>
              </a:spcBef>
              <a:spcAft>
                <a:spcPts val="0"/>
              </a:spcAft>
              <a:buClr>
                <a:srgbClr val="AF242B"/>
              </a:buClr>
              <a:buSzPct val="75000"/>
              <a:buFont typeface="Arial"/>
              <a:buAutoNum type="arabicPeriod" startAt="4"/>
            </a:pPr>
            <a:r>
              <a:rPr b="0" baseline="0" i="0" lang="en-US" sz="1400" u="none" cap="none" strike="noStrike">
                <a:solidFill>
                  <a:schemeClr val="dk1"/>
                </a:solidFill>
                <a:latin typeface="Arial"/>
                <a:ea typeface="Arial"/>
                <a:cs typeface="Arial"/>
                <a:sym typeface="Arial"/>
              </a:rPr>
              <a:t>New line has been successfully added and the 'Count' has been increased (ex. 3)</a:t>
            </a:r>
          </a:p>
        </p:txBody>
      </p:sp>
      <p:sp>
        <p:nvSpPr>
          <p:cNvPr id="4550" name="Shape 4550"/>
          <p:cNvSpPr/>
          <p:nvPr/>
        </p:nvSpPr>
        <p:spPr>
          <a:xfrm flipH="1">
            <a:off x="3505643" y="5358132"/>
            <a:ext cx="195462" cy="1382032"/>
          </a:xfrm>
          <a:prstGeom prst="rightBrace">
            <a:avLst>
              <a:gd fmla="val 48099" name="adj1"/>
              <a:gd fmla="val 49266" name="adj2"/>
            </a:avLst>
          </a:prstGeom>
          <a:solidFill>
            <a:schemeClr val="lt1"/>
          </a:solidFill>
          <a:ln cap="flat" cmpd="sng" w="25400">
            <a:solidFill>
              <a:srgbClr val="3C8C92"/>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551" name="Shape 4551"/>
          <p:cNvSpPr/>
          <p:nvPr/>
        </p:nvSpPr>
        <p:spPr>
          <a:xfrm>
            <a:off x="4612853" y="6433791"/>
            <a:ext cx="4388270" cy="233551"/>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4552" name="Shape 4552"/>
          <p:cNvSpPr/>
          <p:nvPr/>
        </p:nvSpPr>
        <p:spPr>
          <a:xfrm>
            <a:off x="4593803" y="6654493"/>
            <a:ext cx="461553" cy="129161"/>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2600" u="none" cap="none" strike="noStrike">
              <a:solidFill>
                <a:schemeClr val="dk1"/>
              </a:solidFill>
              <a:latin typeface="Arial"/>
              <a:ea typeface="Arial"/>
              <a:cs typeface="Arial"/>
              <a:sym typeface="Arial"/>
            </a:endParaRPr>
          </a:p>
        </p:txBody>
      </p:sp>
      <p:pic>
        <p:nvPicPr>
          <p:cNvPr id="4553" name="Shape 4553"/>
          <p:cNvPicPr preferRelativeResize="0"/>
          <p:nvPr/>
        </p:nvPicPr>
        <p:blipFill rotWithShape="1">
          <a:blip r:embed="rId4">
            <a:alphaModFix/>
          </a:blip>
          <a:srcRect b="0" l="0" r="0" t="0"/>
          <a:stretch/>
        </p:blipFill>
        <p:spPr>
          <a:xfrm>
            <a:off x="3733800" y="1195387"/>
            <a:ext cx="5304298" cy="1204910"/>
          </a:xfrm>
          <a:prstGeom prst="rect">
            <a:avLst/>
          </a:prstGeom>
          <a:noFill/>
          <a:ln>
            <a:noFill/>
          </a:ln>
        </p:spPr>
      </p:pic>
      <p:sp>
        <p:nvSpPr>
          <p:cNvPr id="4554" name="Shape 455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4555" name="Shape 4555"/>
          <p:cNvPicPr preferRelativeResize="0"/>
          <p:nvPr/>
        </p:nvPicPr>
        <p:blipFill rotWithShape="1">
          <a:blip r:embed="rId5">
            <a:alphaModFix/>
          </a:blip>
          <a:srcRect b="26811" l="3093" r="37968" t="20383"/>
          <a:stretch/>
        </p:blipFill>
        <p:spPr>
          <a:xfrm>
            <a:off x="3753292" y="2512855"/>
            <a:ext cx="5390705" cy="2727782"/>
          </a:xfrm>
          <a:prstGeom prst="rect">
            <a:avLst/>
          </a:prstGeom>
          <a:noFill/>
          <a:ln>
            <a:noFill/>
          </a:ln>
        </p:spPr>
      </p:pic>
    </p:spTree>
  </p:cSld>
  <p:clrMapOvr>
    <a:masterClrMapping/>
  </p:clrMapOvr>
  <p:transition spd="slow">
    <p:cut/>
  </p:transition>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60" name="Shape 4560"/>
        <p:cNvGrpSpPr/>
        <p:nvPr/>
      </p:nvGrpSpPr>
      <p:grpSpPr>
        <a:xfrm>
          <a:off x="0" y="0"/>
          <a:ext cx="0" cy="0"/>
          <a:chOff x="0" y="0"/>
          <a:chExt cx="0" cy="0"/>
        </a:xfrm>
      </p:grpSpPr>
      <p:sp>
        <p:nvSpPr>
          <p:cNvPr id="4561" name="Shape 4561"/>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4562" name="Shape 4562"/>
          <p:cNvSpPr txBox="1"/>
          <p:nvPr>
            <p:ph idx="1" type="body"/>
          </p:nvPr>
        </p:nvSpPr>
        <p:spPr>
          <a:xfrm>
            <a:off x="722312" y="2482169"/>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Upload Methods</a:t>
            </a:r>
          </a:p>
        </p:txBody>
      </p:sp>
      <p:sp>
        <p:nvSpPr>
          <p:cNvPr id="4563" name="Shape 4563"/>
          <p:cNvSpPr txBox="1"/>
          <p:nvPr>
            <p:ph idx="11" type="ftr"/>
          </p:nvPr>
        </p:nvSpPr>
        <p:spPr>
          <a:xfrm>
            <a:off x="326571"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564" name="Shape 4564"/>
          <p:cNvSpPr txBox="1"/>
          <p:nvPr>
            <p:ph idx="12" type="sldNum"/>
          </p:nvPr>
        </p:nvSpPr>
        <p:spPr>
          <a:xfrm>
            <a:off x="0" y="6559096"/>
            <a:ext cx="580570" cy="29890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69" name="Shape 4569"/>
        <p:cNvGrpSpPr/>
        <p:nvPr/>
      </p:nvGrpSpPr>
      <p:grpSpPr>
        <a:xfrm>
          <a:off x="0" y="0"/>
          <a:ext cx="0" cy="0"/>
          <a:chOff x="0" y="0"/>
          <a:chExt cx="0" cy="0"/>
        </a:xfrm>
      </p:grpSpPr>
      <p:sp>
        <p:nvSpPr>
          <p:cNvPr id="4570" name="Shape 4570"/>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Mass Import: Upload Methods</a:t>
            </a:r>
          </a:p>
        </p:txBody>
      </p:sp>
      <p:sp>
        <p:nvSpPr>
          <p:cNvPr id="4571" name="Shape 4571"/>
          <p:cNvSpPr txBox="1"/>
          <p:nvPr>
            <p:ph idx="1" type="body"/>
          </p:nvPr>
        </p:nvSpPr>
        <p:spPr>
          <a:xfrm>
            <a:off x="653900" y="2034622"/>
            <a:ext cx="8229600" cy="3629907"/>
          </a:xfrm>
          <a:prstGeom prst="rect">
            <a:avLst/>
          </a:prstGeom>
          <a:noFill/>
          <a:ln>
            <a:noFill/>
          </a:ln>
        </p:spPr>
        <p:txBody>
          <a:bodyPr anchorCtr="0" anchor="t" bIns="45700" lIns="91425" rIns="91425" tIns="45700">
            <a:noAutofit/>
          </a:bodyPr>
          <a:lstStyle/>
          <a:p>
            <a:pPr indent="-107950" lvl="0" marL="231775" marR="0" rtl="0" algn="l">
              <a:spcBef>
                <a:spcPts val="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4572" name="Shape 4572"/>
          <p:cNvSpPr txBox="1"/>
          <p:nvPr>
            <p:ph idx="11" type="ftr"/>
          </p:nvPr>
        </p:nvSpPr>
        <p:spPr>
          <a:xfrm>
            <a:off x="351691"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4573" name="Shape 4573"/>
          <p:cNvSpPr txBox="1"/>
          <p:nvPr>
            <p:ph idx="12" type="sldNum"/>
          </p:nvPr>
        </p:nvSpPr>
        <p:spPr>
          <a:xfrm>
            <a:off x="0" y="6588368"/>
            <a:ext cx="446565" cy="25851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4574" name="Shape 4574"/>
          <p:cNvSpPr txBox="1"/>
          <p:nvPr/>
        </p:nvSpPr>
        <p:spPr>
          <a:xfrm>
            <a:off x="446566" y="1313683"/>
            <a:ext cx="8474148" cy="462397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AF242B"/>
              </a:buClr>
              <a:buSzPct val="25000"/>
              <a:buFont typeface="Noto Sans Symbols"/>
              <a:buNone/>
            </a:pPr>
            <a:r>
              <a:rPr b="0" baseline="0" i="0" lang="en-US" sz="2000" u="none" cap="none" strike="noStrike">
                <a:solidFill>
                  <a:srgbClr val="000000"/>
                </a:solidFill>
                <a:latin typeface="Arial"/>
                <a:ea typeface="Arial"/>
                <a:cs typeface="Arial"/>
                <a:sym typeface="Arial"/>
              </a:rPr>
              <a:t>Upload the Excel File using one of the below methods:</a:t>
            </a:r>
          </a:p>
          <a:p>
            <a:pPr indent="-146050" lvl="2" marL="914400" marR="0" rtl="0" algn="l">
              <a:spcBef>
                <a:spcPts val="400"/>
              </a:spcBef>
              <a:spcAft>
                <a:spcPts val="0"/>
              </a:spcAft>
              <a:buClr>
                <a:srgbClr val="AF242B"/>
              </a:buClr>
              <a:buFont typeface="Noto Sans Symbols"/>
              <a:buNone/>
            </a:pPr>
            <a:r>
              <a:t/>
            </a:r>
            <a:endParaRPr b="0" baseline="0" i="0" sz="2000" u="none" cap="none" strike="noStrike">
              <a:solidFill>
                <a:srgbClr val="000000"/>
              </a:solidFill>
              <a:latin typeface="Arial"/>
              <a:ea typeface="Arial"/>
              <a:cs typeface="Arial"/>
              <a:sym typeface="Arial"/>
            </a:endParaRPr>
          </a:p>
          <a:p>
            <a:pPr indent="-225425" lvl="1" marL="568325" marR="0" rtl="0" algn="l">
              <a:spcBef>
                <a:spcPts val="400"/>
              </a:spcBef>
              <a:spcAft>
                <a:spcPts val="0"/>
              </a:spcAft>
              <a:buClr>
                <a:srgbClr val="AF242B"/>
              </a:buClr>
              <a:buSzPct val="75000"/>
              <a:buFont typeface="Noto Sans Symbols"/>
              <a:buChar char="•"/>
            </a:pPr>
            <a:r>
              <a:rPr b="1" baseline="0" i="0" lang="en-US" sz="2000" u="sng" cap="none" strike="noStrike">
                <a:solidFill>
                  <a:srgbClr val="000000"/>
                </a:solidFill>
                <a:latin typeface="Arial"/>
                <a:ea typeface="Arial"/>
                <a:cs typeface="Arial"/>
                <a:sym typeface="Arial"/>
              </a:rPr>
              <a:t>Single Online Interface</a:t>
            </a:r>
            <a:r>
              <a:rPr b="1" baseline="0" i="0" lang="en-US" sz="2000" u="none" cap="none" strike="noStrike">
                <a:solidFill>
                  <a:srgbClr val="000000"/>
                </a:solidFill>
                <a:latin typeface="Arial"/>
                <a:ea typeface="Arial"/>
                <a:cs typeface="Arial"/>
                <a:sym typeface="Arial"/>
              </a:rPr>
              <a:t>:</a:t>
            </a:r>
          </a:p>
          <a:p>
            <a:pPr indent="-130175" lvl="1" marL="568325" marR="0" rtl="0" algn="l">
              <a:spcBef>
                <a:spcPts val="400"/>
              </a:spcBef>
              <a:spcAft>
                <a:spcPts val="0"/>
              </a:spcAft>
              <a:buClr>
                <a:srgbClr val="AF242B"/>
              </a:buClr>
              <a:buFont typeface="Noto Sans Symbols"/>
              <a:buNone/>
            </a:pPr>
            <a:r>
              <a:t/>
            </a:r>
            <a:endParaRPr b="1" baseline="0" i="0" sz="2000" u="none" cap="none" strike="noStrike">
              <a:solidFill>
                <a:srgbClr val="000000"/>
              </a:solidFill>
              <a:latin typeface="Arial"/>
              <a:ea typeface="Arial"/>
              <a:cs typeface="Arial"/>
              <a:sym typeface="Arial"/>
            </a:endParaRP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rgbClr val="000000"/>
                </a:solidFill>
                <a:latin typeface="Arial"/>
                <a:ea typeface="Arial"/>
                <a:cs typeface="Arial"/>
                <a:sym typeface="Arial"/>
              </a:rPr>
              <a:t>Allows users to use the new Form Creation screen to select an Excel input file from their computer to create a new form</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rgbClr val="000000"/>
                </a:solidFill>
                <a:latin typeface="Arial"/>
                <a:ea typeface="Arial"/>
                <a:cs typeface="Arial"/>
                <a:sym typeface="Arial"/>
              </a:rPr>
              <a:t>Allows an Excel (.xlsx or .xls) input file with </a:t>
            </a:r>
            <a:r>
              <a:rPr b="1" baseline="0" i="1" lang="en-US" sz="2000" u="none" cap="none" strike="noStrike">
                <a:solidFill>
                  <a:srgbClr val="000000"/>
                </a:solidFill>
                <a:latin typeface="Arial"/>
                <a:ea typeface="Arial"/>
                <a:cs typeface="Arial"/>
                <a:sym typeface="Arial"/>
              </a:rPr>
              <a:t>one</a:t>
            </a:r>
            <a:r>
              <a:rPr b="0" baseline="0" i="0" lang="en-US" sz="2000" u="none" cap="none" strike="noStrike">
                <a:solidFill>
                  <a:srgbClr val="000000"/>
                </a:solidFill>
                <a:latin typeface="Arial"/>
                <a:ea typeface="Arial"/>
                <a:cs typeface="Arial"/>
                <a:sym typeface="Arial"/>
              </a:rPr>
              <a:t> form</a:t>
            </a:r>
          </a:p>
          <a:p>
            <a:pPr indent="-146050" lvl="2" marL="914400" marR="0" rtl="0" algn="l">
              <a:spcBef>
                <a:spcPts val="400"/>
              </a:spcBef>
              <a:spcAft>
                <a:spcPts val="0"/>
              </a:spcAft>
              <a:buClr>
                <a:srgbClr val="AF242B"/>
              </a:buClr>
              <a:buFont typeface="Noto Sans Symbols"/>
              <a:buNone/>
            </a:pPr>
            <a:r>
              <a:t/>
            </a:r>
            <a:endParaRPr b="0" baseline="0" i="1" sz="2000" u="none" cap="none" strike="noStrike">
              <a:solidFill>
                <a:srgbClr val="000000"/>
              </a:solidFill>
              <a:latin typeface="Arial"/>
              <a:ea typeface="Arial"/>
              <a:cs typeface="Arial"/>
              <a:sym typeface="Arial"/>
            </a:endParaRPr>
          </a:p>
          <a:p>
            <a:pPr indent="-225425" lvl="1" marL="568325" marR="0" rtl="0" algn="l">
              <a:spcBef>
                <a:spcPts val="400"/>
              </a:spcBef>
              <a:spcAft>
                <a:spcPts val="0"/>
              </a:spcAft>
              <a:buClr>
                <a:srgbClr val="AF242B"/>
              </a:buClr>
              <a:buSzPct val="75000"/>
              <a:buFont typeface="Noto Sans Symbols"/>
              <a:buChar char="•"/>
            </a:pPr>
            <a:r>
              <a:rPr b="1" baseline="0" i="0" lang="en-US" sz="2000" u="sng" cap="none" strike="noStrike">
                <a:solidFill>
                  <a:srgbClr val="000000"/>
                </a:solidFill>
                <a:latin typeface="Arial"/>
                <a:ea typeface="Arial"/>
                <a:cs typeface="Arial"/>
                <a:sym typeface="Arial"/>
              </a:rPr>
              <a:t>Multiple Online Interface</a:t>
            </a:r>
            <a:r>
              <a:rPr b="1" baseline="0" i="0" lang="en-US" sz="2000" u="none" cap="none" strike="noStrike">
                <a:solidFill>
                  <a:srgbClr val="000000"/>
                </a:solidFill>
                <a:latin typeface="Arial"/>
                <a:ea typeface="Arial"/>
                <a:cs typeface="Arial"/>
                <a:sym typeface="Arial"/>
              </a:rPr>
              <a:t>:</a:t>
            </a:r>
          </a:p>
          <a:p>
            <a:pPr indent="-130175" lvl="1" marL="568325" marR="0" rtl="0" algn="l">
              <a:spcBef>
                <a:spcPts val="400"/>
              </a:spcBef>
              <a:spcAft>
                <a:spcPts val="0"/>
              </a:spcAft>
              <a:buClr>
                <a:srgbClr val="AF242B"/>
              </a:buClr>
              <a:buFont typeface="Noto Sans Symbols"/>
              <a:buNone/>
            </a:pPr>
            <a:r>
              <a:t/>
            </a:r>
            <a:endParaRPr b="1" baseline="0" i="0" sz="2000" u="none" cap="none" strike="noStrike">
              <a:solidFill>
                <a:srgbClr val="000000"/>
              </a:solidFill>
              <a:latin typeface="Arial"/>
              <a:ea typeface="Arial"/>
              <a:cs typeface="Arial"/>
              <a:sym typeface="Arial"/>
            </a:endParaRP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rgbClr val="000000"/>
                </a:solidFill>
                <a:latin typeface="Arial"/>
                <a:ea typeface="Arial"/>
                <a:cs typeface="Arial"/>
                <a:sym typeface="Arial"/>
              </a:rPr>
              <a:t>Allows users to use a separate Mass Import screen to import forms in held, scheduled, or processed status</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rgbClr val="000000"/>
                </a:solidFill>
                <a:latin typeface="Arial"/>
                <a:ea typeface="Arial"/>
                <a:cs typeface="Arial"/>
                <a:sym typeface="Arial"/>
              </a:rPr>
              <a:t>Allows an Excel (.xlsx or .xls) input file with </a:t>
            </a:r>
            <a:r>
              <a:rPr b="1" baseline="0" i="1" lang="en-US" sz="2000" u="none" cap="none" strike="noStrike">
                <a:solidFill>
                  <a:srgbClr val="000000"/>
                </a:solidFill>
                <a:latin typeface="Arial"/>
                <a:ea typeface="Arial"/>
                <a:cs typeface="Arial"/>
                <a:sym typeface="Arial"/>
              </a:rPr>
              <a:t>multiple</a:t>
            </a:r>
            <a:r>
              <a:rPr b="0" baseline="0" i="0" lang="en-US" sz="2000" u="none" cap="none" strike="noStrike">
                <a:solidFill>
                  <a:srgbClr val="000000"/>
                </a:solidFill>
                <a:latin typeface="Arial"/>
                <a:ea typeface="Arial"/>
                <a:cs typeface="Arial"/>
                <a:sym typeface="Arial"/>
              </a:rPr>
              <a:t> forms</a:t>
            </a:r>
          </a:p>
          <a:p>
            <a:pPr indent="0" lvl="0" marL="0" marR="0" rtl="0" algn="l">
              <a:spcBef>
                <a:spcPts val="400"/>
              </a:spcBef>
              <a:spcAft>
                <a:spcPts val="0"/>
              </a:spcAft>
              <a:buClr>
                <a:srgbClr val="AF242B"/>
              </a:buClr>
              <a:buFont typeface="Noto Sans Symbols"/>
              <a:buNone/>
            </a:pPr>
            <a:r>
              <a:t/>
            </a:r>
            <a:endParaRPr b="0" baseline="0" i="0" sz="2000" u="none" cap="none" strike="noStrike">
              <a:solidFill>
                <a:srgbClr val="000000"/>
              </a:solidFill>
              <a:latin typeface="Arial"/>
              <a:ea typeface="Arial"/>
              <a:cs typeface="Arial"/>
              <a:sym typeface="Arial"/>
            </a:endParaRPr>
          </a:p>
          <a:p>
            <a:pPr indent="0" lvl="0" marL="0" marR="0" rtl="0" algn="l">
              <a:spcBef>
                <a:spcPts val="400"/>
              </a:spcBef>
              <a:spcAft>
                <a:spcPts val="0"/>
              </a:spcAft>
              <a:buClr>
                <a:srgbClr val="AF242B"/>
              </a:buClr>
              <a:buFont typeface="Noto Sans Symbols"/>
              <a:buNone/>
            </a:pPr>
            <a:r>
              <a:t/>
            </a:r>
            <a:endParaRPr b="1" baseline="0" i="0" sz="20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9" name="Shape 539"/>
        <p:cNvGrpSpPr/>
        <p:nvPr/>
      </p:nvGrpSpPr>
      <p:grpSpPr>
        <a:xfrm>
          <a:off x="0" y="0"/>
          <a:ext cx="0" cy="0"/>
          <a:chOff x="0" y="0"/>
          <a:chExt cx="0" cy="0"/>
        </a:xfrm>
      </p:grpSpPr>
      <p:sp>
        <p:nvSpPr>
          <p:cNvPr id="540" name="Shape 540"/>
          <p:cNvSpPr txBox="1"/>
          <p:nvPr>
            <p:ph idx="1" type="body"/>
          </p:nvPr>
        </p:nvSpPr>
        <p:spPr>
          <a:xfrm>
            <a:off x="371475" y="3063410"/>
            <a:ext cx="8772525" cy="298178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Agreement Charges Affect Available Amount - </a:t>
            </a:r>
            <a:r>
              <a:rPr b="0" baseline="0" i="0" lang="en-US" sz="1400" u="none" cap="none" strike="noStrike">
                <a:solidFill>
                  <a:schemeClr val="dk1"/>
                </a:solidFill>
                <a:latin typeface="Arial"/>
                <a:ea typeface="Arial"/>
                <a:cs typeface="Arial"/>
                <a:sym typeface="Arial"/>
              </a:rPr>
              <a:t>True for Agreements that bill by Agreement charges</a:t>
            </a:r>
          </a:p>
          <a:p>
            <a:pPr indent="-225425" lvl="1" marL="56832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Allows the Agreement to recognize Agreement Charge documents and draw down the Agreement Available Amount on the Agreement Query</a:t>
            </a:r>
          </a:p>
          <a:p>
            <a:pPr indent="-231775" lvl="0" marL="231775" marR="0" rtl="0" algn="l">
              <a:spcBef>
                <a:spcPts val="120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Obligations Affect Available Amount </a:t>
            </a:r>
            <a:r>
              <a:rPr b="0" baseline="0" i="0" lang="en-US" sz="1400" u="none" cap="none" strike="noStrike">
                <a:solidFill>
                  <a:schemeClr val="dk1"/>
                </a:solidFill>
                <a:latin typeface="Arial"/>
                <a:ea typeface="Arial"/>
                <a:cs typeface="Arial"/>
                <a:sym typeface="Arial"/>
              </a:rPr>
              <a:t>- True for Agreements that bill by actual spending</a:t>
            </a:r>
          </a:p>
          <a:p>
            <a:pPr indent="-225425" lvl="1" marL="56832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Must be selected so that Spending will draw down Agreement Available Amounts on the Agreement Query</a:t>
            </a:r>
          </a:p>
          <a:p>
            <a:pPr indent="-231775" lvl="0" marL="231775" marR="0" rtl="0" algn="l">
              <a:spcBef>
                <a:spcPts val="120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Commitments Affect Available Amount </a:t>
            </a:r>
            <a:r>
              <a:rPr b="0" baseline="0" i="0" lang="en-US" sz="1400" u="none" cap="none" strike="noStrike">
                <a:solidFill>
                  <a:schemeClr val="dk1"/>
                </a:solidFill>
                <a:latin typeface="Arial"/>
                <a:ea typeface="Arial"/>
                <a:cs typeface="Arial"/>
                <a:sym typeface="Arial"/>
              </a:rPr>
              <a:t>– True for Agreements that bill by actual spending</a:t>
            </a:r>
          </a:p>
          <a:p>
            <a:pPr indent="-225425" lvl="1" marL="56832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Must be selected so that Commitments will draw down Agreement Available Amounts on the Agreement Query</a:t>
            </a:r>
          </a:p>
          <a:p>
            <a:pPr indent="-231775" lvl="0" marL="231775" marR="0" rtl="0" algn="l">
              <a:spcBef>
                <a:spcPts val="120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Reservations Affect Available Amount </a:t>
            </a:r>
            <a:r>
              <a:rPr b="0" baseline="0" i="0" lang="en-US" sz="1400" u="none" cap="none" strike="noStrike">
                <a:solidFill>
                  <a:schemeClr val="dk1"/>
                </a:solidFill>
                <a:latin typeface="Arial"/>
                <a:ea typeface="Arial"/>
                <a:cs typeface="Arial"/>
                <a:sym typeface="Arial"/>
              </a:rPr>
              <a:t>– False – currently not used by GSA</a:t>
            </a:r>
          </a:p>
          <a:p>
            <a:pPr indent="-231775" lvl="0" marL="231775" marR="0" rtl="0" algn="l">
              <a:spcBef>
                <a:spcPts val="1200"/>
              </a:spcBef>
              <a:spcAft>
                <a:spcPts val="60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Miscellaneous Surcharges Affect Available Amount </a:t>
            </a:r>
            <a:r>
              <a:rPr b="0" baseline="0" i="0" lang="en-US" sz="1400" u="none" cap="none" strike="noStrike">
                <a:solidFill>
                  <a:schemeClr val="dk1"/>
                </a:solidFill>
                <a:latin typeface="Arial"/>
                <a:ea typeface="Arial"/>
                <a:cs typeface="Arial"/>
                <a:sym typeface="Arial"/>
              </a:rPr>
              <a:t>– False – not used in Phase 3</a:t>
            </a:r>
          </a:p>
        </p:txBody>
      </p:sp>
      <p:sp>
        <p:nvSpPr>
          <p:cNvPr id="541" name="Shape 54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542" name="Shape 54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543" name="Shape 543"/>
          <p:cNvSpPr txBox="1"/>
          <p:nvPr/>
        </p:nvSpPr>
        <p:spPr>
          <a:xfrm>
            <a:off x="441037" y="290357"/>
            <a:ext cx="844789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Header – Funds Availability</a:t>
            </a:r>
          </a:p>
        </p:txBody>
      </p:sp>
      <p:pic>
        <p:nvPicPr>
          <p:cNvPr id="544" name="Shape 544"/>
          <p:cNvPicPr preferRelativeResize="0"/>
          <p:nvPr/>
        </p:nvPicPr>
        <p:blipFill rotWithShape="1">
          <a:blip r:embed="rId3">
            <a:alphaModFix/>
          </a:blip>
          <a:srcRect b="0" l="0" r="32881" t="0"/>
          <a:stretch/>
        </p:blipFill>
        <p:spPr>
          <a:xfrm>
            <a:off x="2413042" y="1155854"/>
            <a:ext cx="4588326" cy="1829770"/>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79" name="Shape 4579"/>
        <p:cNvGrpSpPr/>
        <p:nvPr/>
      </p:nvGrpSpPr>
      <p:grpSpPr>
        <a:xfrm>
          <a:off x="0" y="0"/>
          <a:ext cx="0" cy="0"/>
          <a:chOff x="0" y="0"/>
          <a:chExt cx="0" cy="0"/>
        </a:xfrm>
      </p:grpSpPr>
      <p:sp>
        <p:nvSpPr>
          <p:cNvPr id="4580" name="Shape 4580"/>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Mass Import:  Single Online Interface</a:t>
            </a:r>
          </a:p>
        </p:txBody>
      </p:sp>
      <p:sp>
        <p:nvSpPr>
          <p:cNvPr id="4581" name="Shape 4581"/>
          <p:cNvSpPr txBox="1"/>
          <p:nvPr>
            <p:ph idx="12" type="sldNum"/>
          </p:nvPr>
        </p:nvSpPr>
        <p:spPr>
          <a:xfrm>
            <a:off x="0" y="6553200"/>
            <a:ext cx="445475" cy="29368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582" name="Shape 4582"/>
          <p:cNvSpPr txBox="1"/>
          <p:nvPr/>
        </p:nvSpPr>
        <p:spPr>
          <a:xfrm>
            <a:off x="331007" y="1039604"/>
            <a:ext cx="8621606" cy="2716366"/>
          </a:xfrm>
          <a:prstGeom prst="rect">
            <a:avLst/>
          </a:prstGeom>
          <a:noFill/>
          <a:ln>
            <a:noFill/>
          </a:ln>
        </p:spPr>
        <p:txBody>
          <a:bodyPr anchorCtr="0" anchor="t" bIns="45700" lIns="91425" rIns="91425" tIns="45700">
            <a:noAutofit/>
          </a:bodyPr>
          <a:lstStyle/>
          <a:p>
            <a:pPr indent="-457200" lvl="0" marL="457200" marR="0" rtl="0" algn="l">
              <a:spcBef>
                <a:spcPts val="0"/>
              </a:spcBef>
              <a:spcAft>
                <a:spcPts val="0"/>
              </a:spcAft>
              <a:buClr>
                <a:srgbClr val="AF242B"/>
              </a:buClr>
              <a:buSzPct val="75000"/>
              <a:buFont typeface="Noto Sans Symbols"/>
              <a:buAutoNum type="arabicPeriod"/>
            </a:pPr>
            <a:r>
              <a:rPr b="0" baseline="0" i="0" lang="en-US" sz="1600" u="none" cap="none" strike="noStrike">
                <a:solidFill>
                  <a:srgbClr val="000000"/>
                </a:solidFill>
                <a:latin typeface="Arial"/>
                <a:ea typeface="Arial"/>
                <a:cs typeface="Arial"/>
                <a:sym typeface="Arial"/>
              </a:rPr>
              <a:t>Navigate to the new form creation screen for Document Type </a:t>
            </a:r>
          </a:p>
          <a:p>
            <a:pPr indent="-463550" lvl="1" marL="793750"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Ex: For BD Docs, navigate to </a:t>
            </a:r>
            <a:r>
              <a:rPr b="0" baseline="0" i="1" lang="en-US" sz="1600" u="none" cap="none" strike="noStrike">
                <a:solidFill>
                  <a:srgbClr val="000000"/>
                </a:solidFill>
                <a:latin typeface="Arial"/>
                <a:ea typeface="Arial"/>
                <a:cs typeface="Arial"/>
                <a:sym typeface="Arial"/>
              </a:rPr>
              <a:t>Transactions &gt; Accounts Receivable&gt; New &gt; Billing Document</a:t>
            </a:r>
          </a:p>
          <a:p>
            <a:pPr indent="-457200" lvl="0" marL="457200" marR="0" rtl="0" algn="l">
              <a:spcBef>
                <a:spcPts val="320"/>
              </a:spcBef>
              <a:spcAft>
                <a:spcPts val="0"/>
              </a:spcAft>
              <a:buClr>
                <a:srgbClr val="AF242B"/>
              </a:buClr>
              <a:buSzPct val="75000"/>
              <a:buFont typeface="Noto Sans Symbols"/>
              <a:buAutoNum type="arabicPeriod"/>
            </a:pPr>
            <a:r>
              <a:rPr b="0" baseline="0" i="0" lang="en-US" sz="1600" u="none" cap="none" strike="noStrike">
                <a:solidFill>
                  <a:srgbClr val="000000"/>
                </a:solidFill>
                <a:latin typeface="Arial"/>
                <a:ea typeface="Arial"/>
                <a:cs typeface="Arial"/>
                <a:sym typeface="Arial"/>
              </a:rPr>
              <a:t>Enter </a:t>
            </a:r>
            <a:r>
              <a:rPr b="1" baseline="0" i="0" lang="en-US" sz="1600" u="none" cap="none" strike="noStrike">
                <a:solidFill>
                  <a:srgbClr val="000000"/>
                </a:solidFill>
                <a:latin typeface="Arial"/>
                <a:ea typeface="Arial"/>
                <a:cs typeface="Arial"/>
                <a:sym typeface="Arial"/>
              </a:rPr>
              <a:t>Document Type</a:t>
            </a:r>
          </a:p>
          <a:p>
            <a:pPr indent="-457200" lvl="0" marL="457200" marR="0" rtl="0" algn="l">
              <a:spcBef>
                <a:spcPts val="320"/>
              </a:spcBef>
              <a:spcAft>
                <a:spcPts val="0"/>
              </a:spcAft>
              <a:buClr>
                <a:srgbClr val="AF242B"/>
              </a:buClr>
              <a:buSzPct val="75000"/>
              <a:buFont typeface="Noto Sans Symbols"/>
              <a:buAutoNum type="arabicPeriod"/>
            </a:pPr>
            <a:r>
              <a:rPr b="0" baseline="0" i="0" lang="en-US" sz="1600" u="none" cap="none" strike="noStrike">
                <a:solidFill>
                  <a:srgbClr val="000000"/>
                </a:solidFill>
                <a:latin typeface="Arial"/>
                <a:ea typeface="Arial"/>
                <a:cs typeface="Arial"/>
                <a:sym typeface="Arial"/>
              </a:rPr>
              <a:t>Select </a:t>
            </a:r>
            <a:r>
              <a:rPr b="1" baseline="0" i="0" lang="en-US" sz="1600" u="none" cap="none" strike="noStrike">
                <a:solidFill>
                  <a:srgbClr val="000000"/>
                </a:solidFill>
                <a:latin typeface="Arial"/>
                <a:ea typeface="Arial"/>
                <a:cs typeface="Arial"/>
                <a:sym typeface="Arial"/>
              </a:rPr>
              <a:t>Browse</a:t>
            </a:r>
            <a:r>
              <a:rPr b="0" baseline="0" i="0" lang="en-US" sz="1600" u="none" cap="none" strike="noStrike">
                <a:solidFill>
                  <a:srgbClr val="000000"/>
                </a:solidFill>
                <a:latin typeface="Arial"/>
                <a:ea typeface="Arial"/>
                <a:cs typeface="Arial"/>
                <a:sym typeface="Arial"/>
              </a:rPr>
              <a:t> to select input file</a:t>
            </a:r>
          </a:p>
          <a:p>
            <a:pPr indent="-457200" lvl="0" marL="457200" marR="0" rtl="0" algn="l">
              <a:spcBef>
                <a:spcPts val="320"/>
              </a:spcBef>
              <a:spcAft>
                <a:spcPts val="0"/>
              </a:spcAft>
              <a:buClr>
                <a:srgbClr val="AF242B"/>
              </a:buClr>
              <a:buSzPct val="75000"/>
              <a:buFont typeface="Noto Sans Symbols"/>
              <a:buAutoNum type="arabicPeriod"/>
            </a:pPr>
            <a:r>
              <a:rPr b="0" baseline="0" i="0" lang="en-US" sz="1600" u="none" cap="none" strike="noStrike">
                <a:solidFill>
                  <a:srgbClr val="000000"/>
                </a:solidFill>
                <a:latin typeface="Arial"/>
                <a:ea typeface="Arial"/>
                <a:cs typeface="Arial"/>
                <a:sym typeface="Arial"/>
              </a:rPr>
              <a:t>Click </a:t>
            </a:r>
            <a:r>
              <a:rPr b="1" baseline="0" i="0" lang="en-US" sz="1600" u="none" cap="none" strike="noStrike">
                <a:solidFill>
                  <a:srgbClr val="000000"/>
                </a:solidFill>
                <a:latin typeface="Arial"/>
                <a:ea typeface="Arial"/>
                <a:cs typeface="Arial"/>
                <a:sym typeface="Arial"/>
              </a:rPr>
              <a:t>Finish</a:t>
            </a:r>
          </a:p>
          <a:p>
            <a:pPr indent="-463550" lvl="1" marL="793750"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 This will create a new form that is populated with the information from the input file</a:t>
            </a:r>
          </a:p>
          <a:p>
            <a:pPr indent="-466725" lvl="2" marL="1139825"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The form should be reviewed (updated if needed) and then submitted</a:t>
            </a:r>
          </a:p>
          <a:p>
            <a:pPr indent="-457200" lvl="3" marL="1485900"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Upon submission, the form will follow normal workflow (no notification is received for single import)</a:t>
            </a:r>
            <a:br>
              <a:rPr b="0" baseline="0" i="0" lang="en-US" sz="1600" u="none" cap="none" strike="noStrike">
                <a:solidFill>
                  <a:srgbClr val="000000"/>
                </a:solidFill>
                <a:latin typeface="Arial"/>
                <a:ea typeface="Arial"/>
                <a:cs typeface="Arial"/>
                <a:sym typeface="Arial"/>
              </a:rPr>
            </a:br>
          </a:p>
        </p:txBody>
      </p:sp>
      <p:pic>
        <p:nvPicPr>
          <p:cNvPr id="4583" name="Shape 4583"/>
          <p:cNvPicPr preferRelativeResize="0"/>
          <p:nvPr/>
        </p:nvPicPr>
        <p:blipFill rotWithShape="1">
          <a:blip r:embed="rId3">
            <a:alphaModFix/>
          </a:blip>
          <a:srcRect b="0" l="0" r="0" t="0"/>
          <a:stretch/>
        </p:blipFill>
        <p:spPr>
          <a:xfrm>
            <a:off x="1625884" y="3845757"/>
            <a:ext cx="6181725" cy="2771774"/>
          </a:xfrm>
          <a:prstGeom prst="rect">
            <a:avLst/>
          </a:prstGeom>
          <a:noFill/>
          <a:ln>
            <a:noFill/>
          </a:ln>
        </p:spPr>
      </p:pic>
      <p:sp>
        <p:nvSpPr>
          <p:cNvPr id="4584" name="Shape 4584"/>
          <p:cNvSpPr/>
          <p:nvPr/>
        </p:nvSpPr>
        <p:spPr>
          <a:xfrm>
            <a:off x="1143000" y="4286910"/>
            <a:ext cx="482885" cy="297950"/>
          </a:xfrm>
          <a:prstGeom prst="rightArrow">
            <a:avLst>
              <a:gd fmla="val 50000" name="adj1"/>
              <a:gd fmla="val 50000" name="adj2"/>
            </a:avLst>
          </a:prstGeom>
          <a:solidFill>
            <a:srgbClr val="FF0000"/>
          </a:solid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2600" u="none" cap="none" strike="noStrike">
              <a:solidFill>
                <a:srgbClr val="000000"/>
              </a:solidFill>
              <a:latin typeface="Arial"/>
              <a:ea typeface="Arial"/>
              <a:cs typeface="Arial"/>
              <a:sym typeface="Arial"/>
            </a:endParaRPr>
          </a:p>
        </p:txBody>
      </p:sp>
      <p:sp>
        <p:nvSpPr>
          <p:cNvPr id="4585" name="Shape 4585"/>
          <p:cNvSpPr/>
          <p:nvPr/>
        </p:nvSpPr>
        <p:spPr>
          <a:xfrm>
            <a:off x="1142999" y="6294353"/>
            <a:ext cx="482885" cy="297950"/>
          </a:xfrm>
          <a:prstGeom prst="rightArrow">
            <a:avLst>
              <a:gd fmla="val 50000" name="adj1"/>
              <a:gd fmla="val 50000" name="adj2"/>
            </a:avLst>
          </a:prstGeom>
          <a:solidFill>
            <a:srgbClr val="FF0000"/>
          </a:solid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2600" u="none" cap="none" strike="noStrike">
              <a:solidFill>
                <a:srgbClr val="000000"/>
              </a:solidFill>
              <a:latin typeface="Arial"/>
              <a:ea typeface="Arial"/>
              <a:cs typeface="Arial"/>
              <a:sym typeface="Arial"/>
            </a:endParaRPr>
          </a:p>
        </p:txBody>
      </p:sp>
      <p:sp>
        <p:nvSpPr>
          <p:cNvPr id="4586" name="Shape 4586"/>
          <p:cNvSpPr/>
          <p:nvPr/>
        </p:nvSpPr>
        <p:spPr>
          <a:xfrm>
            <a:off x="3581400" y="4343400"/>
            <a:ext cx="457200" cy="138813"/>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587" name="Shape 4587"/>
          <p:cNvSpPr/>
          <p:nvPr/>
        </p:nvSpPr>
        <p:spPr>
          <a:xfrm>
            <a:off x="7086600" y="6373923"/>
            <a:ext cx="609599" cy="24361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588" name="Shape 4588"/>
          <p:cNvSpPr txBox="1"/>
          <p:nvPr/>
        </p:nvSpPr>
        <p:spPr>
          <a:xfrm>
            <a:off x="351691"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93" name="Shape 4593"/>
        <p:cNvGrpSpPr/>
        <p:nvPr/>
      </p:nvGrpSpPr>
      <p:grpSpPr>
        <a:xfrm>
          <a:off x="0" y="0"/>
          <a:ext cx="0" cy="0"/>
          <a:chOff x="0" y="0"/>
          <a:chExt cx="0" cy="0"/>
        </a:xfrm>
      </p:grpSpPr>
      <p:sp>
        <p:nvSpPr>
          <p:cNvPr id="4594" name="Shape 4594"/>
          <p:cNvSpPr/>
          <p:nvPr/>
        </p:nvSpPr>
        <p:spPr>
          <a:xfrm>
            <a:off x="7885215" y="5866410"/>
            <a:ext cx="1163780" cy="991589"/>
          </a:xfrm>
          <a:prstGeom prst="rect">
            <a:avLst/>
          </a:prstGeom>
          <a:solidFill>
            <a:schemeClr val="lt1"/>
          </a:solid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pic>
        <p:nvPicPr>
          <p:cNvPr id="4595" name="Shape 4595"/>
          <p:cNvPicPr preferRelativeResize="0"/>
          <p:nvPr/>
        </p:nvPicPr>
        <p:blipFill rotWithShape="1">
          <a:blip r:embed="rId3">
            <a:alphaModFix/>
          </a:blip>
          <a:srcRect b="0" l="0" r="0" t="0"/>
          <a:stretch/>
        </p:blipFill>
        <p:spPr>
          <a:xfrm>
            <a:off x="621827" y="3058101"/>
            <a:ext cx="7683973" cy="3467158"/>
          </a:xfrm>
          <a:prstGeom prst="rect">
            <a:avLst/>
          </a:prstGeom>
          <a:noFill/>
          <a:ln>
            <a:noFill/>
          </a:ln>
        </p:spPr>
      </p:pic>
      <p:sp>
        <p:nvSpPr>
          <p:cNvPr id="4596" name="Shape 459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Mass Import:  Multiple Online Interface</a:t>
            </a:r>
          </a:p>
        </p:txBody>
      </p:sp>
      <p:sp>
        <p:nvSpPr>
          <p:cNvPr id="4597" name="Shape 4597"/>
          <p:cNvSpPr txBox="1"/>
          <p:nvPr>
            <p:ph idx="1" type="body"/>
          </p:nvPr>
        </p:nvSpPr>
        <p:spPr>
          <a:xfrm>
            <a:off x="712787" y="1608137"/>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4598" name="Shape 4598"/>
          <p:cNvSpPr txBox="1"/>
          <p:nvPr>
            <p:ph idx="12" type="sldNum"/>
          </p:nvPr>
        </p:nvSpPr>
        <p:spPr>
          <a:xfrm>
            <a:off x="0" y="6525260"/>
            <a:ext cx="468922" cy="321626"/>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4599" name="Shape 4599"/>
          <p:cNvSpPr txBox="1"/>
          <p:nvPr/>
        </p:nvSpPr>
        <p:spPr>
          <a:xfrm>
            <a:off x="632712" y="1139836"/>
            <a:ext cx="8229600" cy="2032645"/>
          </a:xfrm>
          <a:prstGeom prst="rect">
            <a:avLst/>
          </a:prstGeom>
          <a:noFill/>
          <a:ln>
            <a:noFill/>
          </a:ln>
        </p:spPr>
        <p:txBody>
          <a:bodyPr anchorCtr="0" anchor="t" bIns="45700" lIns="91425" rIns="91425" tIns="45700">
            <a:noAutofit/>
          </a:bodyPr>
          <a:lstStyle/>
          <a:p>
            <a:pPr indent="-457200" lvl="0" marL="457200" marR="0" rtl="0" algn="l">
              <a:spcBef>
                <a:spcPts val="0"/>
              </a:spcBef>
              <a:spcAft>
                <a:spcPts val="0"/>
              </a:spcAft>
              <a:buClr>
                <a:srgbClr val="AF242B"/>
              </a:buClr>
              <a:buSzPct val="75000"/>
              <a:buFont typeface="Noto Sans Symbols"/>
              <a:buAutoNum type="arabicPeriod"/>
            </a:pPr>
            <a:r>
              <a:rPr b="0" baseline="0" i="0" lang="en-US" sz="1600" u="none" cap="none" strike="noStrike">
                <a:solidFill>
                  <a:srgbClr val="000000"/>
                </a:solidFill>
                <a:latin typeface="Arial"/>
                <a:ea typeface="Arial"/>
                <a:cs typeface="Arial"/>
                <a:sym typeface="Arial"/>
              </a:rPr>
              <a:t>Navigate to </a:t>
            </a:r>
            <a:r>
              <a:rPr b="1" baseline="0" i="0" lang="en-US" sz="1600" u="none" cap="none" strike="noStrike">
                <a:solidFill>
                  <a:srgbClr val="000000"/>
                </a:solidFill>
                <a:latin typeface="Arial"/>
                <a:ea typeface="Arial"/>
                <a:cs typeface="Arial"/>
                <a:sym typeface="Arial"/>
              </a:rPr>
              <a:t>Transactions &gt; Mass Import</a:t>
            </a:r>
          </a:p>
          <a:p>
            <a:pPr indent="-457200" lvl="0" marL="457200" marR="0" rtl="0" algn="l">
              <a:spcBef>
                <a:spcPts val="320"/>
              </a:spcBef>
              <a:spcAft>
                <a:spcPts val="0"/>
              </a:spcAft>
              <a:buClr>
                <a:srgbClr val="AF242B"/>
              </a:buClr>
              <a:buSzPct val="75000"/>
              <a:buFont typeface="Noto Sans Symbols"/>
              <a:buAutoNum type="arabicPeriod"/>
            </a:pPr>
            <a:r>
              <a:rPr b="1" baseline="0" i="0" lang="en-US" sz="1600" u="none" cap="none" strike="noStrike">
                <a:solidFill>
                  <a:srgbClr val="000000"/>
                </a:solidFill>
                <a:latin typeface="Arial"/>
                <a:ea typeface="Arial"/>
                <a:cs typeface="Arial"/>
                <a:sym typeface="Arial"/>
              </a:rPr>
              <a:t>Batch Job ID </a:t>
            </a:r>
            <a:r>
              <a:rPr b="0" baseline="0" i="0" lang="en-US" sz="1600" u="none" cap="none" strike="noStrike">
                <a:solidFill>
                  <a:srgbClr val="000000"/>
                </a:solidFill>
                <a:latin typeface="Arial"/>
                <a:ea typeface="Arial"/>
                <a:cs typeface="Arial"/>
                <a:sym typeface="Arial"/>
              </a:rPr>
              <a:t>GSAMASSIMPORT defaults automatically</a:t>
            </a:r>
          </a:p>
          <a:p>
            <a:pPr indent="-457200" lvl="0" marL="457200" marR="0" rtl="0" algn="l">
              <a:spcBef>
                <a:spcPts val="320"/>
              </a:spcBef>
              <a:spcAft>
                <a:spcPts val="0"/>
              </a:spcAft>
              <a:buClr>
                <a:srgbClr val="AF242B"/>
              </a:buClr>
              <a:buSzPct val="75000"/>
              <a:buFont typeface="Noto Sans Symbols"/>
              <a:buAutoNum type="arabicPeriod"/>
            </a:pPr>
            <a:r>
              <a:rPr b="0" baseline="0" i="0" lang="en-US" sz="1600" u="none" cap="none" strike="noStrike">
                <a:solidFill>
                  <a:srgbClr val="000000"/>
                </a:solidFill>
                <a:latin typeface="Arial"/>
                <a:ea typeface="Arial"/>
                <a:cs typeface="Arial"/>
                <a:sym typeface="Arial"/>
              </a:rPr>
              <a:t>Set the remaining parameters based on test script</a:t>
            </a:r>
          </a:p>
          <a:p>
            <a:pPr indent="-457200" lvl="0" marL="457200" marR="0" rtl="0" algn="l">
              <a:spcBef>
                <a:spcPts val="320"/>
              </a:spcBef>
              <a:spcAft>
                <a:spcPts val="0"/>
              </a:spcAft>
              <a:buClr>
                <a:srgbClr val="AF242B"/>
              </a:buClr>
              <a:buSzPct val="75000"/>
              <a:buFont typeface="Noto Sans Symbols"/>
              <a:buAutoNum type="arabicPeriod"/>
            </a:pPr>
            <a:r>
              <a:rPr b="0" baseline="0" i="0" lang="en-US" sz="1600" u="none" cap="none" strike="noStrike">
                <a:solidFill>
                  <a:srgbClr val="000000"/>
                </a:solidFill>
                <a:latin typeface="Arial"/>
                <a:ea typeface="Arial"/>
                <a:cs typeface="Arial"/>
                <a:sym typeface="Arial"/>
              </a:rPr>
              <a:t>Click </a:t>
            </a:r>
            <a:r>
              <a:rPr b="1" baseline="0" i="0" lang="en-US" sz="1600" u="none" cap="none" strike="noStrike">
                <a:solidFill>
                  <a:srgbClr val="000000"/>
                </a:solidFill>
                <a:latin typeface="Arial"/>
                <a:ea typeface="Arial"/>
                <a:cs typeface="Arial"/>
                <a:sym typeface="Arial"/>
              </a:rPr>
              <a:t>Browse</a:t>
            </a:r>
            <a:r>
              <a:rPr b="0" baseline="0" i="0" lang="en-US" sz="1600" u="none" cap="none" strike="noStrike">
                <a:solidFill>
                  <a:srgbClr val="000000"/>
                </a:solidFill>
                <a:latin typeface="Arial"/>
                <a:ea typeface="Arial"/>
                <a:cs typeface="Arial"/>
                <a:sym typeface="Arial"/>
              </a:rPr>
              <a:t> to select Excel input file</a:t>
            </a:r>
          </a:p>
          <a:p>
            <a:pPr indent="-457200" lvl="0" marL="457200" marR="0" rtl="0" algn="l">
              <a:spcBef>
                <a:spcPts val="320"/>
              </a:spcBef>
              <a:spcAft>
                <a:spcPts val="0"/>
              </a:spcAft>
              <a:buClr>
                <a:srgbClr val="AF242B"/>
              </a:buClr>
              <a:buSzPct val="75000"/>
              <a:buFont typeface="Noto Sans Symbols"/>
              <a:buAutoNum type="arabicPeriod"/>
            </a:pPr>
            <a:r>
              <a:rPr b="0" baseline="0" i="0" lang="en-US" sz="1600" u="none" cap="none" strike="noStrike">
                <a:solidFill>
                  <a:srgbClr val="000000"/>
                </a:solidFill>
                <a:latin typeface="Arial"/>
                <a:ea typeface="Arial"/>
                <a:cs typeface="Arial"/>
                <a:sym typeface="Arial"/>
              </a:rPr>
              <a:t>Click </a:t>
            </a:r>
            <a:r>
              <a:rPr b="1" baseline="0" i="0" lang="en-US" sz="1600" u="none" cap="none" strike="noStrike">
                <a:solidFill>
                  <a:srgbClr val="000000"/>
                </a:solidFill>
                <a:latin typeface="Arial"/>
                <a:ea typeface="Arial"/>
                <a:cs typeface="Arial"/>
                <a:sym typeface="Arial"/>
              </a:rPr>
              <a:t>Upload</a:t>
            </a:r>
          </a:p>
          <a:p>
            <a:pPr indent="-361950" lvl="0" marL="457200" marR="0" rtl="0" algn="l">
              <a:spcBef>
                <a:spcPts val="400"/>
              </a:spcBef>
              <a:spcAft>
                <a:spcPts val="0"/>
              </a:spcAft>
              <a:buClr>
                <a:srgbClr val="AF242B"/>
              </a:buClr>
              <a:buFont typeface="Noto Sans Symbols"/>
              <a:buNone/>
            </a:pPr>
            <a:r>
              <a:t/>
            </a:r>
            <a:endParaRPr b="0" baseline="0" i="0" sz="2000" u="none" cap="none" strike="noStrike">
              <a:solidFill>
                <a:srgbClr val="000000"/>
              </a:solidFill>
              <a:latin typeface="Arial"/>
              <a:ea typeface="Arial"/>
              <a:cs typeface="Arial"/>
              <a:sym typeface="Arial"/>
            </a:endParaRPr>
          </a:p>
          <a:p>
            <a:pPr indent="-361950" lvl="0" marL="457200" marR="0" rtl="0" algn="l">
              <a:spcBef>
                <a:spcPts val="400"/>
              </a:spcBef>
              <a:spcAft>
                <a:spcPts val="0"/>
              </a:spcAft>
              <a:buClr>
                <a:srgbClr val="AF242B"/>
              </a:buClr>
              <a:buFont typeface="Noto Sans Symbols"/>
              <a:buNone/>
            </a:pPr>
            <a:r>
              <a:t/>
            </a:r>
            <a:endParaRPr b="0" baseline="0" i="0" sz="2000" u="none" cap="none" strike="noStrike">
              <a:solidFill>
                <a:srgbClr val="000000"/>
              </a:solidFill>
              <a:latin typeface="Arial"/>
              <a:ea typeface="Arial"/>
              <a:cs typeface="Arial"/>
              <a:sym typeface="Arial"/>
            </a:endParaRPr>
          </a:p>
        </p:txBody>
      </p:sp>
      <p:sp>
        <p:nvSpPr>
          <p:cNvPr id="4600" name="Shape 4600"/>
          <p:cNvSpPr/>
          <p:nvPr/>
        </p:nvSpPr>
        <p:spPr>
          <a:xfrm rot="-5400000">
            <a:off x="4986744" y="2316606"/>
            <a:ext cx="445739" cy="1928731"/>
          </a:xfrm>
          <a:custGeom>
            <a:pathLst>
              <a:path extrusionOk="0" h="120000" w="120000">
                <a:moveTo>
                  <a:pt x="0" y="0"/>
                </a:moveTo>
                <a:lnTo>
                  <a:pt x="120000" y="0"/>
                </a:lnTo>
                <a:lnTo>
                  <a:pt x="120000" y="120000"/>
                </a:lnTo>
                <a:lnTo>
                  <a:pt x="0" y="120000"/>
                </a:lnTo>
                <a:close/>
              </a:path>
              <a:path extrusionOk="0" fill="none" h="120000" w="120000">
                <a:moveTo>
                  <a:pt x="-1458" y="715"/>
                </a:moveTo>
                <a:lnTo>
                  <a:pt x="-340268" y="-61581"/>
                </a:lnTo>
              </a:path>
            </a:pathLst>
          </a:custGeom>
          <a:solidFill>
            <a:schemeClr val="lt1"/>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4601" name="Shape 4601"/>
          <p:cNvSpPr/>
          <p:nvPr/>
        </p:nvSpPr>
        <p:spPr>
          <a:xfrm>
            <a:off x="3732589" y="3042177"/>
            <a:ext cx="2583891" cy="461664"/>
          </a:xfrm>
          <a:prstGeom prst="rect">
            <a:avLst/>
          </a:prstGeom>
          <a:noFill/>
          <a:ln>
            <a:noFill/>
          </a:ln>
        </p:spPr>
        <p:txBody>
          <a:bodyPr anchorCtr="0" anchor="t" bIns="45700" lIns="91425" rIns="91425" tIns="45700">
            <a:noAutofit/>
          </a:bodyPr>
          <a:lstStyle/>
          <a:p>
            <a:pPr indent="0" lvl="1" marL="45720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Indicates the processing action to be performed</a:t>
            </a:r>
          </a:p>
        </p:txBody>
      </p:sp>
      <p:sp>
        <p:nvSpPr>
          <p:cNvPr id="4602" name="Shape 4602"/>
          <p:cNvSpPr/>
          <p:nvPr/>
        </p:nvSpPr>
        <p:spPr>
          <a:xfrm rot="-5400000">
            <a:off x="7807390" y="4728684"/>
            <a:ext cx="445739" cy="2057358"/>
          </a:xfrm>
          <a:custGeom>
            <a:pathLst>
              <a:path extrusionOk="0" h="120000" w="120000">
                <a:moveTo>
                  <a:pt x="0" y="0"/>
                </a:moveTo>
                <a:lnTo>
                  <a:pt x="120000" y="0"/>
                </a:lnTo>
                <a:lnTo>
                  <a:pt x="120000" y="120000"/>
                </a:lnTo>
                <a:lnTo>
                  <a:pt x="0" y="120000"/>
                </a:lnTo>
                <a:close/>
              </a:path>
              <a:path extrusionOk="0" fill="none" h="120000" w="120000">
                <a:moveTo>
                  <a:pt x="-1458" y="46432"/>
                </a:moveTo>
                <a:lnTo>
                  <a:pt x="-77846" y="12859"/>
                </a:lnTo>
              </a:path>
            </a:pathLst>
          </a:custGeom>
          <a:solidFill>
            <a:schemeClr val="lt1"/>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4603" name="Shape 4603"/>
          <p:cNvSpPr/>
          <p:nvPr/>
        </p:nvSpPr>
        <p:spPr>
          <a:xfrm>
            <a:off x="6595921" y="5518569"/>
            <a:ext cx="2583891" cy="461664"/>
          </a:xfrm>
          <a:prstGeom prst="rect">
            <a:avLst/>
          </a:prstGeom>
          <a:noFill/>
          <a:ln>
            <a:noFill/>
          </a:ln>
        </p:spPr>
        <p:txBody>
          <a:bodyPr anchorCtr="0" anchor="t" bIns="45700" lIns="91425" rIns="91425" tIns="45700">
            <a:noAutofit/>
          </a:bodyPr>
          <a:lstStyle/>
          <a:p>
            <a:pPr indent="0" lvl="1" marL="45720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The location and name of the file to be imported</a:t>
            </a:r>
          </a:p>
        </p:txBody>
      </p:sp>
      <p:sp>
        <p:nvSpPr>
          <p:cNvPr id="4604" name="Shape 4604"/>
          <p:cNvSpPr/>
          <p:nvPr/>
        </p:nvSpPr>
        <p:spPr>
          <a:xfrm rot="-5400000">
            <a:off x="5475277" y="4669528"/>
            <a:ext cx="807246" cy="2041328"/>
          </a:xfrm>
          <a:custGeom>
            <a:pathLst>
              <a:path extrusionOk="0" h="120000" w="120000">
                <a:moveTo>
                  <a:pt x="0" y="0"/>
                </a:moveTo>
                <a:lnTo>
                  <a:pt x="120000" y="0"/>
                </a:lnTo>
                <a:lnTo>
                  <a:pt x="120000" y="120000"/>
                </a:lnTo>
                <a:lnTo>
                  <a:pt x="0" y="120000"/>
                </a:lnTo>
                <a:close/>
              </a:path>
              <a:path extrusionOk="0" fill="none" h="120000" w="120000">
                <a:moveTo>
                  <a:pt x="56421" y="-146"/>
                </a:moveTo>
                <a:lnTo>
                  <a:pt x="27272" y="-134401"/>
                </a:lnTo>
              </a:path>
            </a:pathLst>
          </a:custGeom>
          <a:solidFill>
            <a:schemeClr val="lt1"/>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4605" name="Shape 4605"/>
          <p:cNvSpPr/>
          <p:nvPr/>
        </p:nvSpPr>
        <p:spPr>
          <a:xfrm rot="-5400000">
            <a:off x="7522428" y="3913124"/>
            <a:ext cx="1015665" cy="2057359"/>
          </a:xfrm>
          <a:custGeom>
            <a:pathLst>
              <a:path extrusionOk="0" h="120000" w="120000">
                <a:moveTo>
                  <a:pt x="0" y="0"/>
                </a:moveTo>
                <a:lnTo>
                  <a:pt x="120000" y="0"/>
                </a:lnTo>
                <a:lnTo>
                  <a:pt x="120000" y="120000"/>
                </a:lnTo>
                <a:lnTo>
                  <a:pt x="0" y="120000"/>
                </a:lnTo>
                <a:close/>
              </a:path>
              <a:path extrusionOk="0" fill="none" h="120000" w="120000">
                <a:moveTo>
                  <a:pt x="98158" y="-716"/>
                </a:moveTo>
                <a:lnTo>
                  <a:pt x="-22494" y="-256520"/>
                </a:lnTo>
              </a:path>
            </a:pathLst>
          </a:custGeom>
          <a:solidFill>
            <a:schemeClr val="lt1"/>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4606" name="Shape 4606"/>
          <p:cNvSpPr/>
          <p:nvPr/>
        </p:nvSpPr>
        <p:spPr>
          <a:xfrm rot="-5400000">
            <a:off x="7742536" y="2928106"/>
            <a:ext cx="813162" cy="1928731"/>
          </a:xfrm>
          <a:custGeom>
            <a:pathLst>
              <a:path extrusionOk="0" h="120000" w="120000">
                <a:moveTo>
                  <a:pt x="0" y="0"/>
                </a:moveTo>
                <a:lnTo>
                  <a:pt x="120000" y="0"/>
                </a:lnTo>
                <a:lnTo>
                  <a:pt x="120000" y="120000"/>
                </a:lnTo>
                <a:lnTo>
                  <a:pt x="0" y="120000"/>
                </a:lnTo>
                <a:close/>
              </a:path>
              <a:path extrusionOk="0" fill="none" h="120000" w="120000">
                <a:moveTo>
                  <a:pt x="31838" y="-763"/>
                </a:moveTo>
                <a:lnTo>
                  <a:pt x="-155486" y="-285451"/>
                </a:lnTo>
              </a:path>
            </a:pathLst>
          </a:custGeom>
          <a:solidFill>
            <a:schemeClr val="lt1"/>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4607" name="Shape 4607"/>
          <p:cNvSpPr/>
          <p:nvPr/>
        </p:nvSpPr>
        <p:spPr>
          <a:xfrm rot="-5400000">
            <a:off x="7328069" y="1964592"/>
            <a:ext cx="704026" cy="1928731"/>
          </a:xfrm>
          <a:custGeom>
            <a:pathLst>
              <a:path extrusionOk="0" h="120000" w="120000">
                <a:moveTo>
                  <a:pt x="0" y="0"/>
                </a:moveTo>
                <a:lnTo>
                  <a:pt x="120000" y="0"/>
                </a:lnTo>
                <a:lnTo>
                  <a:pt x="120000" y="120000"/>
                </a:lnTo>
                <a:lnTo>
                  <a:pt x="0" y="120000"/>
                </a:lnTo>
                <a:close/>
              </a:path>
              <a:path extrusionOk="0" fill="none" h="120000" w="120000">
                <a:moveTo>
                  <a:pt x="-1458" y="715"/>
                </a:moveTo>
                <a:lnTo>
                  <a:pt x="-308356" y="-207134"/>
                </a:lnTo>
              </a:path>
            </a:pathLst>
          </a:custGeom>
          <a:solidFill>
            <a:schemeClr val="lt1"/>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4608" name="Shape 4608"/>
          <p:cNvSpPr/>
          <p:nvPr/>
        </p:nvSpPr>
        <p:spPr>
          <a:xfrm>
            <a:off x="6228869" y="2576941"/>
            <a:ext cx="2583891" cy="646331"/>
          </a:xfrm>
          <a:prstGeom prst="rect">
            <a:avLst/>
          </a:prstGeom>
          <a:noFill/>
          <a:ln>
            <a:noFill/>
          </a:ln>
        </p:spPr>
        <p:txBody>
          <a:bodyPr anchorCtr="0" anchor="t" bIns="45700" lIns="91425" rIns="91425" tIns="45700">
            <a:noAutofit/>
          </a:bodyPr>
          <a:lstStyle/>
          <a:p>
            <a:pPr indent="0" lvl="1" marL="45720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Populated to the desired run date if the Document Action = Schedule</a:t>
            </a:r>
          </a:p>
        </p:txBody>
      </p:sp>
      <p:sp>
        <p:nvSpPr>
          <p:cNvPr id="4609" name="Shape 4609"/>
          <p:cNvSpPr/>
          <p:nvPr/>
        </p:nvSpPr>
        <p:spPr>
          <a:xfrm>
            <a:off x="6518064" y="4433973"/>
            <a:ext cx="2583891" cy="1015662"/>
          </a:xfrm>
          <a:prstGeom prst="rect">
            <a:avLst/>
          </a:prstGeom>
          <a:noFill/>
          <a:ln>
            <a:noFill/>
          </a:ln>
        </p:spPr>
        <p:txBody>
          <a:bodyPr anchorCtr="0" anchor="t" bIns="45700" lIns="91425" rIns="91425" tIns="45700">
            <a:noAutofit/>
          </a:bodyPr>
          <a:lstStyle/>
          <a:p>
            <a:pPr indent="0" lvl="1" marL="45720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Indicates whether or not existing rejected documents should be overwritten with the data contained in the input file</a:t>
            </a:r>
          </a:p>
        </p:txBody>
      </p:sp>
      <p:sp>
        <p:nvSpPr>
          <p:cNvPr id="4610" name="Shape 4610"/>
          <p:cNvSpPr/>
          <p:nvPr/>
        </p:nvSpPr>
        <p:spPr>
          <a:xfrm>
            <a:off x="6684277" y="3479246"/>
            <a:ext cx="2583891" cy="830996"/>
          </a:xfrm>
          <a:prstGeom prst="rect">
            <a:avLst/>
          </a:prstGeom>
          <a:noFill/>
          <a:ln>
            <a:noFill/>
          </a:ln>
        </p:spPr>
        <p:txBody>
          <a:bodyPr anchorCtr="0" anchor="t" bIns="45700" lIns="91425" rIns="91425" tIns="45700">
            <a:noAutofit/>
          </a:bodyPr>
          <a:lstStyle/>
          <a:p>
            <a:pPr indent="0" lvl="1" marL="45720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Determines whether the system will retain a Rejected form in the system. Set to True</a:t>
            </a:r>
          </a:p>
        </p:txBody>
      </p:sp>
      <p:sp>
        <p:nvSpPr>
          <p:cNvPr id="4611" name="Shape 4611"/>
          <p:cNvSpPr/>
          <p:nvPr/>
        </p:nvSpPr>
        <p:spPr>
          <a:xfrm>
            <a:off x="4334564" y="5286569"/>
            <a:ext cx="2583891" cy="830996"/>
          </a:xfrm>
          <a:prstGeom prst="rect">
            <a:avLst/>
          </a:prstGeom>
          <a:noFill/>
          <a:ln>
            <a:noFill/>
          </a:ln>
        </p:spPr>
        <p:txBody>
          <a:bodyPr anchorCtr="0" anchor="t" bIns="45700" lIns="91425" rIns="91425" tIns="45700">
            <a:noAutofit/>
          </a:bodyPr>
          <a:lstStyle/>
          <a:p>
            <a:pPr indent="0" lvl="1" marL="45720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Indicates if overrideable errors encountered upon document processing should be overridden</a:t>
            </a:r>
          </a:p>
        </p:txBody>
      </p:sp>
      <p:sp>
        <p:nvSpPr>
          <p:cNvPr id="4612" name="Shape 4612"/>
          <p:cNvSpPr txBox="1"/>
          <p:nvPr/>
        </p:nvSpPr>
        <p:spPr>
          <a:xfrm>
            <a:off x="344618"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17" name="Shape 4617"/>
        <p:cNvGrpSpPr/>
        <p:nvPr/>
      </p:nvGrpSpPr>
      <p:grpSpPr>
        <a:xfrm>
          <a:off x="0" y="0"/>
          <a:ext cx="0" cy="0"/>
          <a:chOff x="0" y="0"/>
          <a:chExt cx="0" cy="0"/>
        </a:xfrm>
      </p:grpSpPr>
      <p:sp>
        <p:nvSpPr>
          <p:cNvPr id="4618" name="Shape 4618"/>
          <p:cNvSpPr/>
          <p:nvPr/>
        </p:nvSpPr>
        <p:spPr>
          <a:xfrm>
            <a:off x="7885215" y="5866410"/>
            <a:ext cx="1163780" cy="991589"/>
          </a:xfrm>
          <a:prstGeom prst="rect">
            <a:avLst/>
          </a:prstGeom>
          <a:solidFill>
            <a:schemeClr val="lt1"/>
          </a:solid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4619" name="Shape 4619"/>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Mass Import:  Multiple Online Interface</a:t>
            </a:r>
          </a:p>
        </p:txBody>
      </p:sp>
      <p:sp>
        <p:nvSpPr>
          <p:cNvPr id="4620" name="Shape 4620"/>
          <p:cNvSpPr txBox="1"/>
          <p:nvPr>
            <p:ph idx="12" type="sldNum"/>
          </p:nvPr>
        </p:nvSpPr>
        <p:spPr>
          <a:xfrm>
            <a:off x="0" y="6600092"/>
            <a:ext cx="515814" cy="24679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621" name="Shape 4621"/>
          <p:cNvSpPr txBox="1"/>
          <p:nvPr/>
        </p:nvSpPr>
        <p:spPr>
          <a:xfrm>
            <a:off x="380010" y="1139882"/>
            <a:ext cx="8645236" cy="1487125"/>
          </a:xfrm>
          <a:prstGeom prst="rect">
            <a:avLst/>
          </a:prstGeom>
          <a:noFill/>
          <a:ln>
            <a:noFill/>
          </a:ln>
        </p:spPr>
        <p:txBody>
          <a:bodyPr anchorCtr="0" anchor="t" bIns="45700" lIns="91425" rIns="91425" tIns="45700">
            <a:noAutofit/>
          </a:bodyPr>
          <a:lstStyle/>
          <a:p>
            <a:pPr indent="-457200" lvl="0" marL="457200" marR="0" rtl="0" algn="l">
              <a:spcBef>
                <a:spcPts val="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Once uploading is complete, a </a:t>
            </a:r>
            <a:r>
              <a:rPr b="0" baseline="0" i="1" lang="en-US" sz="1600" u="none" cap="none" strike="noStrike">
                <a:solidFill>
                  <a:srgbClr val="000000"/>
                </a:solidFill>
                <a:latin typeface="Arial"/>
                <a:ea typeface="Arial"/>
                <a:cs typeface="Arial"/>
                <a:sym typeface="Arial"/>
              </a:rPr>
              <a:t>Review Offline Processing </a:t>
            </a:r>
            <a:r>
              <a:rPr b="0" baseline="0" i="0" lang="en-US" sz="1600" u="none" cap="none" strike="noStrike">
                <a:solidFill>
                  <a:srgbClr val="000000"/>
                </a:solidFill>
                <a:latin typeface="Arial"/>
                <a:ea typeface="Arial"/>
                <a:cs typeface="Arial"/>
                <a:sym typeface="Arial"/>
              </a:rPr>
              <a:t>task is received in the users Inbox</a:t>
            </a:r>
          </a:p>
          <a:p>
            <a:pPr indent="-463550" lvl="1" marL="793750"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Notifies user if upload was successful or failed</a:t>
            </a:r>
          </a:p>
          <a:p>
            <a:pPr indent="-463550" lvl="1" marL="793750"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Includes the batch execution report (attachments button)</a:t>
            </a:r>
          </a:p>
          <a:p>
            <a:pPr indent="-361950" lvl="0" marL="457200" marR="0" rtl="0" algn="l">
              <a:spcBef>
                <a:spcPts val="400"/>
              </a:spcBef>
              <a:spcAft>
                <a:spcPts val="0"/>
              </a:spcAft>
              <a:buClr>
                <a:srgbClr val="AF242B"/>
              </a:buClr>
              <a:buFont typeface="Noto Sans Symbols"/>
              <a:buNone/>
            </a:pPr>
            <a:r>
              <a:t/>
            </a:r>
            <a:endParaRPr b="0" baseline="0" i="0" sz="2000" u="none" cap="none" strike="noStrike">
              <a:solidFill>
                <a:srgbClr val="000000"/>
              </a:solidFill>
              <a:latin typeface="Arial"/>
              <a:ea typeface="Arial"/>
              <a:cs typeface="Arial"/>
              <a:sym typeface="Arial"/>
            </a:endParaRPr>
          </a:p>
        </p:txBody>
      </p:sp>
      <p:pic>
        <p:nvPicPr>
          <p:cNvPr id="4622" name="Shape 4622"/>
          <p:cNvPicPr preferRelativeResize="0"/>
          <p:nvPr/>
        </p:nvPicPr>
        <p:blipFill rotWithShape="1">
          <a:blip r:embed="rId3">
            <a:alphaModFix/>
          </a:blip>
          <a:srcRect b="0" l="0" r="0" t="0"/>
          <a:stretch/>
        </p:blipFill>
        <p:spPr>
          <a:xfrm>
            <a:off x="762000" y="2627972"/>
            <a:ext cx="7376845" cy="3925227"/>
          </a:xfrm>
          <a:prstGeom prst="rect">
            <a:avLst/>
          </a:prstGeom>
          <a:noFill/>
          <a:ln>
            <a:noFill/>
          </a:ln>
        </p:spPr>
      </p:pic>
      <p:sp>
        <p:nvSpPr>
          <p:cNvPr id="4623" name="Shape 4623"/>
          <p:cNvSpPr txBox="1"/>
          <p:nvPr/>
        </p:nvSpPr>
        <p:spPr>
          <a:xfrm>
            <a:off x="344618"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4624" name="Shape 4624"/>
          <p:cNvSpPr/>
          <p:nvPr/>
        </p:nvSpPr>
        <p:spPr>
          <a:xfrm>
            <a:off x="767785" y="6028660"/>
            <a:ext cx="7233213" cy="219739"/>
          </a:xfrm>
          <a:prstGeom prst="rect">
            <a:avLst/>
          </a:prstGeom>
          <a:noFill/>
          <a:ln cap="flat" cmpd="sng" w="317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28" name="Shape 4628"/>
        <p:cNvGrpSpPr/>
        <p:nvPr/>
      </p:nvGrpSpPr>
      <p:grpSpPr>
        <a:xfrm>
          <a:off x="0" y="0"/>
          <a:ext cx="0" cy="0"/>
          <a:chOff x="0" y="0"/>
          <a:chExt cx="0" cy="0"/>
        </a:xfrm>
      </p:grpSpPr>
      <p:pic>
        <p:nvPicPr>
          <p:cNvPr id="4629" name="Shape 4629"/>
          <p:cNvPicPr preferRelativeResize="0"/>
          <p:nvPr/>
        </p:nvPicPr>
        <p:blipFill rotWithShape="1">
          <a:blip r:embed="rId3">
            <a:alphaModFix/>
          </a:blip>
          <a:srcRect b="0" l="0" r="0" t="0"/>
          <a:stretch/>
        </p:blipFill>
        <p:spPr>
          <a:xfrm>
            <a:off x="825898" y="4818928"/>
            <a:ext cx="7156755" cy="1234645"/>
          </a:xfrm>
          <a:prstGeom prst="rect">
            <a:avLst/>
          </a:prstGeom>
          <a:noFill/>
          <a:ln>
            <a:noFill/>
          </a:ln>
        </p:spPr>
      </p:pic>
      <p:pic>
        <p:nvPicPr>
          <p:cNvPr id="4630" name="Shape 4630"/>
          <p:cNvPicPr preferRelativeResize="0"/>
          <p:nvPr/>
        </p:nvPicPr>
        <p:blipFill rotWithShape="1">
          <a:blip r:embed="rId4">
            <a:alphaModFix/>
          </a:blip>
          <a:srcRect b="0" l="0" r="0" t="0"/>
          <a:stretch/>
        </p:blipFill>
        <p:spPr>
          <a:xfrm>
            <a:off x="1981200" y="1219200"/>
            <a:ext cx="2695574" cy="3181349"/>
          </a:xfrm>
          <a:prstGeom prst="rect">
            <a:avLst/>
          </a:prstGeom>
          <a:noFill/>
          <a:ln>
            <a:noFill/>
          </a:ln>
        </p:spPr>
      </p:pic>
      <p:sp>
        <p:nvSpPr>
          <p:cNvPr id="4631" name="Shape 4631"/>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Mass Import:  Multiple Online Interface</a:t>
            </a:r>
          </a:p>
        </p:txBody>
      </p:sp>
      <p:sp>
        <p:nvSpPr>
          <p:cNvPr id="4632" name="Shape 4632"/>
          <p:cNvSpPr txBox="1"/>
          <p:nvPr>
            <p:ph idx="11" type="ftr"/>
          </p:nvPr>
        </p:nvSpPr>
        <p:spPr>
          <a:xfrm>
            <a:off x="397937"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4633" name="Shape 4633"/>
          <p:cNvSpPr txBox="1"/>
          <p:nvPr>
            <p:ph idx="12" type="sldNum"/>
          </p:nvPr>
        </p:nvSpPr>
        <p:spPr>
          <a:xfrm>
            <a:off x="0" y="6518030"/>
            <a:ext cx="609599" cy="328856"/>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4634" name="Shape 4634"/>
          <p:cNvSpPr/>
          <p:nvPr/>
        </p:nvSpPr>
        <p:spPr>
          <a:xfrm>
            <a:off x="2209800" y="5486400"/>
            <a:ext cx="2884995" cy="567172"/>
          </a:xfrm>
          <a:prstGeom prst="rect">
            <a:avLst/>
          </a:prstGeom>
          <a:noFill/>
          <a:ln cap="flat" cmpd="sng" w="317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4635" name="Shape 4635"/>
          <p:cNvSpPr txBox="1"/>
          <p:nvPr/>
        </p:nvSpPr>
        <p:spPr>
          <a:xfrm>
            <a:off x="5319362" y="1495157"/>
            <a:ext cx="3599007" cy="167885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AF242B"/>
              </a:buClr>
              <a:buSzPct val="25000"/>
              <a:buFont typeface="Noto Sans Symbols"/>
              <a:buNone/>
            </a:pPr>
            <a:r>
              <a:rPr b="0" baseline="0" i="0" lang="en-US" sz="1600" u="none" cap="none" strike="noStrike">
                <a:solidFill>
                  <a:srgbClr val="000000"/>
                </a:solidFill>
                <a:latin typeface="Arial"/>
                <a:ea typeface="Arial"/>
                <a:cs typeface="Arial"/>
                <a:sym typeface="Arial"/>
              </a:rPr>
              <a:t>Attachments: Displays the batch execution report (.rpt)</a:t>
            </a:r>
          </a:p>
          <a:p>
            <a:pPr indent="-155575" lvl="0" marL="231775" marR="0" rtl="0" algn="l">
              <a:spcBef>
                <a:spcPts val="320"/>
              </a:spcBef>
              <a:spcAft>
                <a:spcPts val="0"/>
              </a:spcAft>
              <a:buClr>
                <a:srgbClr val="AF242B"/>
              </a:buClr>
              <a:buFont typeface="Noto Sans Symbols"/>
              <a:buNone/>
            </a:pPr>
            <a:r>
              <a:t/>
            </a:r>
            <a:endParaRPr b="1" baseline="0" i="0" sz="1600" u="none" cap="none" strike="noStrike">
              <a:solidFill>
                <a:srgbClr val="000000"/>
              </a:solidFill>
              <a:latin typeface="Arial"/>
              <a:ea typeface="Arial"/>
              <a:cs typeface="Arial"/>
              <a:sym typeface="Arial"/>
            </a:endParaRPr>
          </a:p>
        </p:txBody>
      </p:sp>
      <p:cxnSp>
        <p:nvCxnSpPr>
          <p:cNvPr id="4636" name="Shape 4636"/>
          <p:cNvCxnSpPr/>
          <p:nvPr/>
        </p:nvCxnSpPr>
        <p:spPr>
          <a:xfrm flipH="1">
            <a:off x="825897" y="1508496"/>
            <a:ext cx="1885663" cy="3331032"/>
          </a:xfrm>
          <a:prstGeom prst="straightConnector1">
            <a:avLst/>
          </a:prstGeom>
          <a:solidFill>
            <a:srgbClr val="ED171F"/>
          </a:solidFill>
          <a:ln cap="flat" cmpd="sng" w="19050">
            <a:solidFill>
              <a:srgbClr val="FF0000"/>
            </a:solidFill>
            <a:prstDash val="solid"/>
            <a:round/>
            <a:headEnd len="med" w="med" type="none"/>
            <a:tailEnd len="med" w="med" type="none"/>
          </a:ln>
        </p:spPr>
      </p:cxnSp>
      <p:cxnSp>
        <p:nvCxnSpPr>
          <p:cNvPr id="4637" name="Shape 4637"/>
          <p:cNvCxnSpPr/>
          <p:nvPr/>
        </p:nvCxnSpPr>
        <p:spPr>
          <a:xfrm>
            <a:off x="2711559" y="1495158"/>
            <a:ext cx="5037948" cy="3323770"/>
          </a:xfrm>
          <a:prstGeom prst="straightConnector1">
            <a:avLst/>
          </a:prstGeom>
          <a:solidFill>
            <a:srgbClr val="ED171F"/>
          </a:solidFill>
          <a:ln cap="flat" cmpd="sng" w="19050">
            <a:solidFill>
              <a:srgbClr val="FF0000"/>
            </a:solidFill>
            <a:prstDash val="solid"/>
            <a:round/>
            <a:headEnd len="med" w="med" type="none"/>
            <a:tailEnd len="med" w="med" type="none"/>
          </a:ln>
        </p:spPr>
      </p:cxnSp>
      <p:sp>
        <p:nvSpPr>
          <p:cNvPr id="4638" name="Shape 4638"/>
          <p:cNvSpPr/>
          <p:nvPr/>
        </p:nvSpPr>
        <p:spPr>
          <a:xfrm>
            <a:off x="1981200" y="1219200"/>
            <a:ext cx="1066799" cy="275956"/>
          </a:xfrm>
          <a:prstGeom prst="rect">
            <a:avLst/>
          </a:prstGeom>
          <a:noFill/>
          <a:ln cap="flat" cmpd="sng" w="317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4639" name="Shape 4639"/>
          <p:cNvSpPr/>
          <p:nvPr/>
        </p:nvSpPr>
        <p:spPr>
          <a:xfrm>
            <a:off x="3234276" y="3833376"/>
            <a:ext cx="1337722" cy="283587"/>
          </a:xfrm>
          <a:prstGeom prst="rect">
            <a:avLst/>
          </a:prstGeom>
          <a:noFill/>
          <a:ln cap="flat" cmpd="sng" w="317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44" name="Shape 4644"/>
        <p:cNvGrpSpPr/>
        <p:nvPr/>
      </p:nvGrpSpPr>
      <p:grpSpPr>
        <a:xfrm>
          <a:off x="0" y="0"/>
          <a:ext cx="0" cy="0"/>
          <a:chOff x="0" y="0"/>
          <a:chExt cx="0" cy="0"/>
        </a:xfrm>
      </p:grpSpPr>
      <p:pic>
        <p:nvPicPr>
          <p:cNvPr id="4645" name="Shape 4645"/>
          <p:cNvPicPr preferRelativeResize="0"/>
          <p:nvPr/>
        </p:nvPicPr>
        <p:blipFill rotWithShape="1">
          <a:blip r:embed="rId3">
            <a:alphaModFix/>
          </a:blip>
          <a:srcRect b="0" l="0" r="0" t="0"/>
          <a:stretch/>
        </p:blipFill>
        <p:spPr>
          <a:xfrm>
            <a:off x="1746059" y="1322766"/>
            <a:ext cx="5982534" cy="3696215"/>
          </a:xfrm>
          <a:prstGeom prst="rect">
            <a:avLst/>
          </a:prstGeom>
          <a:noFill/>
          <a:ln cap="flat" cmpd="sng" w="12700">
            <a:solidFill>
              <a:schemeClr val="dk1"/>
            </a:solidFill>
            <a:prstDash val="solid"/>
            <a:round/>
            <a:headEnd len="med" w="med" type="none"/>
            <a:tailEnd len="med" w="med" type="none"/>
          </a:ln>
        </p:spPr>
      </p:pic>
      <p:sp>
        <p:nvSpPr>
          <p:cNvPr id="4646" name="Shape 464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Mass Import:  Batch Report</a:t>
            </a:r>
          </a:p>
        </p:txBody>
      </p:sp>
      <p:sp>
        <p:nvSpPr>
          <p:cNvPr id="4647" name="Shape 4647"/>
          <p:cNvSpPr txBox="1"/>
          <p:nvPr>
            <p:ph idx="11" type="ftr"/>
          </p:nvPr>
        </p:nvSpPr>
        <p:spPr>
          <a:xfrm>
            <a:off x="397937"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4648" name="Shape 4648"/>
          <p:cNvSpPr txBox="1"/>
          <p:nvPr>
            <p:ph idx="12" type="sldNum"/>
          </p:nvPr>
        </p:nvSpPr>
        <p:spPr>
          <a:xfrm>
            <a:off x="0" y="6518030"/>
            <a:ext cx="609599" cy="328856"/>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4649" name="Shape 4649"/>
          <p:cNvSpPr txBox="1"/>
          <p:nvPr/>
        </p:nvSpPr>
        <p:spPr>
          <a:xfrm>
            <a:off x="1007537" y="5179144"/>
            <a:ext cx="6721057" cy="167885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AF242B"/>
              </a:buClr>
              <a:buSzPct val="25000"/>
              <a:buFont typeface="Noto Sans Symbols"/>
              <a:buNone/>
            </a:pPr>
            <a:r>
              <a:rPr b="0" baseline="0" i="0" lang="en-US" sz="1600" u="none" cap="none" strike="noStrike">
                <a:solidFill>
                  <a:srgbClr val="000000"/>
                </a:solidFill>
                <a:latin typeface="Arial"/>
                <a:ea typeface="Arial"/>
                <a:cs typeface="Arial"/>
                <a:sym typeface="Arial"/>
              </a:rPr>
              <a:t>The Batch Report shows:</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The parameters used to run the GSAMASSIMPORT batch job</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Any errors associated with documents from the input file </a:t>
            </a:r>
          </a:p>
          <a:p>
            <a:pPr indent="-231775" lvl="0" marL="231775" marR="0" rtl="0" algn="l">
              <a:spcBef>
                <a:spcPts val="320"/>
              </a:spcBef>
              <a:spcAft>
                <a:spcPts val="0"/>
              </a:spcAft>
              <a:buClr>
                <a:srgbClr val="AF242B"/>
              </a:buClr>
              <a:buSzPct val="75000"/>
              <a:buFont typeface="Noto Sans Symbols"/>
              <a:buChar char="•"/>
            </a:pPr>
            <a:r>
              <a:rPr b="0" baseline="0" i="0" lang="en-US" sz="1600" u="none" cap="none" strike="noStrike">
                <a:solidFill>
                  <a:srgbClr val="000000"/>
                </a:solidFill>
                <a:latin typeface="Arial"/>
                <a:ea typeface="Arial"/>
                <a:cs typeface="Arial"/>
                <a:sym typeface="Arial"/>
              </a:rPr>
              <a:t>A count of how many forms failed or succeeded upon import</a:t>
            </a:r>
          </a:p>
        </p:txBody>
      </p:sp>
      <p:sp>
        <p:nvSpPr>
          <p:cNvPr id="4650" name="Shape 4650"/>
          <p:cNvSpPr/>
          <p:nvPr/>
        </p:nvSpPr>
        <p:spPr>
          <a:xfrm>
            <a:off x="1846634" y="4291228"/>
            <a:ext cx="688017" cy="225898"/>
          </a:xfrm>
          <a:prstGeom prst="rect">
            <a:avLst/>
          </a:prstGeom>
          <a:noFill/>
          <a:ln cap="flat" cmpd="sng" w="317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4651" name="Shape 4651"/>
          <p:cNvSpPr/>
          <p:nvPr/>
        </p:nvSpPr>
        <p:spPr>
          <a:xfrm>
            <a:off x="1846634" y="4677291"/>
            <a:ext cx="5881959" cy="328897"/>
          </a:xfrm>
          <a:prstGeom prst="rect">
            <a:avLst/>
          </a:prstGeom>
          <a:noFill/>
          <a:ln cap="flat" cmpd="sng" w="317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4652" name="Shape 4652"/>
          <p:cNvSpPr/>
          <p:nvPr/>
        </p:nvSpPr>
        <p:spPr>
          <a:xfrm>
            <a:off x="3047999" y="1752566"/>
            <a:ext cx="3529263" cy="1151053"/>
          </a:xfrm>
          <a:prstGeom prst="rect">
            <a:avLst/>
          </a:prstGeom>
          <a:noFill/>
          <a:ln cap="flat" cmpd="sng" w="317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57" name="Shape 4657"/>
        <p:cNvGrpSpPr/>
        <p:nvPr/>
      </p:nvGrpSpPr>
      <p:grpSpPr>
        <a:xfrm>
          <a:off x="0" y="0"/>
          <a:ext cx="0" cy="0"/>
          <a:chOff x="0" y="0"/>
          <a:chExt cx="0" cy="0"/>
        </a:xfrm>
      </p:grpSpPr>
      <p:sp>
        <p:nvSpPr>
          <p:cNvPr id="4658" name="Shape 4658"/>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Exercise</a:t>
            </a:r>
            <a:r>
              <a:rPr b="1" baseline="0" i="0" lang="en-US" sz="2600" u="none" cap="none" strike="noStrike">
                <a:solidFill>
                  <a:schemeClr val="lt1"/>
                </a:solidFill>
                <a:latin typeface="Arial"/>
                <a:ea typeface="Arial"/>
                <a:cs typeface="Arial"/>
                <a:sym typeface="Arial"/>
              </a:rPr>
              <a:t>	</a:t>
            </a:r>
          </a:p>
        </p:txBody>
      </p:sp>
      <p:sp>
        <p:nvSpPr>
          <p:cNvPr id="4659" name="Shape 4659"/>
          <p:cNvSpPr txBox="1"/>
          <p:nvPr>
            <p:ph idx="1" type="body"/>
          </p:nvPr>
        </p:nvSpPr>
        <p:spPr>
          <a:xfrm>
            <a:off x="712787" y="1608137"/>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Exercise 16 – Review Mass Import file and Upload New Form Using Mass Import Screen</a:t>
            </a:r>
          </a:p>
        </p:txBody>
      </p:sp>
      <p:sp>
        <p:nvSpPr>
          <p:cNvPr id="4660" name="Shape 4660"/>
          <p:cNvSpPr txBox="1"/>
          <p:nvPr>
            <p:ph idx="11" type="ftr"/>
          </p:nvPr>
        </p:nvSpPr>
        <p:spPr>
          <a:xfrm>
            <a:off x="375137"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4661" name="Shape 4661"/>
          <p:cNvSpPr txBox="1"/>
          <p:nvPr>
            <p:ph idx="12" type="sldNum"/>
          </p:nvPr>
        </p:nvSpPr>
        <p:spPr>
          <a:xfrm>
            <a:off x="0" y="6541476"/>
            <a:ext cx="504091" cy="30541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65" name="Shape 4665"/>
        <p:cNvGrpSpPr/>
        <p:nvPr/>
      </p:nvGrpSpPr>
      <p:grpSpPr>
        <a:xfrm>
          <a:off x="0" y="0"/>
          <a:ext cx="0" cy="0"/>
          <a:chOff x="0" y="0"/>
          <a:chExt cx="0" cy="0"/>
        </a:xfrm>
      </p:grpSpPr>
      <p:sp>
        <p:nvSpPr>
          <p:cNvPr id="4666" name="Shape 4666"/>
          <p:cNvSpPr txBox="1"/>
          <p:nvPr>
            <p:ph idx="1" type="body"/>
          </p:nvPr>
        </p:nvSpPr>
        <p:spPr>
          <a:xfrm>
            <a:off x="689037" y="1168757"/>
            <a:ext cx="8229600" cy="4525961"/>
          </a:xfrm>
          <a:prstGeom prst="rect">
            <a:avLst/>
          </a:prstGeom>
          <a:noFill/>
          <a:ln>
            <a:noFill/>
          </a:ln>
        </p:spPr>
        <p:txBody>
          <a:bodyPr anchorCtr="0" anchor="ctr"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1" baseline="0" i="0" lang="en-US" sz="3600" u="none" cap="none" strike="noStrike">
                <a:solidFill>
                  <a:schemeClr val="dk1"/>
                </a:solidFill>
                <a:latin typeface="Arial"/>
                <a:ea typeface="Arial"/>
                <a:cs typeface="Arial"/>
                <a:sym typeface="Arial"/>
              </a:rPr>
              <a:t>Segment 12:</a:t>
            </a:r>
          </a:p>
          <a:p>
            <a:pPr indent="-231775" lvl="0" marL="231775"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PCAS Reports</a:t>
            </a:r>
          </a:p>
        </p:txBody>
      </p:sp>
      <p:sp>
        <p:nvSpPr>
          <p:cNvPr id="4667" name="Shape 4667"/>
          <p:cNvSpPr txBox="1"/>
          <p:nvPr>
            <p:ph idx="12" type="sldNum"/>
          </p:nvPr>
        </p:nvSpPr>
        <p:spPr>
          <a:xfrm>
            <a:off x="0" y="6542541"/>
            <a:ext cx="500742" cy="31545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668" name="Shape 4668"/>
          <p:cNvSpPr txBox="1"/>
          <p:nvPr>
            <p:ph idx="11" type="ftr"/>
          </p:nvPr>
        </p:nvSpPr>
        <p:spPr>
          <a:xfrm>
            <a:off x="315685"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3" name="Shape 4673"/>
        <p:cNvGrpSpPr/>
        <p:nvPr/>
      </p:nvGrpSpPr>
      <p:grpSpPr>
        <a:xfrm>
          <a:off x="0" y="0"/>
          <a:ext cx="0" cy="0"/>
          <a:chOff x="0" y="0"/>
          <a:chExt cx="0" cy="0"/>
        </a:xfrm>
      </p:grpSpPr>
      <p:sp>
        <p:nvSpPr>
          <p:cNvPr id="4674" name="Shape 4674"/>
          <p:cNvSpPr/>
          <p:nvPr/>
        </p:nvSpPr>
        <p:spPr>
          <a:xfrm>
            <a:off x="7885215" y="5866410"/>
            <a:ext cx="1163780" cy="991589"/>
          </a:xfrm>
          <a:prstGeom prst="rect">
            <a:avLst/>
          </a:prstGeom>
          <a:solidFill>
            <a:schemeClr val="lt1"/>
          </a:solidFill>
          <a:ln>
            <a:noFill/>
          </a:ln>
        </p:spPr>
        <p:txBody>
          <a:bodyPr anchorCtr="0" anchor="ctr"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4675" name="Shape 4675"/>
          <p:cNvSpPr/>
          <p:nvPr/>
        </p:nvSpPr>
        <p:spPr>
          <a:xfrm>
            <a:off x="377570" y="5123096"/>
            <a:ext cx="8766429" cy="1428516"/>
          </a:xfrm>
          <a:prstGeom prst="rect">
            <a:avLst/>
          </a:prstGeom>
          <a:solidFill>
            <a:srgbClr val="FFFF00"/>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4676" name="Shape 467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4677" name="Shape 4677"/>
          <p:cNvSpPr txBox="1"/>
          <p:nvPr>
            <p:ph idx="1" type="body"/>
          </p:nvPr>
        </p:nvSpPr>
        <p:spPr>
          <a:xfrm>
            <a:off x="712787" y="1156887"/>
            <a:ext cx="8229600" cy="539631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2:</a:t>
            </a:r>
            <a:r>
              <a:rPr b="0" baseline="0" i="0" lang="en-US" sz="1600" u="none" cap="none" strike="noStrike">
                <a:solidFill>
                  <a:schemeClr val="dk1"/>
                </a:solidFill>
                <a:latin typeface="Arial"/>
                <a:ea typeface="Arial"/>
                <a:cs typeface="Arial"/>
                <a:sym typeface="Arial"/>
              </a:rPr>
              <a:t>  PCAS Agreements and Agreement Creation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3:  </a:t>
            </a:r>
            <a:r>
              <a:rPr b="0" baseline="0" i="0" lang="en-US" sz="1600" u="none" cap="none" strike="noStrike">
                <a:solidFill>
                  <a:schemeClr val="dk1"/>
                </a:solidFill>
                <a:latin typeface="Arial"/>
                <a:ea typeface="Arial"/>
                <a:cs typeface="Arial"/>
                <a:sym typeface="Arial"/>
              </a:rPr>
              <a:t>PCAS Pre-Billing Transactions and Agreement Entity Updates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4:  </a:t>
            </a:r>
            <a:r>
              <a:rPr b="0" baseline="0" i="0" lang="en-US" sz="1600" u="none" cap="none" strike="noStrike">
                <a:solidFill>
                  <a:schemeClr val="dk1"/>
                </a:solidFill>
                <a:latin typeface="Arial"/>
                <a:ea typeface="Arial"/>
                <a:cs typeface="Arial"/>
                <a:sym typeface="Arial"/>
              </a:rPr>
              <a:t>PCAS Unbilled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5:  </a:t>
            </a:r>
            <a:r>
              <a:rPr b="0" baseline="0" i="0" lang="en-US" sz="1600" u="none" cap="none" strike="noStrike">
                <a:solidFill>
                  <a:schemeClr val="dk1"/>
                </a:solidFill>
                <a:latin typeface="Arial"/>
                <a:ea typeface="Arial"/>
                <a:cs typeface="Arial"/>
                <a:sym typeface="Arial"/>
              </a:rPr>
              <a:t>PCAS 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6:  </a:t>
            </a:r>
            <a:r>
              <a:rPr b="0" baseline="0" i="0" lang="en-US" sz="1600" u="none" cap="none" strike="noStrike">
                <a:solidFill>
                  <a:schemeClr val="dk1"/>
                </a:solidFill>
                <a:latin typeface="Arial"/>
                <a:ea typeface="Arial"/>
                <a:cs typeface="Arial"/>
                <a:sym typeface="Arial"/>
              </a:rPr>
              <a:t>PCAS Accruals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7:  </a:t>
            </a:r>
            <a:r>
              <a:rPr b="0" baseline="0" i="0" lang="en-US" sz="1600" u="none" cap="none" strike="noStrike">
                <a:solidFill>
                  <a:schemeClr val="dk1"/>
                </a:solidFill>
                <a:latin typeface="Arial"/>
                <a:ea typeface="Arial"/>
                <a:cs typeface="Arial"/>
                <a:sym typeface="Arial"/>
              </a:rPr>
              <a:t>Manual Credit Management</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8:  </a:t>
            </a:r>
            <a:r>
              <a:rPr b="0" baseline="0" i="0" lang="en-US" sz="1600" u="none" cap="none" strike="noStrike">
                <a:solidFill>
                  <a:schemeClr val="dk1"/>
                </a:solidFill>
                <a:latin typeface="Arial"/>
                <a:ea typeface="Arial"/>
                <a:cs typeface="Arial"/>
                <a:sym typeface="Arial"/>
              </a:rPr>
              <a:t>Billing-Related Collections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9:  </a:t>
            </a:r>
            <a:r>
              <a:rPr b="0" baseline="0" i="0" lang="en-US" sz="1600" u="none" cap="none" strike="noStrike">
                <a:solidFill>
                  <a:schemeClr val="dk1"/>
                </a:solidFill>
                <a:latin typeface="Arial"/>
                <a:ea typeface="Arial"/>
                <a:cs typeface="Arial"/>
                <a:sym typeface="Arial"/>
              </a:rPr>
              <a:t>Receivable Management </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10:  </a:t>
            </a:r>
            <a:r>
              <a:rPr b="0" baseline="0" i="0" lang="en-US" sz="1600" u="none" cap="none" strike="noStrike">
                <a:solidFill>
                  <a:schemeClr val="dk1"/>
                </a:solidFill>
                <a:latin typeface="Arial"/>
                <a:ea typeface="Arial"/>
                <a:cs typeface="Arial"/>
                <a:sym typeface="Arial"/>
              </a:rPr>
              <a:t>Expiring Unfilled Customer Order Reversal</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11</a:t>
            </a:r>
            <a:r>
              <a:rPr b="0" baseline="0" i="0" lang="en-US" sz="1600" u="none" cap="none" strike="noStrike">
                <a:solidFill>
                  <a:schemeClr val="dk1"/>
                </a:solidFill>
                <a:latin typeface="Arial"/>
                <a:ea typeface="Arial"/>
                <a:cs typeface="Arial"/>
                <a:sym typeface="Arial"/>
              </a:rPr>
              <a:t>: Mass Import</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12</a:t>
            </a:r>
            <a:r>
              <a:rPr b="0" baseline="0" i="0" lang="en-US" sz="1600" u="none" cap="none" strike="noStrike">
                <a:solidFill>
                  <a:schemeClr val="dk1"/>
                </a:solidFill>
                <a:latin typeface="Arial"/>
                <a:ea typeface="Arial"/>
                <a:cs typeface="Arial"/>
                <a:sym typeface="Arial"/>
              </a:rPr>
              <a:t>: </a:t>
            </a:r>
            <a:r>
              <a:rPr b="1" baseline="0" i="0" lang="en-US" sz="1600" u="none" cap="none" strike="noStrike">
                <a:solidFill>
                  <a:schemeClr val="dk1"/>
                </a:solidFill>
                <a:latin typeface="Arial"/>
                <a:ea typeface="Arial"/>
                <a:cs typeface="Arial"/>
                <a:sym typeface="Arial"/>
              </a:rPr>
              <a:t>PCAS Reports</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Pegasys Reporting </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PCAS Report Listing</a:t>
            </a:r>
          </a:p>
          <a:p>
            <a:pPr indent="-295275" lvl="1" marL="625475" marR="0" rtl="0" algn="l">
              <a:spcBef>
                <a:spcPts val="12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Report Execution/Retrieval</a:t>
            </a:r>
          </a:p>
          <a:p>
            <a:pPr indent="-212725" lvl="0" marL="288925" marR="0" rtl="0" algn="l">
              <a:spcBef>
                <a:spcPts val="1200"/>
              </a:spcBef>
              <a:spcAft>
                <a:spcPts val="60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4678" name="Shape 467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679" name="Shape 467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83" name="Shape 4683"/>
        <p:cNvGrpSpPr/>
        <p:nvPr/>
      </p:nvGrpSpPr>
      <p:grpSpPr>
        <a:xfrm>
          <a:off x="0" y="0"/>
          <a:ext cx="0" cy="0"/>
          <a:chOff x="0" y="0"/>
          <a:chExt cx="0" cy="0"/>
        </a:xfrm>
      </p:grpSpPr>
      <p:sp>
        <p:nvSpPr>
          <p:cNvPr id="4684" name="Shape 4684"/>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4685" name="Shape 4685"/>
          <p:cNvSpPr txBox="1"/>
          <p:nvPr>
            <p:ph idx="1" type="body"/>
          </p:nvPr>
        </p:nvSpPr>
        <p:spPr>
          <a:xfrm>
            <a:off x="722312" y="2482169"/>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Pegasys Reporting </a:t>
            </a:r>
          </a:p>
        </p:txBody>
      </p:sp>
      <p:sp>
        <p:nvSpPr>
          <p:cNvPr id="4686" name="Shape 4686"/>
          <p:cNvSpPr txBox="1"/>
          <p:nvPr>
            <p:ph idx="11" type="ftr"/>
          </p:nvPr>
        </p:nvSpPr>
        <p:spPr>
          <a:xfrm>
            <a:off x="326571"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687" name="Shape 4687"/>
          <p:cNvSpPr txBox="1"/>
          <p:nvPr>
            <p:ph idx="12" type="sldNum"/>
          </p:nvPr>
        </p:nvSpPr>
        <p:spPr>
          <a:xfrm>
            <a:off x="0" y="6559096"/>
            <a:ext cx="580570" cy="29890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92" name="Shape 4692"/>
        <p:cNvGrpSpPr/>
        <p:nvPr/>
      </p:nvGrpSpPr>
      <p:grpSpPr>
        <a:xfrm>
          <a:off x="0" y="0"/>
          <a:ext cx="0" cy="0"/>
          <a:chOff x="0" y="0"/>
          <a:chExt cx="0" cy="0"/>
        </a:xfrm>
      </p:grpSpPr>
      <p:sp>
        <p:nvSpPr>
          <p:cNvPr id="4693" name="Shape 4693"/>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Report Execution Overview	</a:t>
            </a:r>
          </a:p>
        </p:txBody>
      </p:sp>
      <p:sp>
        <p:nvSpPr>
          <p:cNvPr id="4694" name="Shape 4694"/>
          <p:cNvSpPr txBox="1"/>
          <p:nvPr>
            <p:ph idx="1" type="body"/>
          </p:nvPr>
        </p:nvSpPr>
        <p:spPr>
          <a:xfrm>
            <a:off x="369643" y="1140579"/>
            <a:ext cx="8689295" cy="529584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BAAR reports are generated from </a:t>
            </a:r>
            <a:r>
              <a:rPr b="0" baseline="0" i="0" lang="en-US" sz="2000" u="sng" cap="none" strike="noStrike">
                <a:solidFill>
                  <a:schemeClr val="dk1"/>
                </a:solidFill>
                <a:latin typeface="Arial"/>
                <a:ea typeface="Arial"/>
                <a:cs typeface="Arial"/>
                <a:sym typeface="Arial"/>
              </a:rPr>
              <a:t>BAAR reporting tables</a:t>
            </a:r>
            <a:r>
              <a:rPr b="0" baseline="0" i="0" lang="en-US" sz="2000" u="none" cap="none" strike="noStrike">
                <a:solidFill>
                  <a:schemeClr val="dk1"/>
                </a:solidFill>
                <a:latin typeface="Arial"/>
                <a:ea typeface="Arial"/>
                <a:cs typeface="Arial"/>
                <a:sym typeface="Arial"/>
              </a:rPr>
              <a:t>, which are populated by a series of </a:t>
            </a:r>
            <a:r>
              <a:rPr b="0" baseline="0" i="0" lang="en-US" sz="2000" u="sng" cap="none" strike="noStrike">
                <a:solidFill>
                  <a:schemeClr val="dk1"/>
                </a:solidFill>
                <a:latin typeface="Arial"/>
                <a:ea typeface="Arial"/>
                <a:cs typeface="Arial"/>
                <a:sym typeface="Arial"/>
              </a:rPr>
              <a:t>Extract, Transform and Load (ETL) processes</a:t>
            </a:r>
            <a:r>
              <a:rPr b="0" baseline="0" i="0" lang="en-US" sz="2000" u="none" cap="none" strike="noStrike">
                <a:solidFill>
                  <a:schemeClr val="dk1"/>
                </a:solidFill>
                <a:latin typeface="Arial"/>
                <a:ea typeface="Arial"/>
                <a:cs typeface="Arial"/>
                <a:sym typeface="Arial"/>
              </a:rPr>
              <a:t> </a:t>
            </a:r>
          </a:p>
          <a:p>
            <a:pPr indent="-231775" lvl="0" marL="2317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Two methods of running reports:</a:t>
            </a:r>
          </a:p>
          <a:p>
            <a:pPr indent="-225425" lvl="1" marL="56832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On-Demand Reports</a:t>
            </a:r>
            <a:r>
              <a:rPr b="0" baseline="0" i="0" lang="en-US" sz="1800" u="none" cap="none" strike="noStrike">
                <a:solidFill>
                  <a:schemeClr val="dk1"/>
                </a:solidFill>
                <a:latin typeface="Arial"/>
                <a:ea typeface="Arial"/>
                <a:cs typeface="Arial"/>
                <a:sym typeface="Arial"/>
              </a:rPr>
              <a:t> (Manual Reports)</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On-Demand reports can be run on an </a:t>
            </a:r>
            <a:r>
              <a:rPr b="0" baseline="0" i="0" lang="en-US" sz="1800" u="sng" cap="none" strike="noStrike">
                <a:solidFill>
                  <a:schemeClr val="dk1"/>
                </a:solidFill>
                <a:latin typeface="Arial"/>
                <a:ea typeface="Arial"/>
                <a:cs typeface="Arial"/>
                <a:sym typeface="Arial"/>
              </a:rPr>
              <a:t>as-needed basis</a:t>
            </a:r>
          </a:p>
          <a:p>
            <a:pPr indent="-241300" lvl="2" marL="914400" marR="0" rtl="0" algn="l">
              <a:spcBef>
                <a:spcPts val="1200"/>
              </a:spcBef>
              <a:spcAft>
                <a:spcPts val="0"/>
              </a:spcAft>
              <a:buClr>
                <a:srgbClr val="AF242B"/>
              </a:buClr>
              <a:buSzPct val="75000"/>
              <a:buFont typeface="Noto Sans Symbols"/>
              <a:buChar char="•"/>
            </a:pPr>
            <a:r>
              <a:rPr b="0" baseline="0" i="1" lang="en-US" sz="1800" u="none" cap="none" strike="noStrike">
                <a:solidFill>
                  <a:schemeClr val="dk1"/>
                </a:solidFill>
                <a:latin typeface="Arial"/>
                <a:ea typeface="Arial"/>
                <a:cs typeface="Arial"/>
                <a:sym typeface="Arial"/>
              </a:rPr>
              <a:t>Utilities &gt; Reports &gt; View Reports</a:t>
            </a:r>
          </a:p>
          <a:p>
            <a:pPr indent="-225425" lvl="1" marL="568325"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Scheduled Reports</a:t>
            </a:r>
            <a:r>
              <a:rPr b="0" baseline="0" i="0" lang="en-US" sz="1800" u="none" cap="none" strike="noStrike">
                <a:solidFill>
                  <a:schemeClr val="dk1"/>
                </a:solidFill>
                <a:latin typeface="Arial"/>
                <a:ea typeface="Arial"/>
                <a:cs typeface="Arial"/>
                <a:sym typeface="Arial"/>
              </a:rPr>
              <a:t> (Automated Reports)</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Scheduled reports are </a:t>
            </a:r>
            <a:r>
              <a:rPr b="0" baseline="0" i="0" lang="en-US" sz="1800" u="sng" cap="none" strike="noStrike">
                <a:solidFill>
                  <a:schemeClr val="dk1"/>
                </a:solidFill>
                <a:latin typeface="Arial"/>
                <a:ea typeface="Arial"/>
                <a:cs typeface="Arial"/>
                <a:sym typeface="Arial"/>
              </a:rPr>
              <a:t>generated by Pegasys on a predetermined basis</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Tivoli jobs are configured to run each ETL job and BIRT report</a:t>
            </a:r>
          </a:p>
          <a:p>
            <a:pPr indent="-168275" lvl="4" marL="15398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jobs will pick up the prior day’s activity and record the transactions onto the BAAR reporting tables</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Once this occurs, reports run on that day will be current with data processed through the prior day</a:t>
            </a:r>
          </a:p>
          <a:p>
            <a:pPr indent="-231775" lvl="1" marL="231775" marR="0" rtl="0" algn="l">
              <a:spcBef>
                <a:spcPts val="780"/>
              </a:spcBef>
              <a:spcAft>
                <a:spcPts val="0"/>
              </a:spcAft>
              <a:buClr>
                <a:srgbClr val="AF242B"/>
              </a:buClr>
              <a:buFont typeface="Noto Sans Symbols"/>
              <a:buNone/>
            </a:pPr>
            <a:r>
              <a:t/>
            </a:r>
            <a:endParaRPr b="0" baseline="0" i="0" sz="900" u="none" cap="none" strike="noStrike">
              <a:solidFill>
                <a:schemeClr val="dk1"/>
              </a:solidFill>
              <a:latin typeface="Arial"/>
              <a:ea typeface="Arial"/>
              <a:cs typeface="Arial"/>
              <a:sym typeface="Arial"/>
            </a:endParaRPr>
          </a:p>
        </p:txBody>
      </p:sp>
      <p:sp>
        <p:nvSpPr>
          <p:cNvPr id="4695" name="Shape 469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4696" name="Shape 469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9" name="Shape 549"/>
        <p:cNvGrpSpPr/>
        <p:nvPr/>
      </p:nvGrpSpPr>
      <p:grpSpPr>
        <a:xfrm>
          <a:off x="0" y="0"/>
          <a:ext cx="0" cy="0"/>
          <a:chOff x="0" y="0"/>
          <a:chExt cx="0" cy="0"/>
        </a:xfrm>
      </p:grpSpPr>
      <p:sp>
        <p:nvSpPr>
          <p:cNvPr id="550" name="Shape 550"/>
          <p:cNvSpPr txBox="1"/>
          <p:nvPr>
            <p:ph type="title"/>
          </p:nvPr>
        </p:nvSpPr>
        <p:spPr>
          <a:xfrm>
            <a:off x="455612" y="331787"/>
            <a:ext cx="8395098"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Header – Vendor Information</a:t>
            </a:r>
          </a:p>
        </p:txBody>
      </p:sp>
      <p:sp>
        <p:nvSpPr>
          <p:cNvPr id="551" name="Shape 55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552" name="Shape 55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553" name="Shape 553"/>
          <p:cNvPicPr preferRelativeResize="0"/>
          <p:nvPr/>
        </p:nvPicPr>
        <p:blipFill rotWithShape="1">
          <a:blip r:embed="rId3">
            <a:alphaModFix/>
          </a:blip>
          <a:srcRect b="0" l="0" r="0" t="0"/>
          <a:stretch/>
        </p:blipFill>
        <p:spPr>
          <a:xfrm>
            <a:off x="4619501" y="1548278"/>
            <a:ext cx="4231210" cy="1977549"/>
          </a:xfrm>
          <a:prstGeom prst="rect">
            <a:avLst/>
          </a:prstGeom>
          <a:noFill/>
          <a:ln cap="flat" cmpd="sng" w="19050">
            <a:solidFill>
              <a:schemeClr val="dk1"/>
            </a:solidFill>
            <a:prstDash val="solid"/>
            <a:miter/>
            <a:headEnd len="med" w="med" type="none"/>
            <a:tailEnd len="med" w="med" type="none"/>
          </a:ln>
        </p:spPr>
      </p:pic>
      <p:sp>
        <p:nvSpPr>
          <p:cNvPr id="554" name="Shape 554"/>
          <p:cNvSpPr txBox="1"/>
          <p:nvPr/>
        </p:nvSpPr>
        <p:spPr>
          <a:xfrm>
            <a:off x="455612" y="1548278"/>
            <a:ext cx="4037608" cy="2163668"/>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Vendor Code </a:t>
            </a:r>
            <a:r>
              <a:rPr b="0" baseline="0" i="0" lang="en-US" sz="1600" u="none" cap="none" strike="noStrike">
                <a:solidFill>
                  <a:schemeClr val="dk1"/>
                </a:solidFill>
                <a:latin typeface="Arial"/>
                <a:ea typeface="Arial"/>
                <a:cs typeface="Arial"/>
                <a:sym typeface="Arial"/>
              </a:rPr>
              <a:t>- Identifies the customer the Agreement is with</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Designated Agent </a:t>
            </a:r>
            <a:r>
              <a:rPr b="0" baseline="0" i="0" lang="en-US" sz="1600" u="none" cap="none" strike="noStrike">
                <a:solidFill>
                  <a:schemeClr val="dk1"/>
                </a:solidFill>
                <a:latin typeface="Arial"/>
                <a:ea typeface="Arial"/>
                <a:cs typeface="Arial"/>
                <a:sym typeface="Arial"/>
              </a:rPr>
              <a:t>- If customer is an IPAC customer, this field allows the customer to be billed at the ALC level</a:t>
            </a:r>
          </a:p>
          <a:p>
            <a:pPr indent="-231775" lvl="0" marL="231775" marR="0" rtl="0" algn="l">
              <a:spcBef>
                <a:spcPts val="960"/>
              </a:spcBef>
              <a:spcAft>
                <a:spcPts val="0"/>
              </a:spcAft>
              <a:buNone/>
            </a:pPr>
            <a:r>
              <a:t/>
            </a:r>
            <a:endParaRPr b="0" baseline="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01" name="Shape 4701"/>
        <p:cNvGrpSpPr/>
        <p:nvPr/>
      </p:nvGrpSpPr>
      <p:grpSpPr>
        <a:xfrm>
          <a:off x="0" y="0"/>
          <a:ext cx="0" cy="0"/>
          <a:chOff x="0" y="0"/>
          <a:chExt cx="0" cy="0"/>
        </a:xfrm>
      </p:grpSpPr>
      <p:sp>
        <p:nvSpPr>
          <p:cNvPr id="4702" name="Shape 4702"/>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4703" name="Shape 4703"/>
          <p:cNvSpPr txBox="1"/>
          <p:nvPr>
            <p:ph idx="1" type="body"/>
          </p:nvPr>
        </p:nvSpPr>
        <p:spPr>
          <a:xfrm>
            <a:off x="722312" y="2482169"/>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PCAS Report Listing </a:t>
            </a:r>
          </a:p>
        </p:txBody>
      </p:sp>
      <p:sp>
        <p:nvSpPr>
          <p:cNvPr id="4704" name="Shape 4704"/>
          <p:cNvSpPr txBox="1"/>
          <p:nvPr>
            <p:ph idx="11" type="ftr"/>
          </p:nvPr>
        </p:nvSpPr>
        <p:spPr>
          <a:xfrm>
            <a:off x="326571"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705" name="Shape 4705"/>
          <p:cNvSpPr txBox="1"/>
          <p:nvPr>
            <p:ph idx="12" type="sldNum"/>
          </p:nvPr>
        </p:nvSpPr>
        <p:spPr>
          <a:xfrm>
            <a:off x="0" y="6559096"/>
            <a:ext cx="580570" cy="29890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10" name="Shape 4710"/>
        <p:cNvGrpSpPr/>
        <p:nvPr/>
      </p:nvGrpSpPr>
      <p:grpSpPr>
        <a:xfrm>
          <a:off x="0" y="0"/>
          <a:ext cx="0" cy="0"/>
          <a:chOff x="0" y="0"/>
          <a:chExt cx="0" cy="0"/>
        </a:xfrm>
      </p:grpSpPr>
      <p:sp>
        <p:nvSpPr>
          <p:cNvPr id="4711" name="Shape 4711"/>
          <p:cNvSpPr txBox="1"/>
          <p:nvPr>
            <p:ph type="title"/>
          </p:nvPr>
        </p:nvSpPr>
        <p:spPr>
          <a:xfrm>
            <a:off x="455612" y="142240"/>
            <a:ext cx="8556306" cy="75311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Reports Listing</a:t>
            </a:r>
          </a:p>
        </p:txBody>
      </p:sp>
      <p:sp>
        <p:nvSpPr>
          <p:cNvPr id="4712" name="Shape 4712"/>
          <p:cNvSpPr txBox="1"/>
          <p:nvPr>
            <p:ph idx="1" type="body"/>
          </p:nvPr>
        </p:nvSpPr>
        <p:spPr>
          <a:xfrm>
            <a:off x="623887" y="1206500"/>
            <a:ext cx="8229600" cy="492759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Custom PCAS-related Reports:</a:t>
            </a:r>
          </a:p>
          <a:p>
            <a:pPr indent="-225425" lvl="1" marL="56832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BC2013 – Subsidiary of Unfilled Customer Orders Report </a:t>
            </a:r>
          </a:p>
          <a:p>
            <a:pPr indent="-225425" lvl="1" marL="56832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BC2014 – Subsidiary of Unfilled Customer Orders with Advances Report </a:t>
            </a:r>
          </a:p>
          <a:p>
            <a:pPr indent="-225425" lvl="1" marL="56832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BC2016 – Subsidiary of Deferred Income </a:t>
            </a:r>
          </a:p>
          <a:p>
            <a:pPr indent="-225425" lvl="1" marL="56832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BC2040 – Advance Spending Report</a:t>
            </a:r>
          </a:p>
          <a:p>
            <a:pPr indent="-225425" lvl="1" marL="56832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BC1046 – Billed Summary Report  </a:t>
            </a:r>
          </a:p>
          <a:p>
            <a:pPr indent="-225425" lvl="1" marL="56832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BC1265 – Aged Billed Receivables Report </a:t>
            </a:r>
          </a:p>
          <a:p>
            <a:pPr indent="-225425" lvl="1" marL="56832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BC1095 – Detailed Billed Receivables Report  </a:t>
            </a:r>
          </a:p>
          <a:p>
            <a:pPr indent="-225425" lvl="1" marL="56832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BC1040 – Aged Unbilled Receivables </a:t>
            </a:r>
          </a:p>
          <a:p>
            <a:pPr indent="-225425" lvl="1" marL="56832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BC1190 – Credit Application Report </a:t>
            </a:r>
          </a:p>
          <a:p>
            <a:pPr indent="-225425" lvl="1" marL="56832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BC1049 – Federal vs Non-Federal Billing Summary </a:t>
            </a:r>
          </a:p>
          <a:p>
            <a:pPr indent="-225425" lvl="1" marL="56832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BCF030 – Billed Accounts Receivable Subsidiary Ledger</a:t>
            </a:r>
          </a:p>
          <a:p>
            <a:pPr indent="-225425" lvl="1" marL="56832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BC1008 – Accounts Receivable Subsidiary Ledger Report </a:t>
            </a:r>
          </a:p>
          <a:p>
            <a:pPr indent="-225425" lvl="1" marL="56832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BC2011 – Billing Summary Report by Method of Sale</a:t>
            </a:r>
          </a:p>
          <a:p>
            <a:pPr indent="-225425" lvl="1" marL="56832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BC2026 – Internal Voucher Summary Report</a:t>
            </a:r>
          </a:p>
          <a:p>
            <a:pPr indent="-225425" lvl="1" marL="56832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1319.11 Allowance for Loss Reconciliation Detail Subsidiary</a:t>
            </a:r>
          </a:p>
          <a:p>
            <a:pPr indent="-225425" lvl="1" marL="56832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Interest, Penalty and Admin Reconciliation Detail Subsidiary Report</a:t>
            </a:r>
          </a:p>
        </p:txBody>
      </p:sp>
      <p:sp>
        <p:nvSpPr>
          <p:cNvPr id="4713" name="Shape 4713"/>
          <p:cNvSpPr txBox="1"/>
          <p:nvPr>
            <p:ph idx="12" type="sldNum"/>
          </p:nvPr>
        </p:nvSpPr>
        <p:spPr>
          <a:xfrm>
            <a:off x="-25400" y="6245225"/>
            <a:ext cx="504824"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18" name="Shape 4718"/>
        <p:cNvGrpSpPr/>
        <p:nvPr/>
      </p:nvGrpSpPr>
      <p:grpSpPr>
        <a:xfrm>
          <a:off x="0" y="0"/>
          <a:ext cx="0" cy="0"/>
          <a:chOff x="0" y="0"/>
          <a:chExt cx="0" cy="0"/>
        </a:xfrm>
      </p:grpSpPr>
      <p:sp>
        <p:nvSpPr>
          <p:cNvPr id="4719" name="Shape 4719"/>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New Phase 3 Custom Reports</a:t>
            </a:r>
          </a:p>
        </p:txBody>
      </p:sp>
      <p:sp>
        <p:nvSpPr>
          <p:cNvPr id="4720" name="Shape 4720"/>
          <p:cNvSpPr txBox="1"/>
          <p:nvPr>
            <p:ph idx="1" type="body"/>
          </p:nvPr>
        </p:nvSpPr>
        <p:spPr>
          <a:xfrm>
            <a:off x="582158" y="1180625"/>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1319.11 Allowance for Loss Reconciliation Detail Subsidiary:</a:t>
            </a:r>
            <a:r>
              <a:rPr b="0" baseline="0" i="0" lang="en-US" sz="1600" u="none" cap="none" strike="noStrike">
                <a:solidFill>
                  <a:schemeClr val="dk1"/>
                </a:solidFill>
                <a:latin typeface="Arial"/>
                <a:ea typeface="Arial"/>
                <a:cs typeface="Arial"/>
                <a:sym typeface="Arial"/>
              </a:rPr>
              <a:t> The Allowance for Loss Detail Subsidiary Report will be used by the regions to reconcile the 131900.11 General Ledger Account for audit purposes. The report includes detail information taken from the General Ledger and the documents associated with processing that impacts those General Ledger accounts. </a:t>
            </a:r>
          </a:p>
          <a:p>
            <a:pPr indent="-225425" lvl="1" marL="568325"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Frequency: Monthly</a:t>
            </a: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231775" lvl="0" marL="231775" marR="0" rtl="0" algn="l">
              <a:spcBef>
                <a:spcPts val="32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Interest, Penalty and Admin Reconciliation Detail Subsidiary Report:</a:t>
            </a:r>
            <a:r>
              <a:rPr b="0" baseline="0" i="0" lang="en-US" sz="1600" u="none" cap="none" strike="noStrike">
                <a:solidFill>
                  <a:schemeClr val="dk1"/>
                </a:solidFill>
                <a:latin typeface="Arial"/>
                <a:ea typeface="Arial"/>
                <a:cs typeface="Arial"/>
                <a:sym typeface="Arial"/>
              </a:rPr>
              <a:t> The Interest, Penalty and Admin Detail Subsidiary Report will be used by the regions to reconcile the 134000.01 (Interest), 136000 (Penalty Charges) and 137000 (Admin Charges) General Ledger Accounts for audit purposes. The report includes detail information taken from the General Ledger and the documents associated with processing that impacts those General Ledger accounts.</a:t>
            </a:r>
          </a:p>
          <a:p>
            <a:pPr indent="-225425" lvl="1" marL="568325"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Frequency: Monthly</a:t>
            </a: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231775" lvl="0" marL="231775" marR="0" rtl="0" algn="l">
              <a:spcBef>
                <a:spcPts val="32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Claims Detail Report:</a:t>
            </a:r>
            <a:r>
              <a:rPr b="0" baseline="0" i="0" lang="en-US" sz="1600" u="none" cap="none" strike="noStrike">
                <a:solidFill>
                  <a:schemeClr val="dk1"/>
                </a:solidFill>
                <a:latin typeface="Arial"/>
                <a:ea typeface="Arial"/>
                <a:cs typeface="Arial"/>
                <a:sym typeface="Arial"/>
              </a:rPr>
              <a:t> The Claims Detail Report will provide a snapshot of the detailed information of claims including the status of the claim, outstanding balance, and the vendor.  </a:t>
            </a:r>
          </a:p>
          <a:p>
            <a:pPr indent="-225425" lvl="1" marL="568325" marR="0" rtl="0" algn="l">
              <a:spcBef>
                <a:spcPts val="28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Frequency: Monthly</a:t>
            </a:r>
          </a:p>
          <a:p>
            <a:pPr indent="-158750" lvl="1" marL="568325" marR="0" rtl="0" algn="l">
              <a:spcBef>
                <a:spcPts val="280"/>
              </a:spcBef>
              <a:spcAft>
                <a:spcPts val="0"/>
              </a:spcAft>
              <a:buClr>
                <a:srgbClr val="AF242B"/>
              </a:buClr>
              <a:buFont typeface="Noto Sans Symbols"/>
              <a:buNone/>
            </a:pPr>
            <a:r>
              <a:t/>
            </a:r>
            <a:endParaRPr b="0" baseline="0" i="0" sz="14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4721" name="Shape 4721"/>
          <p:cNvSpPr txBox="1"/>
          <p:nvPr>
            <p:ph idx="12" type="sldNum"/>
          </p:nvPr>
        </p:nvSpPr>
        <p:spPr>
          <a:xfrm>
            <a:off x="0" y="6584438"/>
            <a:ext cx="500742" cy="39307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722" name="Shape 4722"/>
          <p:cNvSpPr txBox="1"/>
          <p:nvPr/>
        </p:nvSpPr>
        <p:spPr>
          <a:xfrm>
            <a:off x="402771"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27" name="Shape 4727"/>
        <p:cNvGrpSpPr/>
        <p:nvPr/>
      </p:nvGrpSpPr>
      <p:grpSpPr>
        <a:xfrm>
          <a:off x="0" y="0"/>
          <a:ext cx="0" cy="0"/>
          <a:chOff x="0" y="0"/>
          <a:chExt cx="0" cy="0"/>
        </a:xfrm>
      </p:grpSpPr>
      <p:sp>
        <p:nvSpPr>
          <p:cNvPr id="4728" name="Shape 4728"/>
          <p:cNvSpPr txBox="1"/>
          <p:nvPr>
            <p:ph type="title"/>
          </p:nvPr>
        </p:nvSpPr>
        <p:spPr>
          <a:xfrm>
            <a:off x="455612" y="111759"/>
            <a:ext cx="8576627" cy="78359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PCAS-Related Custom Reports</a:t>
            </a:r>
          </a:p>
        </p:txBody>
      </p:sp>
      <p:sp>
        <p:nvSpPr>
          <p:cNvPr id="4729" name="Shape 4729"/>
          <p:cNvSpPr txBox="1"/>
          <p:nvPr>
            <p:ph idx="1" type="body"/>
          </p:nvPr>
        </p:nvSpPr>
        <p:spPr>
          <a:xfrm>
            <a:off x="371565" y="1087120"/>
            <a:ext cx="8579393" cy="5466080"/>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BC2013: Subsidiary of Unfilled Customer Orders Report</a:t>
            </a:r>
            <a:r>
              <a:rPr b="0" baseline="0" i="0" lang="en-US" sz="1600" u="none" cap="none" strike="noStrike">
                <a:solidFill>
                  <a:schemeClr val="dk1"/>
                </a:solidFill>
                <a:latin typeface="Arial"/>
                <a:ea typeface="Arial"/>
                <a:cs typeface="Arial"/>
                <a:sym typeface="Arial"/>
              </a:rPr>
              <a:t> </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Used to reconcile all outstanding Agreements with the general ledger 4221 account. This report is scheduled to run monthly and can be run on-demand. Both the on-demand and scheduled reports are available in PDF and CSV formats</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There are </a:t>
            </a:r>
            <a:r>
              <a:rPr b="1" baseline="0" i="0" lang="en-US" sz="1600" u="none" cap="none" strike="noStrike">
                <a:solidFill>
                  <a:schemeClr val="dk1"/>
                </a:solidFill>
                <a:latin typeface="Arial"/>
                <a:ea typeface="Arial"/>
                <a:cs typeface="Arial"/>
                <a:sym typeface="Arial"/>
              </a:rPr>
              <a:t>three</a:t>
            </a:r>
            <a:r>
              <a:rPr b="0" baseline="0" i="0" lang="en-US" sz="1600" u="none" cap="none" strike="noStrike">
                <a:solidFill>
                  <a:schemeClr val="dk1"/>
                </a:solidFill>
                <a:latin typeface="Arial"/>
                <a:ea typeface="Arial"/>
                <a:cs typeface="Arial"/>
                <a:sym typeface="Arial"/>
              </a:rPr>
              <a:t> report views for this report which include:</a:t>
            </a:r>
          </a:p>
          <a:p>
            <a:pPr indent="-352425" lvl="2" marL="1025525" marR="0" rtl="0" algn="l">
              <a:spcBef>
                <a:spcPts val="120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Subsidiary of Unfilled Customer Orders – contains totals for all outstanding Agreements and their balance on the 4221 general ledger account</a:t>
            </a:r>
          </a:p>
          <a:p>
            <a:pPr indent="-352425" lvl="2" marL="1025525" marR="0" rtl="0" algn="l">
              <a:spcBef>
                <a:spcPts val="120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Subsidiary of Unfilled Customer Orders – Variance – contains all Agreement transactions with a variance to the 4221 account and also transactions that posted to the 4221 account without an associated Agreement Number</a:t>
            </a:r>
          </a:p>
          <a:p>
            <a:pPr indent="-352425" lvl="2" marL="1025525" marR="0" rtl="0" algn="l">
              <a:spcBef>
                <a:spcPts val="120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Subsidiary of Unfilled Customer Orders – Regional Summary, will display the Agreement totals, 4221 general ledger account balances and variance by region</a:t>
            </a:r>
          </a:p>
          <a:p>
            <a:pPr indent="-149225" lvl="1" marL="56832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60337" lvl="0" marL="231775" marR="0" rtl="0" algn="l">
              <a:spcBef>
                <a:spcPts val="300"/>
              </a:spcBef>
              <a:spcAft>
                <a:spcPts val="0"/>
              </a:spcAft>
              <a:buClr>
                <a:srgbClr val="AF242B"/>
              </a:buClr>
              <a:buFont typeface="Noto Sans Symbols"/>
              <a:buNone/>
            </a:pPr>
            <a:r>
              <a:t/>
            </a:r>
            <a:endParaRPr b="1" baseline="0" i="0" sz="15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4730" name="Shape 473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4731" name="Shape 473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6" name="Shape 4736"/>
        <p:cNvGrpSpPr/>
        <p:nvPr/>
      </p:nvGrpSpPr>
      <p:grpSpPr>
        <a:xfrm>
          <a:off x="0" y="0"/>
          <a:ext cx="0" cy="0"/>
          <a:chOff x="0" y="0"/>
          <a:chExt cx="0" cy="0"/>
        </a:xfrm>
      </p:grpSpPr>
      <p:sp>
        <p:nvSpPr>
          <p:cNvPr id="4737" name="Shape 4737"/>
          <p:cNvSpPr txBox="1"/>
          <p:nvPr>
            <p:ph type="title"/>
          </p:nvPr>
        </p:nvSpPr>
        <p:spPr>
          <a:xfrm>
            <a:off x="457200" y="0"/>
            <a:ext cx="8576627" cy="78359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PCAS-Related Custom Reports</a:t>
            </a:r>
          </a:p>
        </p:txBody>
      </p:sp>
      <p:sp>
        <p:nvSpPr>
          <p:cNvPr id="4738" name="Shape 4738"/>
          <p:cNvSpPr txBox="1"/>
          <p:nvPr>
            <p:ph idx="1" type="body"/>
          </p:nvPr>
        </p:nvSpPr>
        <p:spPr>
          <a:xfrm>
            <a:off x="371565" y="1087120"/>
            <a:ext cx="8579393" cy="5466080"/>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BC2014: Subsidiary of Unfilled Customer Orders with Advances Report</a:t>
            </a:r>
            <a:r>
              <a:rPr b="0" baseline="0" i="0" lang="en-US" sz="1600" u="none" cap="none" strike="noStrike">
                <a:solidFill>
                  <a:schemeClr val="dk1"/>
                </a:solidFill>
                <a:latin typeface="Arial"/>
                <a:ea typeface="Arial"/>
                <a:cs typeface="Arial"/>
                <a:sym typeface="Arial"/>
              </a:rPr>
              <a:t> </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Used to reconcile all outstanding Advance Agreements with the general ledger 4222 account. This report is scheduled to run monthly and can be run on-demand. Both the on-demand and scheduled reports are available in PDF and CSV formats</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There are </a:t>
            </a:r>
            <a:r>
              <a:rPr b="1" baseline="0" i="0" lang="en-US" sz="1600" u="none" cap="none" strike="noStrike">
                <a:solidFill>
                  <a:schemeClr val="dk1"/>
                </a:solidFill>
                <a:latin typeface="Arial"/>
                <a:ea typeface="Arial"/>
                <a:cs typeface="Arial"/>
                <a:sym typeface="Arial"/>
              </a:rPr>
              <a:t>three</a:t>
            </a:r>
            <a:r>
              <a:rPr b="0" baseline="0" i="0" lang="en-US" sz="1600" u="none" cap="none" strike="noStrike">
                <a:solidFill>
                  <a:schemeClr val="dk1"/>
                </a:solidFill>
                <a:latin typeface="Arial"/>
                <a:ea typeface="Arial"/>
                <a:cs typeface="Arial"/>
                <a:sym typeface="Arial"/>
              </a:rPr>
              <a:t> report views for this report which include:</a:t>
            </a:r>
          </a:p>
          <a:p>
            <a:pPr indent="-352425" lvl="2" marL="1025525" marR="0" rtl="0" algn="l">
              <a:spcBef>
                <a:spcPts val="120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Outstanding Advance Agreement totals and their respective balance on the 4222 general ledger account</a:t>
            </a:r>
          </a:p>
          <a:p>
            <a:pPr indent="-352425" lvl="2" marL="1025525" marR="0" rtl="0" algn="l">
              <a:spcBef>
                <a:spcPts val="120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Agreements that had a variance to the 4222 account along with transactions that posted to the 4222 general ledger account without an associated Agreement Number</a:t>
            </a:r>
          </a:p>
          <a:p>
            <a:pPr indent="-352425" lvl="2" marL="1025525" marR="0" rtl="0" algn="l">
              <a:spcBef>
                <a:spcPts val="120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Agreement totals and summary report output, 4222 general ledger account balances and variances by region</a:t>
            </a: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4739" name="Shape 473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4740" name="Shape 474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3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45" name="Shape 4745"/>
        <p:cNvGrpSpPr/>
        <p:nvPr/>
      </p:nvGrpSpPr>
      <p:grpSpPr>
        <a:xfrm>
          <a:off x="0" y="0"/>
          <a:ext cx="0" cy="0"/>
          <a:chOff x="0" y="0"/>
          <a:chExt cx="0" cy="0"/>
        </a:xfrm>
      </p:grpSpPr>
      <p:sp>
        <p:nvSpPr>
          <p:cNvPr id="4746" name="Shape 4746"/>
          <p:cNvSpPr txBox="1"/>
          <p:nvPr>
            <p:ph type="title"/>
          </p:nvPr>
        </p:nvSpPr>
        <p:spPr>
          <a:xfrm>
            <a:off x="455612" y="111759"/>
            <a:ext cx="8576627" cy="78359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PCAS-Related Custom Reports</a:t>
            </a:r>
          </a:p>
        </p:txBody>
      </p:sp>
      <p:sp>
        <p:nvSpPr>
          <p:cNvPr id="4747" name="Shape 4747"/>
          <p:cNvSpPr txBox="1"/>
          <p:nvPr>
            <p:ph idx="1" type="body"/>
          </p:nvPr>
        </p:nvSpPr>
        <p:spPr>
          <a:xfrm>
            <a:off x="371565" y="1087120"/>
            <a:ext cx="8579393" cy="5466080"/>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BC2016: Subsidiary of Deferred Income</a:t>
            </a:r>
            <a:r>
              <a:rPr b="0" baseline="0" i="0" lang="en-US" sz="1600" u="none" cap="none" strike="noStrike">
                <a:solidFill>
                  <a:schemeClr val="dk1"/>
                </a:solidFill>
                <a:latin typeface="Arial"/>
                <a:ea typeface="Arial"/>
                <a:cs typeface="Arial"/>
                <a:sym typeface="Arial"/>
              </a:rPr>
              <a:t> </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Used to reconcile outstanding Agreements to the 2310.06 General Ledger (GL) account. This report is scheduled to run monthly and can be run on-demand. Both the on-demand and scheduled reports are available in PDF and CSV formats</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There are </a:t>
            </a:r>
            <a:r>
              <a:rPr b="1" baseline="0" i="0" lang="en-US" sz="1600" u="none" cap="none" strike="noStrike">
                <a:solidFill>
                  <a:schemeClr val="dk1"/>
                </a:solidFill>
                <a:latin typeface="Arial"/>
                <a:ea typeface="Arial"/>
                <a:cs typeface="Arial"/>
                <a:sym typeface="Arial"/>
              </a:rPr>
              <a:t>three</a:t>
            </a:r>
            <a:r>
              <a:rPr b="0" baseline="0" i="0" lang="en-US" sz="1600" u="none" cap="none" strike="noStrike">
                <a:solidFill>
                  <a:schemeClr val="dk1"/>
                </a:solidFill>
                <a:latin typeface="Arial"/>
                <a:ea typeface="Arial"/>
                <a:cs typeface="Arial"/>
                <a:sym typeface="Arial"/>
              </a:rPr>
              <a:t> report views for this report which include:</a:t>
            </a:r>
          </a:p>
          <a:p>
            <a:pPr indent="-352425" lvl="2" marL="1025525" marR="0" rtl="0" algn="l">
              <a:spcBef>
                <a:spcPts val="120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All outstanding Agreement totals and their respective balance on the 2310.06 general ledger account</a:t>
            </a:r>
          </a:p>
          <a:p>
            <a:pPr indent="-352425" lvl="2" marL="1025525" marR="0" rtl="0" algn="l">
              <a:spcBef>
                <a:spcPts val="120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Agreements that had a variance to the 2310.06 account along with transactions that posted to the 2310.06 account without an associated Agreement Number</a:t>
            </a:r>
          </a:p>
          <a:p>
            <a:pPr indent="-352425" lvl="2" marL="1025525" marR="0" rtl="0" algn="l">
              <a:spcBef>
                <a:spcPts val="120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Agreement totals, 2310.06 general ledger account balances and variances by region</a:t>
            </a:r>
          </a:p>
          <a:p>
            <a:pPr indent="-231775" lvl="0" marL="231775" marR="0" rtl="0" algn="l">
              <a:spcBef>
                <a:spcPts val="120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BC2040: Advance Spending Report</a:t>
            </a:r>
            <a:r>
              <a:rPr b="0" baseline="0" i="0" lang="en-US" sz="1600" u="none" cap="none" strike="noStrike">
                <a:solidFill>
                  <a:schemeClr val="dk1"/>
                </a:solidFill>
                <a:latin typeface="Arial"/>
                <a:ea typeface="Arial"/>
                <a:cs typeface="Arial"/>
                <a:sym typeface="Arial"/>
              </a:rPr>
              <a:t> </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Lists all Advance payments and Advance offsets that have processed against the payment and remaining balance. This report is scheduled to run monthly and can be run on-demand. Both the on-demand and scheduled reports are available in PDF and CSV formats</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Can be used to determine how Advances are being drawn down</a:t>
            </a:r>
          </a:p>
          <a:p>
            <a:pPr indent="-276225" lvl="2" marL="1025525" marR="0" rtl="0" algn="l">
              <a:spcBef>
                <a:spcPts val="920"/>
              </a:spcBef>
              <a:spcAft>
                <a:spcPts val="0"/>
              </a:spcAft>
              <a:buClr>
                <a:srgbClr val="AF242B"/>
              </a:buClr>
              <a:buFont typeface="Arial"/>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4748" name="Shape 474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4749" name="Shape 474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3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54" name="Shape 4754"/>
        <p:cNvGrpSpPr/>
        <p:nvPr/>
      </p:nvGrpSpPr>
      <p:grpSpPr>
        <a:xfrm>
          <a:off x="0" y="0"/>
          <a:ext cx="0" cy="0"/>
          <a:chOff x="0" y="0"/>
          <a:chExt cx="0" cy="0"/>
        </a:xfrm>
      </p:grpSpPr>
      <p:sp>
        <p:nvSpPr>
          <p:cNvPr id="4755" name="Shape 4755"/>
          <p:cNvSpPr txBox="1"/>
          <p:nvPr>
            <p:ph type="title"/>
          </p:nvPr>
        </p:nvSpPr>
        <p:spPr>
          <a:xfrm>
            <a:off x="455612" y="111759"/>
            <a:ext cx="8576627" cy="78359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PCAS-Related Custom Reports</a:t>
            </a:r>
          </a:p>
        </p:txBody>
      </p:sp>
      <p:sp>
        <p:nvSpPr>
          <p:cNvPr id="4756" name="Shape 4756"/>
          <p:cNvSpPr txBox="1"/>
          <p:nvPr>
            <p:ph idx="1" type="body"/>
          </p:nvPr>
        </p:nvSpPr>
        <p:spPr>
          <a:xfrm>
            <a:off x="371565" y="1087120"/>
            <a:ext cx="8579393" cy="5466080"/>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BC1046 : Billed Summary Report</a:t>
            </a:r>
            <a:r>
              <a:rPr b="1" baseline="0" i="0" lang="en-US" sz="1600" u="none" cap="none" strike="noStrike">
                <a:solidFill>
                  <a:schemeClr val="dk1"/>
                </a:solidFill>
                <a:latin typeface="Arial"/>
                <a:ea typeface="Arial"/>
                <a:cs typeface="Arial"/>
                <a:sym typeface="Arial"/>
              </a:rPr>
              <a:t> </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Contains a summarized listing of processed Billing Documents with a billed status for all business lines. The report shows dollar amounts and billing counts divided into IPAC, Non-IPAC, DOD Interfund (formerly SIBAC), Intrafund and Interfund and is used in reconciliation and statistical analysis.</a:t>
            </a:r>
          </a:p>
          <a:p>
            <a:pPr indent="-225425" lvl="1" marL="568325" marR="0" rtl="0" algn="l">
              <a:spcBef>
                <a:spcPts val="1200"/>
              </a:spcBef>
              <a:spcAft>
                <a:spcPts val="0"/>
              </a:spcAft>
              <a:buClr>
                <a:srgbClr val="AF242B"/>
              </a:buClr>
              <a:buFont typeface="Noto Sans Symbols"/>
              <a:buNone/>
            </a:pPr>
            <a:r>
              <a:t/>
            </a:r>
            <a:endParaRPr b="1" baseline="0" i="0" sz="800" u="sng"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BC1265: Aged Billed Receivables Report</a:t>
            </a:r>
            <a:r>
              <a:rPr b="1" baseline="0" i="0" lang="en-US" sz="1600" u="none" cap="none" strike="noStrike">
                <a:solidFill>
                  <a:schemeClr val="dk1"/>
                </a:solidFill>
                <a:latin typeface="Arial"/>
                <a:ea typeface="Arial"/>
                <a:cs typeface="Arial"/>
                <a:sym typeface="Arial"/>
              </a:rPr>
              <a:t> </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Weekly and month end report on outstanding Non-IPAC Billed Receivables by business line, region, and age (days old and delinquent).  This report provides management with the tools to track outstanding Non-IPAC billed Receivables by business line and region. Dollar volume and counts are displayed by age categories. This includes Federal and Non-Federal outstanding Receivables.</a:t>
            </a:r>
          </a:p>
          <a:p>
            <a:pPr indent="0" lvl="0" marL="0" marR="0" rtl="0" algn="l">
              <a:spcBef>
                <a:spcPts val="12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12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4757" name="Shape 475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4758" name="Shape 475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Tree>
  </p:cSld>
  <p:clrMapOvr>
    <a:masterClrMapping/>
  </p:clrMapOvr>
  <p:transition spd="slow">
    <p:cut/>
  </p:transition>
</p:sld>
</file>

<file path=ppt/slides/slide3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63" name="Shape 4763"/>
        <p:cNvGrpSpPr/>
        <p:nvPr/>
      </p:nvGrpSpPr>
      <p:grpSpPr>
        <a:xfrm>
          <a:off x="0" y="0"/>
          <a:ext cx="0" cy="0"/>
          <a:chOff x="0" y="0"/>
          <a:chExt cx="0" cy="0"/>
        </a:xfrm>
      </p:grpSpPr>
      <p:sp>
        <p:nvSpPr>
          <p:cNvPr id="4764" name="Shape 4764"/>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PCAS-Related Custom Reports</a:t>
            </a:r>
          </a:p>
        </p:txBody>
      </p:sp>
      <p:sp>
        <p:nvSpPr>
          <p:cNvPr id="4765" name="Shape 4765"/>
          <p:cNvSpPr txBox="1"/>
          <p:nvPr>
            <p:ph idx="1" type="body"/>
          </p:nvPr>
        </p:nvSpPr>
        <p:spPr>
          <a:xfrm>
            <a:off x="427512" y="1116280"/>
            <a:ext cx="8514875" cy="501781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BC1095: Detailed Billed Report</a:t>
            </a:r>
            <a:r>
              <a:rPr b="1" baseline="0" i="0" lang="en-US" sz="1600" u="none" cap="none" strike="noStrike">
                <a:solidFill>
                  <a:schemeClr val="dk1"/>
                </a:solidFill>
                <a:latin typeface="Arial"/>
                <a:ea typeface="Arial"/>
                <a:cs typeface="Arial"/>
                <a:sym typeface="Arial"/>
              </a:rPr>
              <a:t> </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Contains detailed listings of all of the billings generated during a specific accounting period organized by fund, business line and billing type (IPAC, Non-IPAC and Interfund). Many elements are common across the business lines, but some are elements that are unique to each service.  Fleet requires elements such as tag, FMC, and vehicle class, while Rent requires building numbers and occupancy Agreement Numbers. These reports are used for reconciliations, statistical and PMT reporting.</a:t>
            </a:r>
          </a:p>
          <a:p>
            <a:pPr indent="-177800" lvl="1" marL="568325" marR="0" rtl="0" algn="l">
              <a:spcBef>
                <a:spcPts val="1200"/>
              </a:spcBef>
              <a:spcAft>
                <a:spcPts val="0"/>
              </a:spcAft>
              <a:buClr>
                <a:srgbClr val="AF242B"/>
              </a:buClr>
              <a:buFont typeface="Noto Sans Symbols"/>
              <a:buNone/>
            </a:pPr>
            <a:r>
              <a:t/>
            </a:r>
            <a:endParaRPr b="1" baseline="0" i="0" sz="1000" u="sng"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BC1040: Aged Unbilled Receivables Report</a:t>
            </a:r>
            <a:r>
              <a:rPr b="1" baseline="0" i="0" lang="en-US" sz="1600" u="none" cap="none" strike="noStrike">
                <a:solidFill>
                  <a:schemeClr val="dk1"/>
                </a:solidFill>
                <a:latin typeface="Arial"/>
                <a:ea typeface="Arial"/>
                <a:cs typeface="Arial"/>
                <a:sym typeface="Arial"/>
              </a:rPr>
              <a:t> </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Monthly report showing outstanding balances and aging in days of Unbilled Receivables. The data is displayed in multiple summary levels, and in detail listing.  It identifies Receivables that do not get billed in a timely manner so problems can be resolved and billings generated.  Finance uses this report to provide information for Executive Scorecard.</a:t>
            </a:r>
          </a:p>
          <a:p>
            <a:pPr indent="-177800" lvl="1" marL="568325" marR="0" rtl="0" algn="l">
              <a:spcBef>
                <a:spcPts val="1200"/>
              </a:spcBef>
              <a:spcAft>
                <a:spcPts val="0"/>
              </a:spcAft>
              <a:buClr>
                <a:srgbClr val="AF242B"/>
              </a:buClr>
              <a:buFont typeface="Noto Sans Symbols"/>
              <a:buNone/>
            </a:pPr>
            <a:r>
              <a:t/>
            </a:r>
            <a:endParaRPr b="0" baseline="0" i="0" sz="10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BC1190: Credit Application Report </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This report shows how credits have been applied to receivables and tracks </a:t>
            </a:r>
            <a:br>
              <a:rPr b="0" baseline="0" i="0" lang="en-US" sz="1600" u="none" cap="none" strike="noStrike">
                <a:solidFill>
                  <a:schemeClr val="dk1"/>
                </a:solidFill>
                <a:latin typeface="Arial"/>
                <a:ea typeface="Arial"/>
                <a:cs typeface="Arial"/>
                <a:sym typeface="Arial"/>
              </a:rPr>
            </a:br>
            <a:r>
              <a:rPr b="0" baseline="0" i="0" lang="en-US" sz="1600" u="none" cap="none" strike="noStrike">
                <a:solidFill>
                  <a:schemeClr val="dk1"/>
                </a:solidFill>
                <a:latin typeface="Arial"/>
                <a:ea typeface="Arial"/>
                <a:cs typeface="Arial"/>
                <a:sym typeface="Arial"/>
              </a:rPr>
              <a:t>the age of unapplied credits</a:t>
            </a:r>
          </a:p>
          <a:p>
            <a:pPr indent="0" lvl="0" marL="0" marR="0" rtl="0" algn="l">
              <a:spcBef>
                <a:spcPts val="1200"/>
              </a:spcBef>
              <a:spcAft>
                <a:spcPts val="0"/>
              </a:spcAft>
              <a:buClr>
                <a:srgbClr val="AF242B"/>
              </a:buClr>
              <a:buSzPct val="25000"/>
              <a:buFont typeface="Noto Sans Symbols"/>
              <a:buNone/>
            </a:pPr>
            <a:r>
              <a:rPr b="0" baseline="0" i="0" lang="en-US" sz="1400" u="none" cap="none" strike="noStrike">
                <a:solidFill>
                  <a:schemeClr val="dk1"/>
                </a:solidFill>
                <a:latin typeface="Arial"/>
                <a:ea typeface="Arial"/>
                <a:cs typeface="Arial"/>
                <a:sym typeface="Arial"/>
              </a:rPr>
              <a:t> </a:t>
            </a:r>
          </a:p>
          <a:p>
            <a:pPr indent="-155575" lvl="0" marL="231775" marR="0" rtl="0" algn="l">
              <a:spcBef>
                <a:spcPts val="12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12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3175" lvl="1" marL="346075" marR="0" rtl="0" algn="l">
              <a:spcBef>
                <a:spcPts val="760"/>
              </a:spcBef>
              <a:spcAft>
                <a:spcPts val="0"/>
              </a:spcAft>
              <a:buClr>
                <a:srgbClr val="AF242B"/>
              </a:buClr>
              <a:buFont typeface="Noto Sans Symbols"/>
              <a:buNone/>
            </a:pPr>
            <a:r>
              <a:t/>
            </a:r>
            <a:endParaRPr b="1" baseline="0" i="0" sz="800" u="sng" cap="none" strike="noStrike">
              <a:solidFill>
                <a:schemeClr val="dk1"/>
              </a:solidFill>
              <a:latin typeface="Arial"/>
              <a:ea typeface="Arial"/>
              <a:cs typeface="Arial"/>
              <a:sym typeface="Arial"/>
            </a:endParaRPr>
          </a:p>
        </p:txBody>
      </p:sp>
      <p:sp>
        <p:nvSpPr>
          <p:cNvPr id="4766" name="Shape 476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767" name="Shape 476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3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72" name="Shape 4772"/>
        <p:cNvGrpSpPr/>
        <p:nvPr/>
      </p:nvGrpSpPr>
      <p:grpSpPr>
        <a:xfrm>
          <a:off x="0" y="0"/>
          <a:ext cx="0" cy="0"/>
          <a:chOff x="0" y="0"/>
          <a:chExt cx="0" cy="0"/>
        </a:xfrm>
      </p:grpSpPr>
      <p:sp>
        <p:nvSpPr>
          <p:cNvPr id="4773" name="Shape 4773"/>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PCAS-Related Custom Reports</a:t>
            </a:r>
          </a:p>
        </p:txBody>
      </p:sp>
      <p:sp>
        <p:nvSpPr>
          <p:cNvPr id="4774" name="Shape 4774"/>
          <p:cNvSpPr txBox="1"/>
          <p:nvPr>
            <p:ph idx="1" type="body"/>
          </p:nvPr>
        </p:nvSpPr>
        <p:spPr>
          <a:xfrm>
            <a:off x="391886" y="1211283"/>
            <a:ext cx="8550501" cy="4922816"/>
          </a:xfrm>
          <a:prstGeom prst="rect">
            <a:avLst/>
          </a:prstGeom>
          <a:noFill/>
          <a:ln>
            <a:noFill/>
          </a:ln>
        </p:spPr>
        <p:txBody>
          <a:bodyPr anchorCtr="0" anchor="t" bIns="45700" lIns="91425" rIns="91425" tIns="45700">
            <a:noAutofit/>
          </a:bodyPr>
          <a:lstStyle/>
          <a:p>
            <a:pPr indent="-158750" lvl="1" marL="568325" marR="0" rtl="0" algn="l">
              <a:spcBef>
                <a:spcPts val="0"/>
              </a:spcBef>
              <a:spcAft>
                <a:spcPts val="0"/>
              </a:spcAft>
              <a:buClr>
                <a:srgbClr val="AF242B"/>
              </a:buClr>
              <a:buFont typeface="Noto Sans Symbols"/>
              <a:buNone/>
            </a:pPr>
            <a:r>
              <a:t/>
            </a:r>
            <a:endParaRPr b="0" baseline="0" i="0" sz="14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4775" name="Shape 477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776" name="Shape 477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777" name="Shape 4777"/>
          <p:cNvSpPr txBox="1"/>
          <p:nvPr/>
        </p:nvSpPr>
        <p:spPr>
          <a:xfrm>
            <a:off x="552337" y="1163104"/>
            <a:ext cx="8229600" cy="342415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BC1049: Federal vs Non-Federal Billing Summary</a:t>
            </a:r>
            <a:r>
              <a:rPr b="1" baseline="0" i="0" lang="en-US" sz="1600" u="none" cap="none" strike="noStrike">
                <a:solidFill>
                  <a:schemeClr val="dk1"/>
                </a:solidFill>
                <a:latin typeface="Arial"/>
                <a:ea typeface="Arial"/>
                <a:cs typeface="Arial"/>
                <a:sym typeface="Arial"/>
              </a:rPr>
              <a:t> </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Summary report showing dollar totals and count of Federal and Non-Federal billings for each fund, business line, budget activity, and region.  The report is used for statistical reporting by fund and to perform performance measurement tracking.  The types of billings include IPAC, Non-IPAC, Interfund, Intrafund and DOD Interfund (formerly SIBAC).</a:t>
            </a:r>
          </a:p>
          <a:p>
            <a:pPr indent="-149225" lvl="1" marL="568325" marR="0" rtl="0" algn="l">
              <a:spcBef>
                <a:spcPts val="12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BCF030: Billed Accounts Receivable Subsidiary Ledger </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This report provides totals on outstanding billed receivables.  This report is used for statement reconciliation.</a:t>
            </a:r>
          </a:p>
          <a:p>
            <a:pPr indent="-149225" lvl="1" marL="568325" marR="0" rtl="0" algn="l">
              <a:spcBef>
                <a:spcPts val="12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BC1008: Subsidiary Ledger Report </a:t>
            </a:r>
            <a:r>
              <a:rPr b="1" baseline="0" i="0" lang="en-US" sz="1600" u="none" cap="none" strike="noStrike">
                <a:solidFill>
                  <a:schemeClr val="dk1"/>
                </a:solidFill>
                <a:latin typeface="Arial"/>
                <a:ea typeface="Arial"/>
                <a:cs typeface="Arial"/>
                <a:sym typeface="Arial"/>
              </a:rPr>
              <a:t> </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This report displays detail transactions of accounts receivables by organization, region, fund, receivable general ledger account, statement number, and post date.  This report is used by GSA to reconcile transactional statements to the Trial Balance.</a:t>
            </a: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49225" lvl="1" marL="568325" marR="0" rtl="0" algn="l">
              <a:spcBef>
                <a:spcPts val="320"/>
              </a:spcBef>
              <a:spcAft>
                <a:spcPts val="0"/>
              </a:spcAft>
              <a:buClr>
                <a:srgbClr val="AF242B"/>
              </a:buClr>
              <a:buFont typeface="Noto Sans Symbols"/>
              <a:buNone/>
            </a:pPr>
            <a:r>
              <a:t/>
            </a:r>
            <a:endParaRPr b="1" baseline="0" i="0" sz="1600" u="sng" cap="none" strike="noStrike">
              <a:solidFill>
                <a:schemeClr val="dk1"/>
              </a:solidFill>
              <a:latin typeface="Arial"/>
              <a:ea typeface="Arial"/>
              <a:cs typeface="Arial"/>
              <a:sym typeface="Arial"/>
            </a:endParaRPr>
          </a:p>
          <a:p>
            <a:pPr indent="-155575" lvl="1"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3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82" name="Shape 4782"/>
        <p:cNvGrpSpPr/>
        <p:nvPr/>
      </p:nvGrpSpPr>
      <p:grpSpPr>
        <a:xfrm>
          <a:off x="0" y="0"/>
          <a:ext cx="0" cy="0"/>
          <a:chOff x="0" y="0"/>
          <a:chExt cx="0" cy="0"/>
        </a:xfrm>
      </p:grpSpPr>
      <p:sp>
        <p:nvSpPr>
          <p:cNvPr id="4783" name="Shape 4783"/>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PCAS-Related Custom Reports</a:t>
            </a:r>
          </a:p>
        </p:txBody>
      </p:sp>
      <p:sp>
        <p:nvSpPr>
          <p:cNvPr id="4784" name="Shape 4784"/>
          <p:cNvSpPr txBox="1"/>
          <p:nvPr>
            <p:ph idx="1" type="body"/>
          </p:nvPr>
        </p:nvSpPr>
        <p:spPr>
          <a:xfrm>
            <a:off x="391886" y="1211283"/>
            <a:ext cx="8550501" cy="4922816"/>
          </a:xfrm>
          <a:prstGeom prst="rect">
            <a:avLst/>
          </a:prstGeom>
          <a:noFill/>
          <a:ln>
            <a:noFill/>
          </a:ln>
        </p:spPr>
        <p:txBody>
          <a:bodyPr anchorCtr="0" anchor="t" bIns="45700" lIns="91425" rIns="91425" tIns="45700">
            <a:noAutofit/>
          </a:bodyPr>
          <a:lstStyle/>
          <a:p>
            <a:pPr indent="-158750" lvl="1" marL="568325" marR="0" rtl="0" algn="l">
              <a:spcBef>
                <a:spcPts val="0"/>
              </a:spcBef>
              <a:spcAft>
                <a:spcPts val="0"/>
              </a:spcAft>
              <a:buClr>
                <a:srgbClr val="AF242B"/>
              </a:buClr>
              <a:buFont typeface="Noto Sans Symbols"/>
              <a:buNone/>
            </a:pPr>
            <a:r>
              <a:t/>
            </a:r>
            <a:endParaRPr b="0" baseline="0" i="0" sz="14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4785" name="Shape 478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786" name="Shape 478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787" name="Shape 4787"/>
          <p:cNvSpPr txBox="1"/>
          <p:nvPr/>
        </p:nvSpPr>
        <p:spPr>
          <a:xfrm>
            <a:off x="441037" y="1190400"/>
            <a:ext cx="8229600" cy="342415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BC2011: Billing Summary Report by Method of Sale</a:t>
            </a:r>
            <a:r>
              <a:rPr b="1" baseline="0" i="0" lang="en-US" sz="1600" u="none" cap="none" strike="noStrike">
                <a:solidFill>
                  <a:schemeClr val="dk1"/>
                </a:solidFill>
                <a:latin typeface="Arial"/>
                <a:ea typeface="Arial"/>
                <a:cs typeface="Arial"/>
                <a:sym typeface="Arial"/>
              </a:rPr>
              <a:t> </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This report will replace the AH2360P1, Method of Sale (MOS) Sales Analysis and Totals and State Country reports being generated and used by GSA today. </a:t>
            </a:r>
          </a:p>
          <a:p>
            <a:pPr indent="-241300" lvl="2" marL="914400"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Similar information to the existing BC1046 Billing Summary report with additional External System ID and Activity data elements.  It provides total dollar amount of billings by business line.  </a:t>
            </a:r>
          </a:p>
          <a:p>
            <a:pPr indent="-155575" lvl="0" marL="231775" marR="0" rtl="0" algn="l">
              <a:spcBef>
                <a:spcPts val="12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BC2026:  Internal Voucher Summary Report</a:t>
            </a:r>
            <a:r>
              <a:rPr b="1" baseline="0" i="0" lang="en-US" sz="1600" u="none" cap="none" strike="noStrike">
                <a:solidFill>
                  <a:schemeClr val="dk1"/>
                </a:solidFill>
                <a:latin typeface="Arial"/>
                <a:ea typeface="Arial"/>
                <a:cs typeface="Arial"/>
                <a:sym typeface="Arial"/>
              </a:rPr>
              <a:t> </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This report provides a detail listing of all Internal Voucher (NV) transactions that were processed or corrected during the accounting period. </a:t>
            </a:r>
          </a:p>
          <a:p>
            <a:pPr indent="-3175" lvl="1" marL="346075" marR="0" rtl="0" algn="l">
              <a:spcBef>
                <a:spcPts val="12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49225" lvl="1" marL="568325" marR="0" rtl="0" algn="l">
              <a:spcBef>
                <a:spcPts val="320"/>
              </a:spcBef>
              <a:spcAft>
                <a:spcPts val="0"/>
              </a:spcAft>
              <a:buClr>
                <a:srgbClr val="AF242B"/>
              </a:buClr>
              <a:buFont typeface="Noto Sans Symbols"/>
              <a:buNone/>
            </a:pPr>
            <a:r>
              <a:t/>
            </a:r>
            <a:endParaRPr b="1" baseline="0" i="0" sz="1600" u="sng" cap="none" strike="noStrike">
              <a:solidFill>
                <a:schemeClr val="dk1"/>
              </a:solidFill>
              <a:latin typeface="Arial"/>
              <a:ea typeface="Arial"/>
              <a:cs typeface="Arial"/>
              <a:sym typeface="Arial"/>
            </a:endParaRPr>
          </a:p>
          <a:p>
            <a:pPr indent="-155575" lvl="1"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idx="1" type="body"/>
          </p:nvPr>
        </p:nvSpPr>
        <p:spPr>
          <a:xfrm>
            <a:off x="649522" y="2801363"/>
            <a:ext cx="8229600" cy="2149008"/>
          </a:xfrm>
          <a:prstGeom prst="rect">
            <a:avLst/>
          </a:prstGeom>
          <a:noFill/>
          <a:ln>
            <a:noFill/>
          </a:ln>
        </p:spPr>
        <p:txBody>
          <a:bodyPr anchorCtr="0" anchor="t"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1" baseline="0" i="0" lang="en-US" sz="3600" u="none" cap="none" strike="noStrike">
                <a:solidFill>
                  <a:schemeClr val="dk1"/>
                </a:solidFill>
                <a:latin typeface="Arial"/>
                <a:ea typeface="Arial"/>
                <a:cs typeface="Arial"/>
                <a:sym typeface="Arial"/>
              </a:rPr>
              <a:t>Segment 1:</a:t>
            </a:r>
          </a:p>
          <a:p>
            <a:pPr indent="-231775" lvl="0" marL="231775" marR="0" rtl="0" algn="ctr">
              <a:spcBef>
                <a:spcPts val="72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Project Cost Accounting System (PCAS) Overview</a:t>
            </a:r>
          </a:p>
        </p:txBody>
      </p:sp>
      <p:sp>
        <p:nvSpPr>
          <p:cNvPr id="117" name="Shape 11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18" name="Shape 11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9" name="Shape 559"/>
        <p:cNvGrpSpPr/>
        <p:nvPr/>
      </p:nvGrpSpPr>
      <p:grpSpPr>
        <a:xfrm>
          <a:off x="0" y="0"/>
          <a:ext cx="0" cy="0"/>
          <a:chOff x="0" y="0"/>
          <a:chExt cx="0" cy="0"/>
        </a:xfrm>
      </p:grpSpPr>
      <p:sp>
        <p:nvSpPr>
          <p:cNvPr id="560" name="Shape 560"/>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Header –  Amounts</a:t>
            </a:r>
          </a:p>
        </p:txBody>
      </p:sp>
      <p:sp>
        <p:nvSpPr>
          <p:cNvPr id="561" name="Shape 561"/>
          <p:cNvSpPr txBox="1"/>
          <p:nvPr>
            <p:ph idx="11" type="ftr"/>
          </p:nvPr>
        </p:nvSpPr>
        <p:spPr>
          <a:xfrm>
            <a:off x="455612" y="6511923"/>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562" name="Shape 56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563" name="Shape 563"/>
          <p:cNvSpPr txBox="1"/>
          <p:nvPr/>
        </p:nvSpPr>
        <p:spPr>
          <a:xfrm>
            <a:off x="577162" y="2888660"/>
            <a:ext cx="8033439" cy="267765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Authorized Agreement Amount </a:t>
            </a:r>
            <a:r>
              <a:rPr b="0" baseline="0" i="0" lang="en-US" sz="1600" u="none" cap="none" strike="noStrike">
                <a:solidFill>
                  <a:schemeClr val="dk1"/>
                </a:solidFill>
                <a:latin typeface="Arial"/>
                <a:ea typeface="Arial"/>
                <a:cs typeface="Arial"/>
                <a:sym typeface="Arial"/>
              </a:rPr>
              <a:t>- Maximum dollar value of the Agreement.</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Agreement Line Amounts</a:t>
            </a:r>
            <a:r>
              <a:rPr b="0" baseline="0" i="0" lang="en-US" sz="1600" u="none" cap="none" strike="noStrike">
                <a:solidFill>
                  <a:schemeClr val="dk1"/>
                </a:solidFill>
                <a:latin typeface="Arial"/>
                <a:ea typeface="Arial"/>
                <a:cs typeface="Arial"/>
                <a:sym typeface="Arial"/>
              </a:rPr>
              <a:t> - Read Only. Aggregate dollar value of all Accounting Line amounts.</a:t>
            </a:r>
          </a:p>
          <a:p>
            <a:pPr indent="-155575" lvl="0" marL="231775" marR="0" rtl="0" algn="l">
              <a:spcBef>
                <a:spcPts val="12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Note: </a:t>
            </a:r>
            <a:r>
              <a:rPr b="0" baseline="0" i="0" lang="en-US" sz="1600" u="none" cap="none" strike="noStrike">
                <a:solidFill>
                  <a:schemeClr val="dk1"/>
                </a:solidFill>
                <a:latin typeface="Arial"/>
                <a:ea typeface="Arial"/>
                <a:cs typeface="Arial"/>
                <a:sym typeface="Arial"/>
              </a:rPr>
              <a:t>In most cases the </a:t>
            </a:r>
            <a:r>
              <a:rPr b="1" baseline="0" i="0" lang="en-US" sz="1600" u="none" cap="none" strike="noStrike">
                <a:solidFill>
                  <a:schemeClr val="dk1"/>
                </a:solidFill>
                <a:latin typeface="Arial"/>
                <a:ea typeface="Arial"/>
                <a:cs typeface="Arial"/>
                <a:sym typeface="Arial"/>
              </a:rPr>
              <a:t>Authorized Agreement Amount </a:t>
            </a:r>
            <a:r>
              <a:rPr b="0" baseline="0" i="0" lang="en-US" sz="1600" u="none" cap="none" strike="noStrike">
                <a:solidFill>
                  <a:schemeClr val="dk1"/>
                </a:solidFill>
                <a:latin typeface="Arial"/>
                <a:ea typeface="Arial"/>
                <a:cs typeface="Arial"/>
                <a:sym typeface="Arial"/>
              </a:rPr>
              <a:t>and the </a:t>
            </a:r>
            <a:r>
              <a:rPr b="1" baseline="0" i="0" lang="en-US" sz="1600" u="none" cap="none" strike="noStrike">
                <a:solidFill>
                  <a:schemeClr val="dk1"/>
                </a:solidFill>
                <a:latin typeface="Arial"/>
                <a:ea typeface="Arial"/>
                <a:cs typeface="Arial"/>
                <a:sym typeface="Arial"/>
              </a:rPr>
              <a:t>Total Agreement Line Amounts</a:t>
            </a:r>
            <a:r>
              <a:rPr b="0" baseline="0" i="0" lang="en-US" sz="1600" u="none" cap="none" strike="noStrike">
                <a:solidFill>
                  <a:schemeClr val="dk1"/>
                </a:solidFill>
                <a:latin typeface="Arial"/>
                <a:ea typeface="Arial"/>
                <a:cs typeface="Arial"/>
                <a:sym typeface="Arial"/>
              </a:rPr>
              <a:t> will be the </a:t>
            </a:r>
            <a:r>
              <a:rPr b="1" baseline="0" i="0" lang="en-US" sz="1600" u="sng" cap="none" strike="noStrike">
                <a:solidFill>
                  <a:schemeClr val="dk1"/>
                </a:solidFill>
                <a:latin typeface="Arial"/>
                <a:ea typeface="Arial"/>
                <a:cs typeface="Arial"/>
                <a:sym typeface="Arial"/>
              </a:rPr>
              <a:t>same amount</a:t>
            </a:r>
            <a:r>
              <a:rPr b="0" baseline="0" i="0" lang="en-US" sz="1600" u="none" cap="none" strike="noStrike">
                <a:solidFill>
                  <a:schemeClr val="dk1"/>
                </a:solidFill>
                <a:latin typeface="Arial"/>
                <a:ea typeface="Arial"/>
                <a:cs typeface="Arial"/>
                <a:sym typeface="Arial"/>
              </a:rPr>
              <a:t>. </a:t>
            </a:r>
          </a:p>
          <a:p>
            <a:pPr indent="-231775" lvl="1" marL="688975" marR="0" rtl="0" algn="l">
              <a:spcBef>
                <a:spcPts val="1200"/>
              </a:spcBef>
              <a:spcAft>
                <a:spcPts val="60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However, these amounts will </a:t>
            </a:r>
            <a:r>
              <a:rPr b="1" baseline="0" i="0" lang="en-US" sz="1600" u="sng" cap="none" strike="noStrike">
                <a:solidFill>
                  <a:schemeClr val="dk1"/>
                </a:solidFill>
                <a:latin typeface="Arial"/>
                <a:ea typeface="Arial"/>
                <a:cs typeface="Arial"/>
                <a:sym typeface="Arial"/>
              </a:rPr>
              <a:t>not match</a:t>
            </a:r>
            <a:r>
              <a:rPr b="0" baseline="0" i="0" lang="en-US" sz="1600" u="none" cap="none" strike="noStrike">
                <a:solidFill>
                  <a:schemeClr val="dk1"/>
                </a:solidFill>
                <a:latin typeface="Arial"/>
                <a:ea typeface="Arial"/>
                <a:cs typeface="Arial"/>
                <a:sym typeface="Arial"/>
              </a:rPr>
              <a:t> in cases where all agreement lines have not been entered for a particular agreement.</a:t>
            </a:r>
          </a:p>
        </p:txBody>
      </p:sp>
      <p:pic>
        <p:nvPicPr>
          <p:cNvPr id="564" name="Shape 564"/>
          <p:cNvPicPr preferRelativeResize="0"/>
          <p:nvPr/>
        </p:nvPicPr>
        <p:blipFill rotWithShape="1">
          <a:blip r:embed="rId3">
            <a:alphaModFix/>
          </a:blip>
          <a:srcRect b="0" l="0" r="0" t="0"/>
          <a:stretch/>
        </p:blipFill>
        <p:spPr>
          <a:xfrm>
            <a:off x="2617041" y="1392908"/>
            <a:ext cx="3953680" cy="1060743"/>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4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92" name="Shape 4792"/>
        <p:cNvGrpSpPr/>
        <p:nvPr/>
      </p:nvGrpSpPr>
      <p:grpSpPr>
        <a:xfrm>
          <a:off x="0" y="0"/>
          <a:ext cx="0" cy="0"/>
          <a:chOff x="0" y="0"/>
          <a:chExt cx="0" cy="0"/>
        </a:xfrm>
      </p:grpSpPr>
      <p:sp>
        <p:nvSpPr>
          <p:cNvPr id="4793" name="Shape 4793"/>
          <p:cNvSpPr txBox="1"/>
          <p:nvPr>
            <p:ph type="title"/>
          </p:nvPr>
        </p:nvSpPr>
        <p:spPr>
          <a:xfrm>
            <a:off x="455612" y="331787"/>
            <a:ext cx="8215023"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PCAS-Related Custom Reports – New Phase 3</a:t>
            </a:r>
          </a:p>
        </p:txBody>
      </p:sp>
      <p:sp>
        <p:nvSpPr>
          <p:cNvPr id="4794" name="Shape 4794"/>
          <p:cNvSpPr txBox="1"/>
          <p:nvPr>
            <p:ph idx="1" type="body"/>
          </p:nvPr>
        </p:nvSpPr>
        <p:spPr>
          <a:xfrm>
            <a:off x="391886" y="1211283"/>
            <a:ext cx="8550501" cy="4922816"/>
          </a:xfrm>
          <a:prstGeom prst="rect">
            <a:avLst/>
          </a:prstGeom>
          <a:noFill/>
          <a:ln>
            <a:noFill/>
          </a:ln>
        </p:spPr>
        <p:txBody>
          <a:bodyPr anchorCtr="0" anchor="t" bIns="45700" lIns="91425" rIns="91425" tIns="45700">
            <a:noAutofit/>
          </a:bodyPr>
          <a:lstStyle/>
          <a:p>
            <a:pPr indent="-158750" lvl="1" marL="568325" marR="0" rtl="0" algn="l">
              <a:spcBef>
                <a:spcPts val="0"/>
              </a:spcBef>
              <a:spcAft>
                <a:spcPts val="0"/>
              </a:spcAft>
              <a:buClr>
                <a:srgbClr val="AF242B"/>
              </a:buClr>
              <a:buFont typeface="Noto Sans Symbols"/>
              <a:buNone/>
            </a:pPr>
            <a:r>
              <a:t/>
            </a:r>
            <a:endParaRPr b="0" baseline="0" i="0" sz="1400" u="none" cap="none" strike="noStrike">
              <a:solidFill>
                <a:schemeClr val="dk1"/>
              </a:solidFill>
              <a:latin typeface="Arial"/>
              <a:ea typeface="Arial"/>
              <a:cs typeface="Arial"/>
              <a:sym typeface="Arial"/>
            </a:endParaRPr>
          </a:p>
          <a:p>
            <a:pPr indent="-155575" lvl="0"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
        <p:nvSpPr>
          <p:cNvPr id="4795" name="Shape 479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796" name="Shape 479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797" name="Shape 4797"/>
          <p:cNvSpPr txBox="1"/>
          <p:nvPr/>
        </p:nvSpPr>
        <p:spPr>
          <a:xfrm>
            <a:off x="441037" y="1190400"/>
            <a:ext cx="8229600" cy="342415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1319.11 Allowance for Loss Reconciliation Detail Subsidiary</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Allowance for Loss Detail Subsidiary Report will be used by the regions to reconcile the 131900.11 General Ledger Account for audit purposes. The report includes detail information taken from the General Ledger and the documents associated with processing that impacts those General Ledger accounts. </a:t>
            </a:r>
          </a:p>
          <a:p>
            <a:pPr indent="-231775" lvl="0" marL="231775" marR="0" rtl="0" algn="l">
              <a:spcBef>
                <a:spcPts val="1200"/>
              </a:spcBef>
              <a:spcAft>
                <a:spcPts val="0"/>
              </a:spcAft>
              <a:buClr>
                <a:srgbClr val="AF242B"/>
              </a:buClr>
              <a:buSzPct val="75000"/>
              <a:buFont typeface="Noto Sans Symbols"/>
              <a:buChar char="•"/>
            </a:pPr>
            <a:r>
              <a:rPr b="1" baseline="0" i="0" lang="en-US" sz="1600" u="sng" cap="none" strike="noStrike">
                <a:solidFill>
                  <a:schemeClr val="dk1"/>
                </a:solidFill>
                <a:latin typeface="Arial"/>
                <a:ea typeface="Arial"/>
                <a:cs typeface="Arial"/>
                <a:sym typeface="Arial"/>
              </a:rPr>
              <a:t>Interest, Penalty and Admin Reconciliation Detail Subsidiary Report</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Interest, Penalty and Admin Detail Subsidiary Report will be used by the regions to reconcile the 134000.01 (Interest), 136000 (Penalty Charges) and 137000 (Admin Charges) General Ledger Accounts for audit purposes. The report includes detail information taken from the General Ledger and the documents associated with processing that impacts those General Ledger accounts.</a:t>
            </a:r>
          </a:p>
          <a:p>
            <a:pPr indent="-155575" lvl="0" marL="23177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49225" lvl="1" marL="568325" marR="0" rtl="0" algn="l">
              <a:spcBef>
                <a:spcPts val="320"/>
              </a:spcBef>
              <a:spcAft>
                <a:spcPts val="0"/>
              </a:spcAft>
              <a:buClr>
                <a:srgbClr val="AF242B"/>
              </a:buClr>
              <a:buFont typeface="Noto Sans Symbols"/>
              <a:buNone/>
            </a:pPr>
            <a:r>
              <a:t/>
            </a:r>
            <a:endParaRPr b="1" baseline="0" i="0" sz="1600" u="sng" cap="none" strike="noStrike">
              <a:solidFill>
                <a:schemeClr val="dk1"/>
              </a:solidFill>
              <a:latin typeface="Arial"/>
              <a:ea typeface="Arial"/>
              <a:cs typeface="Arial"/>
              <a:sym typeface="Arial"/>
            </a:endParaRPr>
          </a:p>
          <a:p>
            <a:pPr indent="-155575" lvl="1" marL="23177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4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02" name="Shape 4802"/>
        <p:cNvGrpSpPr/>
        <p:nvPr/>
      </p:nvGrpSpPr>
      <p:grpSpPr>
        <a:xfrm>
          <a:off x="0" y="0"/>
          <a:ext cx="0" cy="0"/>
          <a:chOff x="0" y="0"/>
          <a:chExt cx="0" cy="0"/>
        </a:xfrm>
      </p:grpSpPr>
      <p:sp>
        <p:nvSpPr>
          <p:cNvPr id="4803" name="Shape 4803"/>
          <p:cNvSpPr txBox="1"/>
          <p:nvPr>
            <p:ph type="title"/>
          </p:nvPr>
        </p:nvSpPr>
        <p:spPr>
          <a:xfrm>
            <a:off x="455612" y="111759"/>
            <a:ext cx="8586786" cy="78359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PCAS Reports Schedules</a:t>
            </a:r>
          </a:p>
        </p:txBody>
      </p:sp>
      <p:sp>
        <p:nvSpPr>
          <p:cNvPr id="4804" name="Shape 480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4805" name="Shape 4805"/>
          <p:cNvSpPr txBox="1"/>
          <p:nvPr>
            <p:ph idx="12" type="sldNum"/>
          </p:nvPr>
        </p:nvSpPr>
        <p:spPr>
          <a:xfrm>
            <a:off x="-25400" y="6245225"/>
            <a:ext cx="504824" cy="47624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4806" name="Shape 4806"/>
          <p:cNvSpPr/>
          <p:nvPr/>
        </p:nvSpPr>
        <p:spPr>
          <a:xfrm>
            <a:off x="7952874" y="6245225"/>
            <a:ext cx="1089525" cy="476249"/>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aphicFrame>
        <p:nvGraphicFramePr>
          <p:cNvPr id="4807" name="Shape 4807"/>
          <p:cNvGraphicFramePr/>
          <p:nvPr/>
        </p:nvGraphicFramePr>
        <p:xfrm>
          <a:off x="571679" y="1176745"/>
          <a:ext cx="3000000" cy="3000000"/>
        </p:xfrm>
        <a:graphic>
          <a:graphicData uri="http://schemas.openxmlformats.org/drawingml/2006/table">
            <a:tbl>
              <a:tblPr bandRow="1" firstRow="1">
                <a:noFill/>
                <a:tableStyleId>{04351FD8-87C9-4F52-8B5C-DA43C642C69F}</a:tableStyleId>
              </a:tblPr>
              <a:tblGrid>
                <a:gridCol w="2977775"/>
                <a:gridCol w="855125"/>
                <a:gridCol w="1210625"/>
                <a:gridCol w="746875"/>
                <a:gridCol w="811525"/>
                <a:gridCol w="902025"/>
                <a:gridCol w="870275"/>
              </a:tblGrid>
              <a:tr h="182875">
                <a:tc>
                  <a:txBody>
                    <a:bodyPr>
                      <a:noAutofit/>
                    </a:bodyPr>
                    <a:lstStyle/>
                    <a:p>
                      <a:pPr indent="0" lvl="0" marL="0" marR="0" rtl="0" algn="l">
                        <a:spcBef>
                          <a:spcPts val="0"/>
                        </a:spcBef>
                        <a:buSzPct val="25000"/>
                        <a:buNone/>
                      </a:pPr>
                      <a:r>
                        <a:rPr b="1" baseline="0" i="0" lang="en-US" sz="1200" u="none" cap="none" strike="noStrike">
                          <a:latin typeface="Arial"/>
                          <a:ea typeface="Arial"/>
                          <a:cs typeface="Arial"/>
                          <a:sym typeface="Arial"/>
                        </a:rPr>
                        <a:t>Report Names</a:t>
                      </a:r>
                    </a:p>
                  </a:txBody>
                  <a:tcPr marT="45725" marB="45725" marR="91450" marL="91450"/>
                </a:tc>
                <a:tc>
                  <a:txBody>
                    <a:bodyPr>
                      <a:noAutofit/>
                    </a:bodyPr>
                    <a:lstStyle/>
                    <a:p>
                      <a:pPr indent="0" lvl="0" marL="0" marR="0" rtl="0" algn="ctr">
                        <a:lnSpc>
                          <a:spcPct val="100000"/>
                        </a:lnSpc>
                        <a:spcBef>
                          <a:spcPts val="0"/>
                        </a:spcBef>
                        <a:spcAft>
                          <a:spcPts val="0"/>
                        </a:spcAft>
                        <a:buClr>
                          <a:schemeClr val="lt1"/>
                        </a:buClr>
                        <a:buSzPct val="25000"/>
                        <a:buFont typeface="Arial"/>
                        <a:buNone/>
                      </a:pPr>
                      <a:r>
                        <a:rPr b="1" baseline="0" i="0" lang="en-US" sz="1200" u="none" cap="none" strike="noStrike">
                          <a:solidFill>
                            <a:schemeClr val="lt1"/>
                          </a:solidFill>
                          <a:latin typeface="Arial"/>
                          <a:ea typeface="Arial"/>
                          <a:cs typeface="Arial"/>
                          <a:sym typeface="Arial"/>
                        </a:rPr>
                        <a:t>Report Number</a:t>
                      </a:r>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SzPct val="25000"/>
                        <a:buFont typeface="Arial"/>
                        <a:buNone/>
                      </a:pPr>
                      <a:r>
                        <a:rPr baseline="0" lang="en-US" sz="1200" u="none" cap="none" strike="noStrike"/>
                        <a:t>Available in Pegasys (On-Demand Report) </a:t>
                      </a:r>
                    </a:p>
                  </a:txBody>
                  <a:tcPr marT="45725" marB="45725" marR="91450" marL="91450"/>
                </a:tc>
                <a:tc gridSpan="4">
                  <a:txBody>
                    <a:bodyPr>
                      <a:noAutofit/>
                    </a:bodyPr>
                    <a:lstStyle/>
                    <a:p>
                      <a:pPr indent="0" lvl="0" marL="0" marR="0" rtl="0" algn="ctr">
                        <a:lnSpc>
                          <a:spcPct val="100000"/>
                        </a:lnSpc>
                        <a:spcBef>
                          <a:spcPts val="0"/>
                        </a:spcBef>
                        <a:spcAft>
                          <a:spcPts val="0"/>
                        </a:spcAft>
                        <a:buClr>
                          <a:schemeClr val="dk1"/>
                        </a:buClr>
                        <a:buSzPct val="25000"/>
                        <a:buFont typeface="Arial"/>
                        <a:buNone/>
                      </a:pPr>
                      <a:r>
                        <a:rPr baseline="0" lang="en-US" sz="1200" u="none" cap="none" strike="noStrike"/>
                        <a:t>Scheduled Reports</a:t>
                      </a:r>
                    </a:p>
                    <a:p>
                      <a:pPr indent="0" lvl="0" marL="0" marR="0" rtl="0" algn="ctr">
                        <a:spcBef>
                          <a:spcPts val="0"/>
                        </a:spcBef>
                        <a:buNone/>
                      </a:pPr>
                      <a:r>
                        <a:t/>
                      </a:r>
                      <a:endParaRPr b="1" baseline="0" i="0" sz="1200" u="none" cap="none" strike="noStrike">
                        <a:latin typeface="Arial"/>
                        <a:ea typeface="Arial"/>
                        <a:cs typeface="Arial"/>
                        <a:sym typeface="Arial"/>
                      </a:endParaRPr>
                    </a:p>
                  </a:txBody>
                  <a:tcPr marT="45725" marB="45725" marR="91450" marL="91450"/>
                </a:tc>
                <a:tc hMerge="1"/>
                <a:tc hMerge="1"/>
                <a:tc hMerge="1"/>
              </a:tr>
              <a:tr h="182875">
                <a:tc>
                  <a:txBody>
                    <a:bodyPr>
                      <a:noAutofit/>
                    </a:bodyPr>
                    <a:lstStyle/>
                    <a:p>
                      <a:pPr indent="-2539" lvl="0" marL="91440" marR="0" rtl="0" algn="l">
                        <a:spcBef>
                          <a:spcPts val="0"/>
                        </a:spcBef>
                        <a:buNone/>
                      </a:pPr>
                      <a:r>
                        <a:t/>
                      </a:r>
                      <a:endParaRPr b="1" baseline="0" i="0" sz="1200" u="none" cap="none" strike="noStrike">
                        <a:solidFill>
                          <a:srgbClr val="000000"/>
                        </a:solidFill>
                        <a:latin typeface="Arial"/>
                        <a:ea typeface="Arial"/>
                        <a:cs typeface="Arial"/>
                        <a:sym typeface="Arial"/>
                      </a:endParaRPr>
                    </a:p>
                  </a:txBody>
                  <a:tcPr marT="5900" marB="0" marR="5900" marL="5900" anchor="b"/>
                </a:tc>
                <a:tc>
                  <a:txBody>
                    <a:bodyPr>
                      <a:noAutofit/>
                    </a:bodyPr>
                    <a:lstStyle/>
                    <a:p>
                      <a:pPr indent="0" lvl="0" marL="0" marR="0" rtl="0" algn="ctr">
                        <a:lnSpc>
                          <a:spcPct val="100000"/>
                        </a:lnSpc>
                        <a:spcBef>
                          <a:spcPts val="0"/>
                        </a:spcBef>
                        <a:spcAft>
                          <a:spcPts val="0"/>
                        </a:spcAft>
                        <a:buClr>
                          <a:schemeClr val="dk1"/>
                        </a:buClr>
                        <a:buFont typeface="Arial"/>
                        <a:buNone/>
                      </a:pPr>
                      <a:r>
                        <a:t/>
                      </a:r>
                      <a:endParaRPr b="1" baseline="0" i="0" sz="1200" u="none" cap="none" strike="noStrike">
                        <a:solidFill>
                          <a:srgbClr val="000000"/>
                        </a:solidFill>
                        <a:latin typeface="Arial"/>
                        <a:ea typeface="Arial"/>
                        <a:cs typeface="Arial"/>
                        <a:sym typeface="Arial"/>
                      </a:endParaRPr>
                    </a:p>
                  </a:txBody>
                  <a:tcPr marT="45725" marB="45725" marR="91450" marL="91450"/>
                </a:tc>
                <a:tc>
                  <a:txBody>
                    <a:bodyPr>
                      <a:noAutofit/>
                    </a:bodyPr>
                    <a:lstStyle/>
                    <a:p>
                      <a:pPr indent="0" lvl="0" marL="0" marR="0" rtl="0" algn="ctr">
                        <a:lnSpc>
                          <a:spcPct val="100000"/>
                        </a:lnSpc>
                        <a:spcBef>
                          <a:spcPts val="0"/>
                        </a:spcBef>
                        <a:spcAft>
                          <a:spcPts val="0"/>
                        </a:spcAft>
                        <a:buClr>
                          <a:schemeClr val="dk1"/>
                        </a:buClr>
                        <a:buFont typeface="Arial"/>
                        <a:buNone/>
                      </a:pPr>
                      <a:r>
                        <a:t/>
                      </a:r>
                      <a:endParaRPr b="1" baseline="0" i="0" sz="1200" u="none" cap="none" strike="noStrike">
                        <a:solidFill>
                          <a:srgbClr val="000000"/>
                        </a:solidFill>
                        <a:latin typeface="Arial"/>
                        <a:ea typeface="Arial"/>
                        <a:cs typeface="Arial"/>
                        <a:sym typeface="Arial"/>
                      </a:endParaRPr>
                    </a:p>
                  </a:txBody>
                  <a:tcPr marT="45725" marB="45725" marR="91450" marL="91450"/>
                </a:tc>
                <a:tc>
                  <a:txBody>
                    <a:bodyPr>
                      <a:noAutofit/>
                    </a:bodyPr>
                    <a:lstStyle/>
                    <a:p>
                      <a:pPr indent="0" lvl="0" marL="0" marR="0" rtl="0" algn="ctr">
                        <a:spcBef>
                          <a:spcPts val="0"/>
                        </a:spcBef>
                        <a:buSzPct val="25000"/>
                        <a:buNone/>
                      </a:pPr>
                      <a:r>
                        <a:rPr b="1" baseline="0" i="0" lang="en-US" sz="1200" u="none" cap="none" strike="noStrike">
                          <a:latin typeface="Arial"/>
                          <a:ea typeface="Arial"/>
                          <a:cs typeface="Arial"/>
                          <a:sym typeface="Arial"/>
                        </a:rPr>
                        <a:t>Weekly</a:t>
                      </a:r>
                    </a:p>
                  </a:txBody>
                  <a:tcPr marT="45725" marB="45725" marR="91450" marL="91450"/>
                </a:tc>
                <a:tc>
                  <a:txBody>
                    <a:bodyPr>
                      <a:noAutofit/>
                    </a:bodyPr>
                    <a:lstStyle/>
                    <a:p>
                      <a:pPr indent="0" lvl="0" marL="0" marR="0" rtl="0" algn="ctr">
                        <a:spcBef>
                          <a:spcPts val="0"/>
                        </a:spcBef>
                        <a:buSzPct val="25000"/>
                        <a:buNone/>
                      </a:pPr>
                      <a:r>
                        <a:rPr b="1" baseline="0" lang="en-US" sz="1200" u="none" cap="none" strike="noStrike"/>
                        <a:t>Monthly</a:t>
                      </a:r>
                    </a:p>
                  </a:txBody>
                  <a:tcPr marT="45725" marB="45725" marR="91450" marL="91450"/>
                </a:tc>
                <a:tc>
                  <a:txBody>
                    <a:bodyPr>
                      <a:noAutofit/>
                    </a:bodyPr>
                    <a:lstStyle/>
                    <a:p>
                      <a:pPr indent="0" lvl="0" marL="0" marR="0" rtl="0" algn="ctr">
                        <a:spcBef>
                          <a:spcPts val="0"/>
                        </a:spcBef>
                        <a:buSzPct val="25000"/>
                        <a:buNone/>
                      </a:pPr>
                      <a:r>
                        <a:rPr b="1" baseline="0" lang="en-US" sz="1200" u="none" cap="none" strike="noStrike"/>
                        <a:t>Quarter</a:t>
                      </a:r>
                      <a:r>
                        <a:rPr b="1" baseline="0" i="0" lang="en-US" sz="1200" u="none" cap="none" strike="noStrike">
                          <a:latin typeface="Arial"/>
                          <a:ea typeface="Arial"/>
                          <a:cs typeface="Arial"/>
                          <a:sym typeface="Arial"/>
                        </a:rPr>
                        <a:t>ly</a:t>
                      </a:r>
                    </a:p>
                  </a:txBody>
                  <a:tcPr marT="45725" marB="45725" marR="91450" marL="91450"/>
                </a:tc>
                <a:tc>
                  <a:txBody>
                    <a:bodyPr>
                      <a:noAutofit/>
                    </a:bodyPr>
                    <a:lstStyle/>
                    <a:p>
                      <a:pPr indent="0" lvl="0" marL="0" marR="0" rtl="0" algn="ctr">
                        <a:spcBef>
                          <a:spcPts val="0"/>
                        </a:spcBef>
                        <a:buSzPct val="25000"/>
                        <a:buNone/>
                      </a:pPr>
                      <a:r>
                        <a:rPr b="1" baseline="0" lang="en-US" sz="1200" u="none" cap="none" strike="noStrike"/>
                        <a:t>Annually</a:t>
                      </a:r>
                    </a:p>
                  </a:txBody>
                  <a:tcPr marT="45725" marB="45725" marR="91450" marL="91450"/>
                </a:tc>
              </a:tr>
              <a:tr h="182875">
                <a:tc>
                  <a:txBody>
                    <a:bodyPr>
                      <a:noAutofit/>
                    </a:bodyPr>
                    <a:lstStyle/>
                    <a:p>
                      <a:pPr indent="-2539" lvl="0" marL="91440" marR="0" rtl="0" algn="l">
                        <a:spcBef>
                          <a:spcPts val="0"/>
                        </a:spcBef>
                        <a:buSzPct val="25000"/>
                        <a:buNone/>
                      </a:pPr>
                      <a:r>
                        <a:rPr baseline="0" lang="en-US" sz="1200" u="none" cap="none" strike="noStrike"/>
                        <a:t>Billed Summary Report</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BC1046</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r>
              <a:tr h="202800">
                <a:tc>
                  <a:txBody>
                    <a:bodyPr>
                      <a:noAutofit/>
                    </a:bodyPr>
                    <a:lstStyle/>
                    <a:p>
                      <a:pPr indent="-2539" lvl="0" marL="91440" marR="0" rtl="0" algn="l">
                        <a:spcBef>
                          <a:spcPts val="0"/>
                        </a:spcBef>
                        <a:buSzPct val="25000"/>
                        <a:buNone/>
                      </a:pPr>
                      <a:r>
                        <a:rPr baseline="0" lang="en-US" sz="1200" u="none" cap="none" strike="noStrike"/>
                        <a:t>Aged Billed Receivables Report</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BC1265</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r>
              <a:tr h="182875">
                <a:tc>
                  <a:txBody>
                    <a:bodyPr>
                      <a:noAutofit/>
                    </a:bodyPr>
                    <a:lstStyle/>
                    <a:p>
                      <a:pPr indent="-2539" lvl="0" marL="91440" marR="0" rtl="0" algn="l">
                        <a:spcBef>
                          <a:spcPts val="0"/>
                        </a:spcBef>
                        <a:buSzPct val="25000"/>
                        <a:buNone/>
                      </a:pPr>
                      <a:r>
                        <a:rPr baseline="0" lang="en-US" sz="1200" u="none" cap="none" strike="noStrike"/>
                        <a:t>Detailed Billed Receivables Report  </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BC1095</a:t>
                      </a:r>
                    </a:p>
                  </a:txBody>
                  <a:tcPr marT="5900" marB="0" marR="5900" marL="5900" anchor="ctr"/>
                </a:tc>
                <a:tc>
                  <a:txBody>
                    <a:bodyPr>
                      <a:noAutofit/>
                    </a:bodyPr>
                    <a:lstStyle/>
                    <a:p>
                      <a:pPr indent="0" lvl="0" marL="0" marR="0" rtl="0" algn="ctr">
                        <a:spcBef>
                          <a:spcPts val="0"/>
                        </a:spcBef>
                        <a:buSzPct val="25000"/>
                        <a:buNone/>
                      </a:pPr>
                      <a:r>
                        <a:rPr baseline="0" lang="en-US" sz="1200" u="none" cap="none" strike="noStrike"/>
                        <a:t>X</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r>
              <a:tr h="182875">
                <a:tc>
                  <a:txBody>
                    <a:bodyPr>
                      <a:noAutofit/>
                    </a:bodyPr>
                    <a:lstStyle/>
                    <a:p>
                      <a:pPr indent="-2539" lvl="0" marL="91440" marR="0" rtl="0" algn="l">
                        <a:spcBef>
                          <a:spcPts val="0"/>
                        </a:spcBef>
                        <a:buSzPct val="25000"/>
                        <a:buNone/>
                      </a:pPr>
                      <a:r>
                        <a:rPr baseline="0" lang="en-US" sz="1200" u="none" cap="none" strike="noStrike"/>
                        <a:t>Federal vs Non-Federal Billing Summary</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BC1049</a:t>
                      </a:r>
                    </a:p>
                  </a:txBody>
                  <a:tcPr marT="5900" marB="0" marR="5900" marL="5900" anchor="ctr"/>
                </a:tc>
                <a:tc>
                  <a:txBody>
                    <a:bodyPr>
                      <a:noAutofit/>
                    </a:bodyPr>
                    <a:lstStyle/>
                    <a:p>
                      <a:pPr indent="0" lvl="0" marL="0" marR="0" rtl="0" algn="ctr">
                        <a:spcBef>
                          <a:spcPts val="0"/>
                        </a:spcBef>
                        <a:buSzPct val="25000"/>
                        <a:buNone/>
                      </a:pPr>
                      <a:r>
                        <a:rPr baseline="0" lang="en-US" sz="1200" u="none" cap="none" strike="noStrike"/>
                        <a:t> </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r>
              <a:tr h="182875">
                <a:tc>
                  <a:txBody>
                    <a:bodyPr>
                      <a:noAutofit/>
                    </a:bodyPr>
                    <a:lstStyle/>
                    <a:p>
                      <a:pPr indent="-2539" lvl="0" marL="91440" marR="0" rtl="0" algn="l">
                        <a:spcBef>
                          <a:spcPts val="0"/>
                        </a:spcBef>
                        <a:buSzPct val="25000"/>
                        <a:buNone/>
                      </a:pPr>
                      <a:r>
                        <a:rPr baseline="0" lang="en-US" sz="1200" u="none" cap="none" strike="noStrike"/>
                        <a:t>Aged Unbilled Receivables </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BC1040</a:t>
                      </a:r>
                    </a:p>
                  </a:txBody>
                  <a:tcPr marT="5900" marB="0" marR="5900" marL="5900" anchor="ctr"/>
                </a:tc>
                <a:tc>
                  <a:txBody>
                    <a:bodyPr>
                      <a:noAutofit/>
                    </a:bodyPr>
                    <a:lstStyle/>
                    <a:p>
                      <a:pPr indent="0" lvl="0" marL="0" marR="0" rtl="0" algn="ctr">
                        <a:spcBef>
                          <a:spcPts val="0"/>
                        </a:spcBef>
                        <a:buSzPct val="25000"/>
                        <a:buNone/>
                      </a:pPr>
                      <a:r>
                        <a:rPr baseline="0" lang="en-US" sz="1200" u="none" cap="none" strike="noStrike"/>
                        <a:t> X </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r>
              <a:tr h="182875">
                <a:tc>
                  <a:txBody>
                    <a:bodyPr>
                      <a:noAutofit/>
                    </a:bodyPr>
                    <a:lstStyle/>
                    <a:p>
                      <a:pPr indent="-2539" lvl="0" marL="91440" marR="0" rtl="0" algn="l">
                        <a:spcBef>
                          <a:spcPts val="0"/>
                        </a:spcBef>
                        <a:buSzPct val="25000"/>
                        <a:buNone/>
                      </a:pPr>
                      <a:r>
                        <a:rPr baseline="0" lang="en-US" sz="1200" u="none" cap="none" strike="noStrike"/>
                        <a:t>Billed Accounts Receivable Subsidiary Ledger</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BCF030</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r>
              <a:tr h="182875">
                <a:tc>
                  <a:txBody>
                    <a:bodyPr>
                      <a:noAutofit/>
                    </a:bodyPr>
                    <a:lstStyle/>
                    <a:p>
                      <a:pPr indent="-2539" lvl="0" marL="91440" marR="0" rtl="0" algn="l">
                        <a:spcBef>
                          <a:spcPts val="0"/>
                        </a:spcBef>
                        <a:buSzPct val="25000"/>
                        <a:buNone/>
                      </a:pPr>
                      <a:r>
                        <a:rPr baseline="0" lang="en-US" sz="1200" u="none" cap="none" strike="noStrike"/>
                        <a:t>Credit Application Report </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BC1190</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r>
              <a:tr h="182875">
                <a:tc>
                  <a:txBody>
                    <a:bodyPr>
                      <a:noAutofit/>
                    </a:bodyPr>
                    <a:lstStyle/>
                    <a:p>
                      <a:pPr indent="-2539" lvl="0" marL="91440" marR="0" rtl="0" algn="l">
                        <a:spcBef>
                          <a:spcPts val="0"/>
                        </a:spcBef>
                        <a:buSzPct val="25000"/>
                        <a:buNone/>
                      </a:pPr>
                      <a:r>
                        <a:rPr baseline="0" lang="en-US" sz="1200" u="none" cap="none" strike="noStrike"/>
                        <a:t>Accounts Receivable Subsidiary Ledger Report </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BC1008</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r>
              <a:tr h="182875">
                <a:tc>
                  <a:txBody>
                    <a:bodyPr>
                      <a:noAutofit/>
                    </a:bodyPr>
                    <a:lstStyle/>
                    <a:p>
                      <a:pPr indent="-2539" lvl="0" marL="91440" marR="0" rtl="0" algn="l">
                        <a:spcBef>
                          <a:spcPts val="0"/>
                        </a:spcBef>
                        <a:buSzPct val="25000"/>
                        <a:buNone/>
                      </a:pPr>
                      <a:r>
                        <a:rPr baseline="0" lang="en-US" sz="1200" u="none" cap="none" strike="noStrike"/>
                        <a:t>Subsidiary of Unfilled Customer Orders Report</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BC2013</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r>
              <a:tr h="182875">
                <a:tc>
                  <a:txBody>
                    <a:bodyPr>
                      <a:noAutofit/>
                    </a:bodyPr>
                    <a:lstStyle/>
                    <a:p>
                      <a:pPr indent="-2539" lvl="0" marL="91440" marR="0" rtl="0" algn="l">
                        <a:lnSpc>
                          <a:spcPct val="100000"/>
                        </a:lnSpc>
                        <a:spcBef>
                          <a:spcPts val="0"/>
                        </a:spcBef>
                        <a:spcAft>
                          <a:spcPts val="0"/>
                        </a:spcAft>
                        <a:buClr>
                          <a:schemeClr val="dk1"/>
                        </a:buClr>
                        <a:buSzPct val="25000"/>
                        <a:buFont typeface="Arial"/>
                        <a:buNone/>
                      </a:pPr>
                      <a:r>
                        <a:rPr baseline="0" lang="en-US" sz="1200" u="none" cap="none" strike="noStrike"/>
                        <a:t>Subsidiary of Unfilled Customer Orders with Advances Report </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BC2014</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r>
              <a:tr h="182875">
                <a:tc>
                  <a:txBody>
                    <a:bodyPr>
                      <a:noAutofit/>
                    </a:bodyPr>
                    <a:lstStyle/>
                    <a:p>
                      <a:pPr indent="-2539" lvl="0" marL="91440" marR="0" rtl="0" algn="l">
                        <a:spcBef>
                          <a:spcPts val="0"/>
                        </a:spcBef>
                        <a:buSzPct val="25000"/>
                        <a:buNone/>
                      </a:pPr>
                      <a:r>
                        <a:rPr baseline="0" lang="en-US" sz="1200" u="none" cap="none" strike="noStrike"/>
                        <a:t>Subsidiary of Deferred Income </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BC2016</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r>
              <a:tr h="194375">
                <a:tc>
                  <a:txBody>
                    <a:bodyPr>
                      <a:noAutofit/>
                    </a:bodyPr>
                    <a:lstStyle/>
                    <a:p>
                      <a:pPr indent="-2539" lvl="1" marL="91440" marR="0" rtl="0" algn="l">
                        <a:lnSpc>
                          <a:spcPct val="100000"/>
                        </a:lnSpc>
                        <a:spcBef>
                          <a:spcPts val="0"/>
                        </a:spcBef>
                        <a:spcAft>
                          <a:spcPts val="0"/>
                        </a:spcAft>
                        <a:buClr>
                          <a:schemeClr val="dk1"/>
                        </a:buClr>
                        <a:buSzPct val="25000"/>
                        <a:buFont typeface="Arial"/>
                        <a:buNone/>
                      </a:pPr>
                      <a:r>
                        <a:rPr baseline="0" lang="en-US" sz="1200" u="none" cap="none" strike="noStrike">
                          <a:solidFill>
                            <a:schemeClr val="dk1"/>
                          </a:solidFill>
                          <a:latin typeface="Arial"/>
                          <a:ea typeface="Arial"/>
                          <a:cs typeface="Arial"/>
                          <a:sym typeface="Arial"/>
                        </a:rPr>
                        <a:t>Advance Spending Report</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BC2040</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r>
              <a:tr h="194375">
                <a:tc>
                  <a:txBody>
                    <a:bodyPr>
                      <a:noAutofit/>
                    </a:bodyPr>
                    <a:lstStyle/>
                    <a:p>
                      <a:pPr indent="-2539" lvl="1" marL="91440" marR="0" rtl="0" algn="l">
                        <a:lnSpc>
                          <a:spcPct val="100000"/>
                        </a:lnSpc>
                        <a:spcBef>
                          <a:spcPts val="0"/>
                        </a:spcBef>
                        <a:spcAft>
                          <a:spcPts val="0"/>
                        </a:spcAft>
                        <a:buClr>
                          <a:schemeClr val="dk1"/>
                        </a:buClr>
                        <a:buSzPct val="25000"/>
                        <a:buFont typeface="Arial"/>
                        <a:buNone/>
                      </a:pPr>
                      <a:r>
                        <a:rPr baseline="0" lang="en-US" sz="1200" u="none" cap="none" strike="noStrike"/>
                        <a:t>Billing Summary Report </a:t>
                      </a:r>
                      <a:r>
                        <a:rPr baseline="0" lang="en-US" sz="1200" u="none" cap="none" strike="noStrike">
                          <a:solidFill>
                            <a:schemeClr val="dk1"/>
                          </a:solidFill>
                          <a:latin typeface="Arial"/>
                          <a:ea typeface="Arial"/>
                          <a:cs typeface="Arial"/>
                          <a:sym typeface="Arial"/>
                        </a:rPr>
                        <a:t>by</a:t>
                      </a:r>
                      <a:r>
                        <a:rPr baseline="0" lang="en-US" sz="1200" u="none" cap="none" strike="noStrike"/>
                        <a:t> Method of Sale</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BC2011</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r>
              <a:tr h="194375">
                <a:tc>
                  <a:txBody>
                    <a:bodyPr>
                      <a:noAutofit/>
                    </a:bodyPr>
                    <a:lstStyle/>
                    <a:p>
                      <a:pPr indent="-2539" lvl="1" marL="91440" marR="0" rtl="0" algn="l">
                        <a:lnSpc>
                          <a:spcPct val="100000"/>
                        </a:lnSpc>
                        <a:spcBef>
                          <a:spcPts val="0"/>
                        </a:spcBef>
                        <a:spcAft>
                          <a:spcPts val="0"/>
                        </a:spcAft>
                        <a:buClr>
                          <a:schemeClr val="dk1"/>
                        </a:buClr>
                        <a:buSzPct val="25000"/>
                        <a:buFont typeface="Arial"/>
                        <a:buNone/>
                      </a:pPr>
                      <a:r>
                        <a:rPr baseline="0" lang="en-US" sz="1200" u="none" cap="none" strike="noStrike">
                          <a:solidFill>
                            <a:schemeClr val="dk1"/>
                          </a:solidFill>
                          <a:latin typeface="Arial"/>
                          <a:ea typeface="Arial"/>
                          <a:cs typeface="Arial"/>
                          <a:sym typeface="Arial"/>
                        </a:rPr>
                        <a:t>Internal Voucher Summary Report</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BC2026</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r>
              <a:tr h="194375">
                <a:tc>
                  <a:txBody>
                    <a:bodyPr>
                      <a:noAutofit/>
                    </a:bodyPr>
                    <a:lstStyle/>
                    <a:p>
                      <a:pPr indent="-2539" lvl="1" marL="91440" marR="0" rtl="0" algn="l">
                        <a:lnSpc>
                          <a:spcPct val="100000"/>
                        </a:lnSpc>
                        <a:spcBef>
                          <a:spcPts val="0"/>
                        </a:spcBef>
                        <a:spcAft>
                          <a:spcPts val="0"/>
                        </a:spcAft>
                        <a:buClr>
                          <a:schemeClr val="dk1"/>
                        </a:buClr>
                        <a:buSzPct val="25000"/>
                        <a:buFont typeface="Arial"/>
                        <a:buNone/>
                      </a:pPr>
                      <a:r>
                        <a:rPr baseline="0" lang="en-US" sz="1200" u="none" cap="none" strike="noStrike">
                          <a:solidFill>
                            <a:schemeClr val="dk1"/>
                          </a:solidFill>
                          <a:latin typeface="Arial"/>
                          <a:ea typeface="Arial"/>
                          <a:cs typeface="Arial"/>
                          <a:sym typeface="Arial"/>
                        </a:rPr>
                        <a:t>1319.11 Allowance for Loss Reconciliation Detail Subsidiary</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n/a</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r>
              <a:tr h="194375">
                <a:tc>
                  <a:txBody>
                    <a:bodyPr>
                      <a:noAutofit/>
                    </a:bodyPr>
                    <a:lstStyle/>
                    <a:p>
                      <a:pPr indent="-2539" lvl="1" marL="91440" marR="0" rtl="0" algn="l">
                        <a:lnSpc>
                          <a:spcPct val="100000"/>
                        </a:lnSpc>
                        <a:spcBef>
                          <a:spcPts val="0"/>
                        </a:spcBef>
                        <a:spcAft>
                          <a:spcPts val="0"/>
                        </a:spcAft>
                        <a:buClr>
                          <a:schemeClr val="dk1"/>
                        </a:buClr>
                        <a:buSzPct val="25000"/>
                        <a:buFont typeface="Arial"/>
                        <a:buNone/>
                      </a:pPr>
                      <a:r>
                        <a:rPr baseline="0" lang="en-US" sz="1200" u="none" cap="none" strike="noStrike">
                          <a:solidFill>
                            <a:schemeClr val="dk1"/>
                          </a:solidFill>
                          <a:latin typeface="Arial"/>
                          <a:ea typeface="Arial"/>
                          <a:cs typeface="Arial"/>
                          <a:sym typeface="Arial"/>
                        </a:rPr>
                        <a:t>Interest, Penalty and Admin Reconciliation Detail Subsidiary Report</a:t>
                      </a: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n/a</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X</a:t>
                      </a: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c>
                  <a:txBody>
                    <a:bodyPr>
                      <a:noAutofit/>
                    </a:bodyPr>
                    <a:lstStyle/>
                    <a:p>
                      <a:pPr indent="0" lvl="0" marL="0" marR="0" rtl="0" algn="ctr">
                        <a:spcBef>
                          <a:spcPts val="0"/>
                        </a:spcBef>
                        <a:buNone/>
                      </a:pPr>
                      <a:r>
                        <a:t/>
                      </a:r>
                      <a:endParaRPr b="0" baseline="0" i="0" sz="1200" u="none" cap="none" strike="noStrike">
                        <a:solidFill>
                          <a:srgbClr val="000000"/>
                        </a:solidFill>
                        <a:latin typeface="Arial"/>
                        <a:ea typeface="Arial"/>
                        <a:cs typeface="Arial"/>
                        <a:sym typeface="Arial"/>
                      </a:endParaRPr>
                    </a:p>
                  </a:txBody>
                  <a:tcPr marT="5900" marB="0" marR="5900" marL="5900" anchor="ctr"/>
                </a:tc>
              </a:tr>
            </a:tbl>
          </a:graphicData>
        </a:graphic>
      </p:graphicFrame>
    </p:spTree>
  </p:cSld>
  <p:clrMapOvr>
    <a:masterClrMapping/>
  </p:clrMapOvr>
  <p:transition spd="slow">
    <p:cut/>
  </p:transition>
</p:sld>
</file>

<file path=ppt/slides/slide4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12" name="Shape 4812"/>
        <p:cNvGrpSpPr/>
        <p:nvPr/>
      </p:nvGrpSpPr>
      <p:grpSpPr>
        <a:xfrm>
          <a:off x="0" y="0"/>
          <a:ext cx="0" cy="0"/>
          <a:chOff x="0" y="0"/>
          <a:chExt cx="0" cy="0"/>
        </a:xfrm>
      </p:grpSpPr>
      <p:sp>
        <p:nvSpPr>
          <p:cNvPr id="4813" name="Shape 4813"/>
          <p:cNvSpPr txBox="1"/>
          <p:nvPr>
            <p:ph type="title"/>
          </p:nvPr>
        </p:nvSpPr>
        <p:spPr>
          <a:xfrm>
            <a:off x="722312" y="4406900"/>
            <a:ext cx="7772400" cy="1362075"/>
          </a:xfrm>
          <a:prstGeom prst="rect">
            <a:avLst/>
          </a:prstGeom>
          <a:noFill/>
          <a:ln>
            <a:noFill/>
          </a:ln>
        </p:spPr>
        <p:txBody>
          <a:bodyPr anchorCtr="0" anchor="t" bIns="45700" lIns="91425" rIns="91425" tIns="45700">
            <a:noAutofit/>
          </a:bodyPr>
          <a:lstStyle/>
          <a:p>
            <a:pPr indent="0" lvl="1" marL="0" marR="0" rtl="0" algn="ctr">
              <a:spcBef>
                <a:spcPts val="0"/>
              </a:spcBef>
              <a:spcAft>
                <a:spcPts val="0"/>
              </a:spcAft>
              <a:buSzPct val="25000"/>
              <a:buNone/>
            </a:pPr>
            <a:r>
              <a:rPr b="1" baseline="0" i="0" lang="en-US" sz="3200" u="none" cap="none" strike="noStrike">
                <a:solidFill>
                  <a:schemeClr val="lt1"/>
                </a:solidFill>
                <a:latin typeface="Arial"/>
                <a:ea typeface="Arial"/>
                <a:cs typeface="Arial"/>
                <a:sym typeface="Arial"/>
              </a:rPr>
              <a:t>Dunning</a:t>
            </a:r>
            <a:br>
              <a:rPr b="1" baseline="0" i="0" lang="en-US" sz="1400" u="none" cap="none" strike="noStrike">
                <a:solidFill>
                  <a:schemeClr val="lt1"/>
                </a:solidFill>
                <a:latin typeface="Arial"/>
                <a:ea typeface="Arial"/>
                <a:cs typeface="Arial"/>
                <a:sym typeface="Arial"/>
              </a:rPr>
            </a:br>
          </a:p>
        </p:txBody>
      </p:sp>
      <p:sp>
        <p:nvSpPr>
          <p:cNvPr id="4814" name="Shape 4814"/>
          <p:cNvSpPr txBox="1"/>
          <p:nvPr>
            <p:ph idx="1" type="body"/>
          </p:nvPr>
        </p:nvSpPr>
        <p:spPr>
          <a:xfrm>
            <a:off x="667885" y="2427740"/>
            <a:ext cx="7772400" cy="1500187"/>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Report Execution/Retrieval</a:t>
            </a:r>
          </a:p>
        </p:txBody>
      </p:sp>
      <p:sp>
        <p:nvSpPr>
          <p:cNvPr id="4815" name="Shape 4815"/>
          <p:cNvSpPr txBox="1"/>
          <p:nvPr>
            <p:ph idx="11" type="ftr"/>
          </p:nvPr>
        </p:nvSpPr>
        <p:spPr>
          <a:xfrm>
            <a:off x="315686"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816" name="Shape 4816"/>
          <p:cNvSpPr txBox="1"/>
          <p:nvPr>
            <p:ph idx="12" type="sldNum"/>
          </p:nvPr>
        </p:nvSpPr>
        <p:spPr>
          <a:xfrm>
            <a:off x="0" y="6553200"/>
            <a:ext cx="609599"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4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21" name="Shape 4821"/>
        <p:cNvGrpSpPr/>
        <p:nvPr/>
      </p:nvGrpSpPr>
      <p:grpSpPr>
        <a:xfrm>
          <a:off x="0" y="0"/>
          <a:ext cx="0" cy="0"/>
          <a:chOff x="0" y="0"/>
          <a:chExt cx="0" cy="0"/>
        </a:xfrm>
      </p:grpSpPr>
      <p:sp>
        <p:nvSpPr>
          <p:cNvPr id="4822" name="Shape 4822"/>
          <p:cNvSpPr txBox="1"/>
          <p:nvPr>
            <p:ph idx="1" type="body"/>
          </p:nvPr>
        </p:nvSpPr>
        <p:spPr>
          <a:xfrm>
            <a:off x="455612" y="1266944"/>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sng" cap="none" strike="noStrike">
                <a:solidFill>
                  <a:schemeClr val="dk1"/>
                </a:solidFill>
                <a:latin typeface="Arial"/>
                <a:ea typeface="Arial"/>
                <a:cs typeface="Arial"/>
                <a:sym typeface="Arial"/>
              </a:rPr>
              <a:t>On-Demand Reports </a:t>
            </a:r>
            <a:r>
              <a:rPr b="0" baseline="0" i="0" lang="en-US" sz="2000" u="none" cap="none" strike="noStrike">
                <a:solidFill>
                  <a:schemeClr val="dk1"/>
                </a:solidFill>
                <a:latin typeface="Arial"/>
                <a:ea typeface="Arial"/>
                <a:cs typeface="Arial"/>
                <a:sym typeface="Arial"/>
              </a:rPr>
              <a:t>(Manual Reports)</a:t>
            </a:r>
          </a:p>
          <a:p>
            <a:pPr indent="-225425" lvl="1" marL="56832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On-Demand reports can be ran on an ad hoc basis</a:t>
            </a:r>
          </a:p>
          <a:p>
            <a:pPr indent="-225425" lvl="1" marL="56832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0" baseline="0" i="0" lang="en-US" sz="2000" u="sng" cap="none" strike="noStrike">
                <a:solidFill>
                  <a:schemeClr val="dk1"/>
                </a:solidFill>
                <a:latin typeface="Arial"/>
                <a:ea typeface="Arial"/>
                <a:cs typeface="Arial"/>
                <a:sym typeface="Arial"/>
              </a:rPr>
              <a:t>Scheduled Reports </a:t>
            </a:r>
            <a:r>
              <a:rPr b="0" baseline="0" i="0" lang="en-US" sz="2000" u="none" cap="none" strike="noStrike">
                <a:solidFill>
                  <a:schemeClr val="dk1"/>
                </a:solidFill>
                <a:latin typeface="Arial"/>
                <a:ea typeface="Arial"/>
                <a:cs typeface="Arial"/>
                <a:sym typeface="Arial"/>
              </a:rPr>
              <a:t>(Automated Reports)</a:t>
            </a:r>
          </a:p>
          <a:p>
            <a:pPr indent="-225425" lvl="1" marL="56832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Scheduled reports are generated on a predetermined basis</a:t>
            </a:r>
          </a:p>
        </p:txBody>
      </p:sp>
      <p:sp>
        <p:nvSpPr>
          <p:cNvPr id="4823" name="Shape 4823"/>
          <p:cNvSpPr txBox="1"/>
          <p:nvPr>
            <p:ph idx="12" type="sldNum"/>
          </p:nvPr>
        </p:nvSpPr>
        <p:spPr>
          <a:xfrm>
            <a:off x="0" y="6553200"/>
            <a:ext cx="631370" cy="29368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824" name="Shape 4824"/>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Report Execution	</a:t>
            </a:r>
          </a:p>
        </p:txBody>
      </p:sp>
      <p:sp>
        <p:nvSpPr>
          <p:cNvPr id="4825" name="Shape 4825"/>
          <p:cNvSpPr txBox="1"/>
          <p:nvPr>
            <p:ph idx="11" type="ftr"/>
          </p:nvPr>
        </p:nvSpPr>
        <p:spPr>
          <a:xfrm>
            <a:off x="391886"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4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30" name="Shape 4830"/>
        <p:cNvGrpSpPr/>
        <p:nvPr/>
      </p:nvGrpSpPr>
      <p:grpSpPr>
        <a:xfrm>
          <a:off x="0" y="0"/>
          <a:ext cx="0" cy="0"/>
          <a:chOff x="0" y="0"/>
          <a:chExt cx="0" cy="0"/>
        </a:xfrm>
      </p:grpSpPr>
      <p:sp>
        <p:nvSpPr>
          <p:cNvPr id="4831" name="Shape 4831"/>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Running an On-Demand Report</a:t>
            </a:r>
          </a:p>
        </p:txBody>
      </p:sp>
      <p:sp>
        <p:nvSpPr>
          <p:cNvPr id="4832" name="Shape 4832"/>
          <p:cNvSpPr txBox="1"/>
          <p:nvPr>
            <p:ph idx="1" type="body"/>
          </p:nvPr>
        </p:nvSpPr>
        <p:spPr>
          <a:xfrm>
            <a:off x="455612" y="1141658"/>
            <a:ext cx="3311169" cy="121919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Navigate to Utilities &gt; Reports &gt; View Report</a:t>
            </a: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On-demand reports are executed under: </a:t>
            </a:r>
            <a:r>
              <a:rPr b="1" baseline="0" i="0" lang="en-US" sz="2000" u="sng" cap="none" strike="noStrike">
                <a:solidFill>
                  <a:schemeClr val="dk1"/>
                </a:solidFill>
                <a:latin typeface="Arial"/>
                <a:ea typeface="Arial"/>
                <a:cs typeface="Arial"/>
                <a:sym typeface="Arial"/>
              </a:rPr>
              <a:t>Accounts Receivable &gt; BAAR</a:t>
            </a:r>
          </a:p>
          <a:p>
            <a:pPr indent="-225425" lvl="1" marL="56832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There will be an entry for each report view available to run</a:t>
            </a:r>
          </a:p>
          <a:p>
            <a:pPr indent="-130175" lvl="1" marL="56832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Select the report and select </a:t>
            </a:r>
            <a:r>
              <a:rPr b="1" baseline="0" i="0" lang="en-US" sz="2000" u="none" cap="none" strike="noStrike">
                <a:solidFill>
                  <a:schemeClr val="dk1"/>
                </a:solidFill>
                <a:latin typeface="Arial"/>
                <a:ea typeface="Arial"/>
                <a:cs typeface="Arial"/>
                <a:sym typeface="Arial"/>
              </a:rPr>
              <a:t>Run</a:t>
            </a:r>
          </a:p>
        </p:txBody>
      </p:sp>
      <p:pic>
        <p:nvPicPr>
          <p:cNvPr id="4833" name="Shape 4833"/>
          <p:cNvPicPr preferRelativeResize="0"/>
          <p:nvPr/>
        </p:nvPicPr>
        <p:blipFill rotWithShape="1">
          <a:blip r:embed="rId3">
            <a:alphaModFix/>
          </a:blip>
          <a:srcRect b="0" l="0" r="42358" t="0"/>
          <a:stretch/>
        </p:blipFill>
        <p:spPr>
          <a:xfrm>
            <a:off x="4146550" y="1278340"/>
            <a:ext cx="4774658" cy="4114800"/>
          </a:xfrm>
          <a:prstGeom prst="rect">
            <a:avLst/>
          </a:prstGeom>
          <a:solidFill>
            <a:srgbClr val="ECECEC"/>
          </a:solidFill>
          <a:ln cap="sq" cmpd="sng" w="88900">
            <a:solidFill>
              <a:srgbClr val="FFFFFF"/>
            </a:solidFill>
            <a:prstDash val="solid"/>
            <a:miter/>
            <a:headEnd len="med" w="med" type="none"/>
            <a:tailEnd len="med" w="med" type="none"/>
          </a:ln>
        </p:spPr>
      </p:pic>
      <p:sp>
        <p:nvSpPr>
          <p:cNvPr id="4834" name="Shape 4834"/>
          <p:cNvSpPr txBox="1"/>
          <p:nvPr>
            <p:ph idx="12" type="sldNum"/>
          </p:nvPr>
        </p:nvSpPr>
        <p:spPr>
          <a:xfrm>
            <a:off x="-62246" y="6551612"/>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835" name="Shape 4835"/>
          <p:cNvSpPr/>
          <p:nvPr/>
        </p:nvSpPr>
        <p:spPr>
          <a:xfrm>
            <a:off x="4146550" y="3757041"/>
            <a:ext cx="1339850" cy="309991"/>
          </a:xfrm>
          <a:prstGeom prst="rect">
            <a:avLst/>
          </a:prstGeom>
          <a:noFill/>
          <a:ln cap="flat" cmpd="sng" w="19050">
            <a:solidFill>
              <a:srgbClr val="FF0000"/>
            </a:solidFill>
            <a:prstDash val="solid"/>
            <a:miter/>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4836" name="Shape 4836"/>
          <p:cNvSpPr/>
          <p:nvPr/>
        </p:nvSpPr>
        <p:spPr>
          <a:xfrm>
            <a:off x="4146550" y="3038044"/>
            <a:ext cx="489262" cy="229083"/>
          </a:xfrm>
          <a:prstGeom prst="rect">
            <a:avLst/>
          </a:prstGeom>
          <a:noFill/>
          <a:ln cap="flat" cmpd="sng" w="19050">
            <a:solidFill>
              <a:srgbClr val="FF0000"/>
            </a:solidFill>
            <a:prstDash val="solid"/>
            <a:miter/>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4837" name="Shape 4837"/>
          <p:cNvSpPr txBox="1"/>
          <p:nvPr/>
        </p:nvSpPr>
        <p:spPr>
          <a:xfrm>
            <a:off x="315687" y="6574971"/>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4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41" name="Shape 4841"/>
        <p:cNvGrpSpPr/>
        <p:nvPr/>
      </p:nvGrpSpPr>
      <p:grpSpPr>
        <a:xfrm>
          <a:off x="0" y="0"/>
          <a:ext cx="0" cy="0"/>
          <a:chOff x="0" y="0"/>
          <a:chExt cx="0" cy="0"/>
        </a:xfrm>
      </p:grpSpPr>
      <p:sp>
        <p:nvSpPr>
          <p:cNvPr id="4842" name="Shape 4842"/>
          <p:cNvSpPr txBox="1"/>
          <p:nvPr>
            <p:ph idx="1" type="body"/>
          </p:nvPr>
        </p:nvSpPr>
        <p:spPr>
          <a:xfrm>
            <a:off x="457200" y="1094382"/>
            <a:ext cx="8686800" cy="362766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Enter any required parameters </a:t>
            </a:r>
          </a:p>
          <a:p>
            <a:pPr indent="-231775" lvl="0" marL="231775" marR="0" rtl="0" algn="l">
              <a:spcBef>
                <a:spcPts val="40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Select the </a:t>
            </a:r>
            <a:r>
              <a:rPr b="1" baseline="0" i="0" lang="en-US" sz="1600" u="none" cap="none" strike="noStrike">
                <a:solidFill>
                  <a:schemeClr val="dk1"/>
                </a:solidFill>
                <a:latin typeface="Arial"/>
                <a:ea typeface="Arial"/>
                <a:cs typeface="Arial"/>
                <a:sym typeface="Arial"/>
              </a:rPr>
              <a:t>Saved Output Format </a:t>
            </a:r>
            <a:r>
              <a:rPr b="0" baseline="0" i="0" lang="en-US" sz="1600" u="none" cap="none" strike="noStrike">
                <a:solidFill>
                  <a:schemeClr val="dk1"/>
                </a:solidFill>
                <a:latin typeface="Arial"/>
                <a:ea typeface="Arial"/>
                <a:cs typeface="Arial"/>
                <a:sym typeface="Arial"/>
              </a:rPr>
              <a:t>as </a:t>
            </a:r>
            <a:r>
              <a:rPr b="1" baseline="0" i="0" lang="en-US" sz="1600" u="none" cap="none" strike="noStrike">
                <a:solidFill>
                  <a:schemeClr val="dk1"/>
                </a:solidFill>
                <a:latin typeface="Arial"/>
                <a:ea typeface="Arial"/>
                <a:cs typeface="Arial"/>
                <a:sym typeface="Arial"/>
              </a:rPr>
              <a:t>PDF, CSV</a:t>
            </a:r>
            <a:r>
              <a:rPr b="0" baseline="0" i="0" lang="en-US" sz="1600" u="none" cap="none" strike="noStrike">
                <a:solidFill>
                  <a:schemeClr val="dk1"/>
                </a:solidFill>
                <a:latin typeface="Arial"/>
                <a:ea typeface="Arial"/>
                <a:cs typeface="Arial"/>
                <a:sym typeface="Arial"/>
              </a:rPr>
              <a:t> or </a:t>
            </a:r>
            <a:r>
              <a:rPr b="1" baseline="0" i="0" lang="en-US" sz="1600" u="none" cap="none" strike="noStrike">
                <a:solidFill>
                  <a:schemeClr val="dk1"/>
                </a:solidFill>
                <a:latin typeface="Arial"/>
                <a:ea typeface="Arial"/>
                <a:cs typeface="Arial"/>
                <a:sym typeface="Arial"/>
              </a:rPr>
              <a:t>Excel</a:t>
            </a:r>
          </a:p>
          <a:p>
            <a:pPr indent="-231775" lvl="0" marL="231775" marR="0" rtl="0" algn="l">
              <a:spcBef>
                <a:spcPts val="40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Enter a </a:t>
            </a:r>
            <a:r>
              <a:rPr b="1" baseline="0" i="0" lang="en-US" sz="1600" u="none" cap="none" strike="noStrike">
                <a:solidFill>
                  <a:schemeClr val="dk1"/>
                </a:solidFill>
                <a:latin typeface="Arial"/>
                <a:ea typeface="Arial"/>
                <a:cs typeface="Arial"/>
                <a:sym typeface="Arial"/>
              </a:rPr>
              <a:t>Description</a:t>
            </a:r>
            <a:r>
              <a:rPr b="0" baseline="0" i="0" lang="en-US" sz="1600" u="none" cap="none" strike="noStrike">
                <a:solidFill>
                  <a:schemeClr val="dk1"/>
                </a:solidFill>
                <a:latin typeface="Arial"/>
                <a:ea typeface="Arial"/>
                <a:cs typeface="Arial"/>
                <a:sym typeface="Arial"/>
              </a:rPr>
              <a:t> if desired</a:t>
            </a:r>
          </a:p>
          <a:p>
            <a:pPr indent="-231775" lvl="0" marL="231775" marR="0" rtl="0" algn="l">
              <a:spcBef>
                <a:spcPts val="400"/>
              </a:spcBef>
              <a:spcAft>
                <a:spcPts val="0"/>
              </a:spcAft>
              <a:buClr>
                <a:srgbClr val="AF242B"/>
              </a:buClr>
              <a:buSzPct val="75000"/>
              <a:buFont typeface="Arial"/>
              <a:buAutoNum type="arabicPeriod"/>
            </a:pPr>
            <a:r>
              <a:rPr b="1" baseline="0" i="0" lang="en-US" sz="1600" u="none" cap="none" strike="noStrike">
                <a:solidFill>
                  <a:schemeClr val="dk1"/>
                </a:solidFill>
                <a:latin typeface="Arial"/>
                <a:ea typeface="Arial"/>
                <a:cs typeface="Arial"/>
                <a:sym typeface="Arial"/>
              </a:rPr>
              <a:t>Saved Output Access</a:t>
            </a:r>
          </a:p>
          <a:p>
            <a:pPr indent="-225425" lvl="1" marL="568325" marR="0" rtl="0" algn="l">
              <a:spcBef>
                <a:spcPts val="40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Private -</a:t>
            </a:r>
            <a:r>
              <a:rPr b="0" baseline="0" i="0" lang="en-US" sz="1400" u="none" cap="none" strike="noStrike">
                <a:solidFill>
                  <a:schemeClr val="dk1"/>
                </a:solidFill>
                <a:latin typeface="Arial"/>
                <a:ea typeface="Arial"/>
                <a:cs typeface="Arial"/>
                <a:sym typeface="Arial"/>
              </a:rPr>
              <a:t> Allows only the user running report to view output</a:t>
            </a:r>
          </a:p>
          <a:p>
            <a:pPr indent="-225425" lvl="1" marL="568325" marR="0" rtl="0" algn="l">
              <a:spcBef>
                <a:spcPts val="400"/>
              </a:spcBef>
              <a:spcAft>
                <a:spcPts val="0"/>
              </a:spcAft>
              <a:buClr>
                <a:srgbClr val="AF242B"/>
              </a:buClr>
              <a:buSzPct val="75000"/>
              <a:buFont typeface="Noto Sans Symbols"/>
              <a:buChar char="•"/>
            </a:pPr>
            <a:r>
              <a:rPr b="1" baseline="0" i="0" lang="en-US" sz="1400" u="none" cap="none" strike="noStrike">
                <a:solidFill>
                  <a:schemeClr val="dk1"/>
                </a:solidFill>
                <a:latin typeface="Arial"/>
                <a:ea typeface="Arial"/>
                <a:cs typeface="Arial"/>
                <a:sym typeface="Arial"/>
              </a:rPr>
              <a:t>Shared</a:t>
            </a:r>
            <a:r>
              <a:rPr b="0" baseline="0" i="0" lang="en-US" sz="1400" u="none" cap="none" strike="noStrike">
                <a:solidFill>
                  <a:schemeClr val="dk1"/>
                </a:solidFill>
                <a:latin typeface="Arial"/>
                <a:ea typeface="Arial"/>
                <a:cs typeface="Arial"/>
                <a:sym typeface="Arial"/>
              </a:rPr>
              <a:t> - Allows the output to be viewed by other users in the system.</a:t>
            </a:r>
          </a:p>
          <a:p>
            <a:pPr indent="-231775" lvl="0" marL="231775" marR="0" rtl="0" algn="l">
              <a:spcBef>
                <a:spcPts val="40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Select </a:t>
            </a:r>
            <a:r>
              <a:rPr b="1" baseline="0" i="0" lang="en-US" sz="1600" u="none" cap="none" strike="noStrike">
                <a:solidFill>
                  <a:schemeClr val="dk1"/>
                </a:solidFill>
                <a:latin typeface="Arial"/>
                <a:ea typeface="Arial"/>
                <a:cs typeface="Arial"/>
                <a:sym typeface="Arial"/>
              </a:rPr>
              <a:t>Run</a:t>
            </a:r>
          </a:p>
          <a:p>
            <a:pPr indent="-231775" lvl="0" marL="231775" marR="0" rtl="0" algn="l">
              <a:spcBef>
                <a:spcPts val="400"/>
              </a:spcBef>
              <a:spcAft>
                <a:spcPts val="0"/>
              </a:spcAft>
              <a:buClr>
                <a:srgbClr val="AF242B"/>
              </a:buClr>
              <a:buSzPct val="75000"/>
              <a:buFont typeface="Arial"/>
              <a:buAutoNum type="arabicPeriod"/>
            </a:pPr>
            <a:r>
              <a:rPr b="0" baseline="0" i="0" lang="en-US" sz="1600" u="none" cap="none" strike="noStrike">
                <a:solidFill>
                  <a:schemeClr val="dk1"/>
                </a:solidFill>
                <a:latin typeface="Arial"/>
                <a:ea typeface="Arial"/>
                <a:cs typeface="Arial"/>
                <a:sym typeface="Arial"/>
              </a:rPr>
              <a:t>Close the </a:t>
            </a:r>
            <a:br>
              <a:rPr b="0" baseline="0" i="0" lang="en-US" sz="1600" u="none" cap="none" strike="noStrike">
                <a:solidFill>
                  <a:schemeClr val="dk1"/>
                </a:solidFill>
                <a:latin typeface="Arial"/>
                <a:ea typeface="Arial"/>
                <a:cs typeface="Arial"/>
                <a:sym typeface="Arial"/>
              </a:rPr>
            </a:br>
            <a:r>
              <a:rPr b="0" baseline="0" i="0" lang="en-US" sz="1600" u="none" cap="none" strike="noStrike">
                <a:solidFill>
                  <a:schemeClr val="dk1"/>
                </a:solidFill>
                <a:latin typeface="Arial"/>
                <a:ea typeface="Arial"/>
                <a:cs typeface="Arial"/>
                <a:sym typeface="Arial"/>
              </a:rPr>
              <a:t>window to </a:t>
            </a:r>
            <a:br>
              <a:rPr b="0" baseline="0" i="0" lang="en-US" sz="1600" u="none" cap="none" strike="noStrike">
                <a:solidFill>
                  <a:schemeClr val="dk1"/>
                </a:solidFill>
                <a:latin typeface="Arial"/>
                <a:ea typeface="Arial"/>
                <a:cs typeface="Arial"/>
                <a:sym typeface="Arial"/>
              </a:rPr>
            </a:br>
            <a:r>
              <a:rPr b="0" baseline="0" i="0" lang="en-US" sz="1600" u="none" cap="none" strike="noStrike">
                <a:solidFill>
                  <a:schemeClr val="dk1"/>
                </a:solidFill>
                <a:latin typeface="Arial"/>
                <a:ea typeface="Arial"/>
                <a:cs typeface="Arial"/>
                <a:sym typeface="Arial"/>
              </a:rPr>
              <a:t>return to the </a:t>
            </a:r>
            <a:br>
              <a:rPr b="0" baseline="0" i="0" lang="en-US" sz="1600" u="none" cap="none" strike="noStrike">
                <a:solidFill>
                  <a:schemeClr val="dk1"/>
                </a:solidFill>
                <a:latin typeface="Arial"/>
                <a:ea typeface="Arial"/>
                <a:cs typeface="Arial"/>
                <a:sym typeface="Arial"/>
              </a:rPr>
            </a:br>
            <a:r>
              <a:rPr b="1" baseline="0" i="0" lang="en-US" sz="1600" u="none" cap="none" strike="noStrike">
                <a:solidFill>
                  <a:schemeClr val="dk1"/>
                </a:solidFill>
                <a:latin typeface="Arial"/>
                <a:ea typeface="Arial"/>
                <a:cs typeface="Arial"/>
                <a:sym typeface="Arial"/>
              </a:rPr>
              <a:t>View Reports </a:t>
            </a:r>
            <a:br>
              <a:rPr b="0" baseline="0" i="0" lang="en-US" sz="1600" u="none" cap="none" strike="noStrike">
                <a:solidFill>
                  <a:schemeClr val="dk1"/>
                </a:solidFill>
                <a:latin typeface="Arial"/>
                <a:ea typeface="Arial"/>
                <a:cs typeface="Arial"/>
                <a:sym typeface="Arial"/>
              </a:rPr>
            </a:br>
            <a:r>
              <a:rPr b="0" baseline="0" i="0" lang="en-US" sz="1600" u="none" cap="none" strike="noStrike">
                <a:solidFill>
                  <a:schemeClr val="dk1"/>
                </a:solidFill>
                <a:latin typeface="Arial"/>
                <a:ea typeface="Arial"/>
                <a:cs typeface="Arial"/>
                <a:sym typeface="Arial"/>
              </a:rPr>
              <a:t>page</a:t>
            </a:r>
          </a:p>
          <a:p>
            <a:pPr indent="0" lvl="0" marL="0" marR="0" rtl="0" algn="l">
              <a:spcBef>
                <a:spcPts val="5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4843" name="Shape 4843"/>
          <p:cNvSpPr txBox="1"/>
          <p:nvPr>
            <p:ph type="title"/>
          </p:nvPr>
        </p:nvSpPr>
        <p:spPr>
          <a:xfrm>
            <a:off x="457200" y="312140"/>
            <a:ext cx="822960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Running an On-Demand Report</a:t>
            </a:r>
          </a:p>
        </p:txBody>
      </p:sp>
      <p:sp>
        <p:nvSpPr>
          <p:cNvPr id="4844" name="Shape 4844"/>
          <p:cNvSpPr txBox="1"/>
          <p:nvPr>
            <p:ph idx="12" type="sldNum"/>
          </p:nvPr>
        </p:nvSpPr>
        <p:spPr>
          <a:xfrm>
            <a:off x="-95661" y="6618514"/>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4845" name="Shape 4845"/>
          <p:cNvGrpSpPr/>
          <p:nvPr/>
        </p:nvGrpSpPr>
        <p:grpSpPr>
          <a:xfrm>
            <a:off x="2180891" y="3150028"/>
            <a:ext cx="6743701" cy="3581399"/>
            <a:chOff x="817312" y="3162239"/>
            <a:chExt cx="6743701" cy="3581399"/>
          </a:xfrm>
        </p:grpSpPr>
        <p:pic>
          <p:nvPicPr>
            <p:cNvPr id="4846" name="Shape 4846"/>
            <p:cNvPicPr preferRelativeResize="0"/>
            <p:nvPr/>
          </p:nvPicPr>
          <p:blipFill rotWithShape="1">
            <a:blip r:embed="rId3">
              <a:alphaModFix/>
            </a:blip>
            <a:srcRect b="0" l="0" r="0" t="0"/>
            <a:stretch/>
          </p:blipFill>
          <p:spPr>
            <a:xfrm>
              <a:off x="817312" y="3162239"/>
              <a:ext cx="6743700" cy="3581399"/>
            </a:xfrm>
            <a:prstGeom prst="rect">
              <a:avLst/>
            </a:prstGeom>
            <a:solidFill>
              <a:srgbClr val="ECECEC"/>
            </a:solidFill>
            <a:ln cap="sq" cmpd="sng" w="88900">
              <a:solidFill>
                <a:srgbClr val="FFFFFF"/>
              </a:solidFill>
              <a:prstDash val="solid"/>
              <a:miter/>
              <a:headEnd len="med" w="med" type="none"/>
              <a:tailEnd len="med" w="med" type="none"/>
            </a:ln>
          </p:spPr>
        </p:pic>
        <p:sp>
          <p:nvSpPr>
            <p:cNvPr id="4847" name="Shape 4847"/>
            <p:cNvSpPr/>
            <p:nvPr/>
          </p:nvSpPr>
          <p:spPr>
            <a:xfrm flipH="1">
              <a:off x="817312" y="3507757"/>
              <a:ext cx="384953" cy="243562"/>
            </a:xfrm>
            <a:prstGeom prst="rect">
              <a:avLst/>
            </a:prstGeom>
            <a:noFill/>
            <a:ln cap="flat" cmpd="sng" w="19050">
              <a:solidFill>
                <a:srgbClr val="FF0000"/>
              </a:solidFill>
              <a:prstDash val="solid"/>
              <a:miter/>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4848" name="Shape 4848"/>
            <p:cNvSpPr/>
            <p:nvPr/>
          </p:nvSpPr>
          <p:spPr>
            <a:xfrm>
              <a:off x="817312" y="4059294"/>
              <a:ext cx="3891318" cy="1332852"/>
            </a:xfrm>
            <a:prstGeom prst="rect">
              <a:avLst/>
            </a:prstGeom>
            <a:noFill/>
            <a:ln cap="flat" cmpd="sng" w="19050">
              <a:solidFill>
                <a:srgbClr val="FF0000"/>
              </a:solidFill>
              <a:prstDash val="solid"/>
              <a:miter/>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4849" name="Shape 4849"/>
            <p:cNvSpPr/>
            <p:nvPr/>
          </p:nvSpPr>
          <p:spPr>
            <a:xfrm>
              <a:off x="5772044" y="5789473"/>
              <a:ext cx="1693433" cy="306297"/>
            </a:xfrm>
            <a:prstGeom prst="rect">
              <a:avLst/>
            </a:prstGeom>
            <a:noFill/>
            <a:ln cap="flat" cmpd="sng" w="19050">
              <a:solidFill>
                <a:srgbClr val="FF0000"/>
              </a:solidFill>
              <a:prstDash val="solid"/>
              <a:miter/>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4850" name="Shape 4850"/>
            <p:cNvSpPr/>
            <p:nvPr/>
          </p:nvSpPr>
          <p:spPr>
            <a:xfrm>
              <a:off x="817312" y="6125987"/>
              <a:ext cx="1653086" cy="326678"/>
            </a:xfrm>
            <a:prstGeom prst="rect">
              <a:avLst/>
            </a:prstGeom>
            <a:noFill/>
            <a:ln cap="flat" cmpd="sng" w="19050">
              <a:solidFill>
                <a:srgbClr val="FF0000"/>
              </a:solidFill>
              <a:prstDash val="solid"/>
              <a:miter/>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grpSp>
    </p:spTree>
  </p:cSld>
  <p:clrMapOvr>
    <a:masterClrMapping/>
  </p:clrMapOvr>
  <p:transition spd="slow">
    <p:cut/>
  </p:transition>
</p:sld>
</file>

<file path=ppt/slides/slide4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54" name="Shape 4854"/>
        <p:cNvGrpSpPr/>
        <p:nvPr/>
      </p:nvGrpSpPr>
      <p:grpSpPr>
        <a:xfrm>
          <a:off x="0" y="0"/>
          <a:ext cx="0" cy="0"/>
          <a:chOff x="0" y="0"/>
          <a:chExt cx="0" cy="0"/>
        </a:xfrm>
      </p:grpSpPr>
      <p:sp>
        <p:nvSpPr>
          <p:cNvPr id="4855" name="Shape 4855"/>
          <p:cNvSpPr txBox="1"/>
          <p:nvPr>
            <p:ph type="title"/>
          </p:nvPr>
        </p:nvSpPr>
        <p:spPr>
          <a:xfrm>
            <a:off x="455612" y="503237"/>
            <a:ext cx="822960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Running an On-Demand Report</a:t>
            </a:r>
          </a:p>
        </p:txBody>
      </p:sp>
      <p:sp>
        <p:nvSpPr>
          <p:cNvPr id="4856" name="Shape 4856"/>
          <p:cNvSpPr txBox="1"/>
          <p:nvPr>
            <p:ph idx="12" type="sldNum"/>
          </p:nvPr>
        </p:nvSpPr>
        <p:spPr>
          <a:xfrm>
            <a:off x="-35625" y="6618514"/>
            <a:ext cx="476661" cy="23948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857" name="Shape 4857"/>
          <p:cNvSpPr txBox="1"/>
          <p:nvPr/>
        </p:nvSpPr>
        <p:spPr>
          <a:xfrm>
            <a:off x="402771" y="6574971"/>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858" name="Shape 4858"/>
          <p:cNvSpPr txBox="1"/>
          <p:nvPr>
            <p:ph idx="1" type="body"/>
          </p:nvPr>
        </p:nvSpPr>
        <p:spPr>
          <a:xfrm>
            <a:off x="457199" y="1238698"/>
            <a:ext cx="8559209" cy="1447799"/>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AF242B"/>
              </a:buClr>
              <a:buSzPct val="75000"/>
              <a:buFont typeface="Arial"/>
              <a:buAutoNum type="arabicPeriod" startAt="7"/>
            </a:pPr>
            <a:r>
              <a:rPr b="0" baseline="0" i="0" lang="en-US" sz="1800" u="none" cap="none" strike="noStrike">
                <a:solidFill>
                  <a:schemeClr val="dk1"/>
                </a:solidFill>
                <a:latin typeface="Arial"/>
                <a:ea typeface="Arial"/>
                <a:cs typeface="Arial"/>
                <a:sym typeface="Arial"/>
              </a:rPr>
              <a:t>Select </a:t>
            </a:r>
            <a:r>
              <a:rPr b="1" baseline="0" i="0" lang="en-US" sz="1800" u="none" cap="none" strike="noStrike">
                <a:solidFill>
                  <a:schemeClr val="dk1"/>
                </a:solidFill>
                <a:latin typeface="Arial"/>
                <a:ea typeface="Arial"/>
                <a:cs typeface="Arial"/>
                <a:sym typeface="Arial"/>
              </a:rPr>
              <a:t>Refresh</a:t>
            </a:r>
            <a:r>
              <a:rPr b="0" baseline="0" i="0" lang="en-US" sz="1800" u="none" cap="none" strike="noStrike">
                <a:solidFill>
                  <a:schemeClr val="dk1"/>
                </a:solidFill>
                <a:latin typeface="Arial"/>
                <a:ea typeface="Arial"/>
                <a:cs typeface="Arial"/>
                <a:sym typeface="Arial"/>
              </a:rPr>
              <a:t> to view report results</a:t>
            </a:r>
          </a:p>
          <a:p>
            <a:pPr indent="-349250" lvl="1" marL="679450"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Report Status shows as </a:t>
            </a:r>
            <a:r>
              <a:rPr b="1" baseline="0" i="0" lang="en-US" sz="1600" u="none" cap="none" strike="noStrike">
                <a:solidFill>
                  <a:schemeClr val="dk1"/>
                </a:solidFill>
                <a:latin typeface="Arial"/>
                <a:ea typeface="Arial"/>
                <a:cs typeface="Arial"/>
                <a:sym typeface="Arial"/>
              </a:rPr>
              <a:t>Complete</a:t>
            </a:r>
            <a:r>
              <a:rPr b="0" baseline="0" i="0" lang="en-US" sz="1600" u="none" cap="none" strike="noStrike">
                <a:solidFill>
                  <a:schemeClr val="dk1"/>
                </a:solidFill>
                <a:latin typeface="Arial"/>
                <a:ea typeface="Arial"/>
                <a:cs typeface="Arial"/>
                <a:sym typeface="Arial"/>
              </a:rPr>
              <a:t> when the report has been successfully generated</a:t>
            </a:r>
          </a:p>
          <a:p>
            <a:pPr indent="-342900" lvl="0" marL="342900" marR="0" rtl="0" algn="l">
              <a:spcBef>
                <a:spcPts val="360"/>
              </a:spcBef>
              <a:spcAft>
                <a:spcPts val="0"/>
              </a:spcAft>
              <a:buClr>
                <a:srgbClr val="AF242B"/>
              </a:buClr>
              <a:buSzPct val="75000"/>
              <a:buFont typeface="Arial"/>
              <a:buAutoNum type="arabicPeriod" startAt="7"/>
            </a:pPr>
            <a:r>
              <a:rPr b="0" baseline="0" i="0" lang="en-US" sz="1800" u="none" cap="none" strike="noStrike">
                <a:solidFill>
                  <a:schemeClr val="dk1"/>
                </a:solidFill>
                <a:latin typeface="Arial"/>
                <a:ea typeface="Arial"/>
                <a:cs typeface="Arial"/>
                <a:sym typeface="Arial"/>
              </a:rPr>
              <a:t>Select the record and select </a:t>
            </a:r>
            <a:r>
              <a:rPr b="1" baseline="0" i="0" lang="en-US" sz="1800" u="none" cap="none" strike="noStrike">
                <a:solidFill>
                  <a:schemeClr val="dk1"/>
                </a:solidFill>
                <a:latin typeface="Arial"/>
                <a:ea typeface="Arial"/>
                <a:cs typeface="Arial"/>
                <a:sym typeface="Arial"/>
              </a:rPr>
              <a:t>Output</a:t>
            </a:r>
          </a:p>
        </p:txBody>
      </p:sp>
      <p:sp>
        <p:nvSpPr>
          <p:cNvPr id="4859" name="Shape 4859"/>
          <p:cNvSpPr/>
          <p:nvPr/>
        </p:nvSpPr>
        <p:spPr>
          <a:xfrm>
            <a:off x="1328037" y="5816933"/>
            <a:ext cx="427512" cy="273133"/>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4860" name="Shape 4860"/>
          <p:cNvPicPr preferRelativeResize="0"/>
          <p:nvPr/>
        </p:nvPicPr>
        <p:blipFill rotWithShape="1">
          <a:blip r:embed="rId3">
            <a:alphaModFix/>
          </a:blip>
          <a:srcRect b="0" l="0" r="0" t="0"/>
          <a:stretch/>
        </p:blipFill>
        <p:spPr>
          <a:xfrm>
            <a:off x="490102" y="2728043"/>
            <a:ext cx="8526306" cy="4012998"/>
          </a:xfrm>
          <a:prstGeom prst="rect">
            <a:avLst/>
          </a:prstGeom>
          <a:solidFill>
            <a:srgbClr val="ECECEC"/>
          </a:solidFill>
          <a:ln cap="sq" cmpd="sng" w="88900">
            <a:solidFill>
              <a:srgbClr val="FFFFFF"/>
            </a:solidFill>
            <a:prstDash val="solid"/>
            <a:miter/>
            <a:headEnd len="med" w="med" type="none"/>
            <a:tailEnd len="med" w="med" type="none"/>
          </a:ln>
        </p:spPr>
      </p:pic>
    </p:spTree>
  </p:cSld>
  <p:clrMapOvr>
    <a:masterClrMapping/>
  </p:clrMapOvr>
  <p:transition spd="slow">
    <p:cut/>
  </p:transition>
</p:sld>
</file>

<file path=ppt/slides/slide4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65" name="Shape 4865"/>
        <p:cNvGrpSpPr/>
        <p:nvPr/>
      </p:nvGrpSpPr>
      <p:grpSpPr>
        <a:xfrm>
          <a:off x="0" y="0"/>
          <a:ext cx="0" cy="0"/>
          <a:chOff x="0" y="0"/>
          <a:chExt cx="0" cy="0"/>
        </a:xfrm>
      </p:grpSpPr>
      <p:sp>
        <p:nvSpPr>
          <p:cNvPr id="4866" name="Shape 486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Retrieving a Scheduled Report</a:t>
            </a:r>
          </a:p>
        </p:txBody>
      </p:sp>
      <p:sp>
        <p:nvSpPr>
          <p:cNvPr id="4867" name="Shape 486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868" name="Shape 4868"/>
          <p:cNvSpPr txBox="1"/>
          <p:nvPr>
            <p:ph idx="1" type="body"/>
          </p:nvPr>
        </p:nvSpPr>
        <p:spPr>
          <a:xfrm>
            <a:off x="457200" y="1199703"/>
            <a:ext cx="8229600" cy="190499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Scheduled reports generated through Tivoli are posted to the Pegasys Reports Portal</a:t>
            </a: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Navigate to Utilities &gt; Reports &gt; View Report</a:t>
            </a: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Scheduled reports are executed under: </a:t>
            </a:r>
            <a:r>
              <a:rPr b="1" baseline="0" i="0" lang="en-US" sz="2000" u="sng" cap="none" strike="noStrike">
                <a:solidFill>
                  <a:schemeClr val="dk1"/>
                </a:solidFill>
                <a:latin typeface="Arial"/>
                <a:ea typeface="Arial"/>
                <a:cs typeface="Arial"/>
                <a:sym typeface="Arial"/>
              </a:rPr>
              <a:t>Pegasys Reports Portal</a:t>
            </a: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pic>
        <p:nvPicPr>
          <p:cNvPr id="4869" name="Shape 4869"/>
          <p:cNvPicPr preferRelativeResize="0"/>
          <p:nvPr/>
        </p:nvPicPr>
        <p:blipFill rotWithShape="1">
          <a:blip r:embed="rId3">
            <a:alphaModFix/>
          </a:blip>
          <a:srcRect b="0" l="0" r="19683" t="0"/>
          <a:stretch/>
        </p:blipFill>
        <p:spPr>
          <a:xfrm>
            <a:off x="1393866" y="2817458"/>
            <a:ext cx="6120062" cy="3427766"/>
          </a:xfrm>
          <a:prstGeom prst="rect">
            <a:avLst/>
          </a:prstGeom>
          <a:solidFill>
            <a:srgbClr val="ECECEC"/>
          </a:solidFill>
          <a:ln cap="sq" cmpd="sng" w="88900">
            <a:solidFill>
              <a:srgbClr val="FFFFFF"/>
            </a:solidFill>
            <a:prstDash val="solid"/>
            <a:miter/>
            <a:headEnd len="med" w="med" type="none"/>
            <a:tailEnd len="med" w="med" type="none"/>
          </a:ln>
        </p:spPr>
      </p:pic>
      <p:sp>
        <p:nvSpPr>
          <p:cNvPr id="4870" name="Shape 487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4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75" name="Shape 4875"/>
        <p:cNvGrpSpPr/>
        <p:nvPr/>
      </p:nvGrpSpPr>
      <p:grpSpPr>
        <a:xfrm>
          <a:off x="0" y="0"/>
          <a:ext cx="0" cy="0"/>
          <a:chOff x="0" y="0"/>
          <a:chExt cx="0" cy="0"/>
        </a:xfrm>
      </p:grpSpPr>
      <p:sp>
        <p:nvSpPr>
          <p:cNvPr id="4876" name="Shape 4876"/>
          <p:cNvSpPr txBox="1"/>
          <p:nvPr>
            <p:ph idx="1" type="body"/>
          </p:nvPr>
        </p:nvSpPr>
        <p:spPr>
          <a:xfrm>
            <a:off x="457200" y="1219200"/>
            <a:ext cx="8229600" cy="83819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Folders have been established to store Current Daily, Weekly, Monthly, Quarterly and Annual reports.  </a:t>
            </a:r>
          </a:p>
          <a:p>
            <a:pPr indent="-225425" lvl="1" marL="56832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Scripts run and move reports from the Current to Previous folders as each new report is generated and posted to the current folder.</a:t>
            </a:r>
          </a:p>
        </p:txBody>
      </p:sp>
      <p:pic>
        <p:nvPicPr>
          <p:cNvPr id="4877" name="Shape 4877"/>
          <p:cNvPicPr preferRelativeResize="0"/>
          <p:nvPr/>
        </p:nvPicPr>
        <p:blipFill rotWithShape="1">
          <a:blip r:embed="rId3">
            <a:alphaModFix/>
          </a:blip>
          <a:srcRect b="0" l="0" r="40531" t="0"/>
          <a:stretch/>
        </p:blipFill>
        <p:spPr>
          <a:xfrm>
            <a:off x="2321000" y="2532076"/>
            <a:ext cx="5058367" cy="4160658"/>
          </a:xfrm>
          <a:prstGeom prst="rect">
            <a:avLst/>
          </a:prstGeom>
          <a:solidFill>
            <a:srgbClr val="ECECEC"/>
          </a:solidFill>
          <a:ln cap="sq" cmpd="sng" w="88900">
            <a:solidFill>
              <a:srgbClr val="FFFFFF"/>
            </a:solidFill>
            <a:prstDash val="solid"/>
            <a:miter/>
            <a:headEnd len="med" w="med" type="none"/>
            <a:tailEnd len="med" w="med" type="none"/>
          </a:ln>
        </p:spPr>
      </p:pic>
      <p:sp>
        <p:nvSpPr>
          <p:cNvPr id="4878" name="Shape 4878"/>
          <p:cNvSpPr txBox="1"/>
          <p:nvPr>
            <p:ph type="title"/>
          </p:nvPr>
        </p:nvSpPr>
        <p:spPr>
          <a:xfrm>
            <a:off x="455612" y="503237"/>
            <a:ext cx="822960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Retrieving a Scheduled Report</a:t>
            </a:r>
          </a:p>
        </p:txBody>
      </p:sp>
      <p:sp>
        <p:nvSpPr>
          <p:cNvPr id="4879" name="Shape 487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4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83" name="Shape 4883"/>
        <p:cNvGrpSpPr/>
        <p:nvPr/>
      </p:nvGrpSpPr>
      <p:grpSpPr>
        <a:xfrm>
          <a:off x="0" y="0"/>
          <a:ext cx="0" cy="0"/>
          <a:chOff x="0" y="0"/>
          <a:chExt cx="0" cy="0"/>
        </a:xfrm>
      </p:grpSpPr>
      <p:sp>
        <p:nvSpPr>
          <p:cNvPr id="4884" name="Shape 4884"/>
          <p:cNvSpPr txBox="1"/>
          <p:nvPr>
            <p:ph idx="1" type="body"/>
          </p:nvPr>
        </p:nvSpPr>
        <p:spPr>
          <a:xfrm>
            <a:off x="362550" y="1066799"/>
            <a:ext cx="4212609" cy="515658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Select the desired report</a:t>
            </a:r>
          </a:p>
          <a:p>
            <a:pPr indent="-342900" lvl="0" marL="342900" marR="0" rtl="0" algn="l">
              <a:spcBef>
                <a:spcPts val="12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Select the desired output from the results and click the </a:t>
            </a:r>
            <a:r>
              <a:rPr b="1" baseline="0" i="0" lang="en-US" sz="1800" u="none" cap="none" strike="noStrike">
                <a:solidFill>
                  <a:schemeClr val="dk1"/>
                </a:solidFill>
                <a:latin typeface="Arial"/>
                <a:ea typeface="Arial"/>
                <a:cs typeface="Arial"/>
                <a:sym typeface="Arial"/>
              </a:rPr>
              <a:t>Output</a:t>
            </a:r>
            <a:r>
              <a:rPr b="0" baseline="0" i="0" lang="en-US" sz="1800" u="none" cap="none" strike="noStrike">
                <a:solidFill>
                  <a:schemeClr val="dk1"/>
                </a:solidFill>
                <a:latin typeface="Arial"/>
                <a:ea typeface="Arial"/>
                <a:cs typeface="Arial"/>
                <a:sym typeface="Arial"/>
              </a:rPr>
              <a:t> button</a:t>
            </a:r>
          </a:p>
          <a:p>
            <a:pPr indent="-346075" lvl="1" marL="6889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Some reports have many outputs because they have different “views”</a:t>
            </a:r>
          </a:p>
          <a:p>
            <a:pPr indent="-342900" lvl="0" marL="342900" marR="0" rtl="0" algn="l">
              <a:spcBef>
                <a:spcPts val="12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Use the Description to identify the report outputs </a:t>
            </a:r>
          </a:p>
          <a:p>
            <a:pPr indent="-346075" lvl="1" marL="6889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Description can be used to identify the report view and parameters.  Description format is configured as: </a:t>
            </a:r>
            <a:r>
              <a:rPr b="1" baseline="0" i="0" lang="en-US" sz="1800" u="none" cap="none" strike="noStrike">
                <a:solidFill>
                  <a:schemeClr val="dk1"/>
                </a:solidFill>
                <a:latin typeface="Arial"/>
                <a:ea typeface="Arial"/>
                <a:cs typeface="Arial"/>
                <a:sym typeface="Arial"/>
              </a:rPr>
              <a:t>ReportFileName.Frequency.YYYY.MM.parameter tags</a:t>
            </a:r>
          </a:p>
          <a:p>
            <a:pPr indent="-342900" lvl="0" marL="342900" marR="0" rtl="0" algn="l">
              <a:spcBef>
                <a:spcPts val="1200"/>
              </a:spcBef>
              <a:spcAft>
                <a:spcPts val="60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Select a record and click the Output button to view the </a:t>
            </a:r>
            <a:r>
              <a:rPr b="1" baseline="0" i="0" lang="en-US" sz="1800" u="none" cap="none" strike="noStrike">
                <a:solidFill>
                  <a:schemeClr val="dk1"/>
                </a:solidFill>
                <a:latin typeface="Arial"/>
                <a:ea typeface="Arial"/>
                <a:cs typeface="Arial"/>
                <a:sym typeface="Arial"/>
              </a:rPr>
              <a:t>PDF</a:t>
            </a:r>
            <a:r>
              <a:rPr b="0" baseline="0" i="0" lang="en-US" sz="1800" u="none" cap="none" strike="noStrike">
                <a:solidFill>
                  <a:schemeClr val="dk1"/>
                </a:solidFill>
                <a:latin typeface="Arial"/>
                <a:ea typeface="Arial"/>
                <a:cs typeface="Arial"/>
                <a:sym typeface="Arial"/>
              </a:rPr>
              <a:t>, </a:t>
            </a:r>
            <a:r>
              <a:rPr b="1" baseline="0" i="0" lang="en-US" sz="1800" u="none" cap="none" strike="noStrike">
                <a:solidFill>
                  <a:schemeClr val="dk1"/>
                </a:solidFill>
                <a:latin typeface="Arial"/>
                <a:ea typeface="Arial"/>
                <a:cs typeface="Arial"/>
                <a:sym typeface="Arial"/>
              </a:rPr>
              <a:t>CSV</a:t>
            </a:r>
            <a:r>
              <a:rPr b="0" baseline="0" i="0" lang="en-US" sz="1800" u="none" cap="none" strike="noStrike">
                <a:solidFill>
                  <a:schemeClr val="dk1"/>
                </a:solidFill>
                <a:latin typeface="Arial"/>
                <a:ea typeface="Arial"/>
                <a:cs typeface="Arial"/>
                <a:sym typeface="Arial"/>
              </a:rPr>
              <a:t> output</a:t>
            </a:r>
          </a:p>
        </p:txBody>
      </p:sp>
      <p:sp>
        <p:nvSpPr>
          <p:cNvPr id="4885" name="Shape 4885"/>
          <p:cNvSpPr txBox="1"/>
          <p:nvPr>
            <p:ph type="title"/>
          </p:nvPr>
        </p:nvSpPr>
        <p:spPr>
          <a:xfrm>
            <a:off x="455612" y="503237"/>
            <a:ext cx="822960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Retrieving a Scheduled Report</a:t>
            </a:r>
          </a:p>
        </p:txBody>
      </p:sp>
      <p:sp>
        <p:nvSpPr>
          <p:cNvPr id="4886" name="Shape 4886"/>
          <p:cNvSpPr txBox="1"/>
          <p:nvPr>
            <p:ph idx="12" type="sldNum"/>
          </p:nvPr>
        </p:nvSpPr>
        <p:spPr>
          <a:xfrm>
            <a:off x="-35625" y="6596742"/>
            <a:ext cx="476661" cy="261256"/>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4887" name="Shape 4887"/>
          <p:cNvPicPr preferRelativeResize="0"/>
          <p:nvPr/>
        </p:nvPicPr>
        <p:blipFill rotWithShape="1">
          <a:blip r:embed="rId3">
            <a:alphaModFix/>
          </a:blip>
          <a:srcRect b="0" l="0" r="0" t="0"/>
          <a:stretch/>
        </p:blipFill>
        <p:spPr>
          <a:xfrm>
            <a:off x="4713287" y="1247775"/>
            <a:ext cx="3971924" cy="4362449"/>
          </a:xfrm>
          <a:prstGeom prst="rect">
            <a:avLst/>
          </a:prstGeom>
          <a:solidFill>
            <a:srgbClr val="ECECEC"/>
          </a:solidFill>
          <a:ln cap="sq" cmpd="sng" w="88900">
            <a:solidFill>
              <a:srgbClr val="FFFFFF"/>
            </a:solidFill>
            <a:prstDash val="solid"/>
            <a:miter/>
            <a:headEnd len="med" w="med" type="none"/>
            <a:tailEnd len="med" w="med" type="none"/>
          </a:ln>
        </p:spPr>
      </p:pic>
      <p:sp>
        <p:nvSpPr>
          <p:cNvPr id="4888" name="Shape 4888"/>
          <p:cNvSpPr/>
          <p:nvPr/>
        </p:nvSpPr>
        <p:spPr>
          <a:xfrm>
            <a:off x="6174298" y="4362571"/>
            <a:ext cx="567696" cy="264020"/>
          </a:xfrm>
          <a:prstGeom prst="rect">
            <a:avLst/>
          </a:prstGeom>
          <a:noFill/>
          <a:ln cap="flat" cmpd="sng" w="19050">
            <a:solidFill>
              <a:srgbClr val="FF0000"/>
            </a:solidFill>
            <a:prstDash val="solid"/>
            <a:miter/>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4889" name="Shape 4889"/>
          <p:cNvSpPr/>
          <p:nvPr/>
        </p:nvSpPr>
        <p:spPr>
          <a:xfrm>
            <a:off x="4713287" y="5129119"/>
            <a:ext cx="281792" cy="234449"/>
          </a:xfrm>
          <a:prstGeom prst="rect">
            <a:avLst/>
          </a:prstGeom>
          <a:noFill/>
          <a:ln cap="flat" cmpd="sng" w="19050">
            <a:solidFill>
              <a:srgbClr val="FF0000"/>
            </a:solidFill>
            <a:prstDash val="solid"/>
            <a:miter/>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4890" name="Shape 489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9" name="Shape 569"/>
        <p:cNvGrpSpPr/>
        <p:nvPr/>
      </p:nvGrpSpPr>
      <p:grpSpPr>
        <a:xfrm>
          <a:off x="0" y="0"/>
          <a:ext cx="0" cy="0"/>
          <a:chOff x="0" y="0"/>
          <a:chExt cx="0" cy="0"/>
        </a:xfrm>
      </p:grpSpPr>
      <p:sp>
        <p:nvSpPr>
          <p:cNvPr id="570" name="Shape 570"/>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Office Addresses</a:t>
            </a:r>
          </a:p>
        </p:txBody>
      </p:sp>
      <p:sp>
        <p:nvSpPr>
          <p:cNvPr id="571" name="Shape 57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572" name="Shape 572"/>
          <p:cNvSpPr txBox="1"/>
          <p:nvPr/>
        </p:nvSpPr>
        <p:spPr>
          <a:xfrm>
            <a:off x="455612" y="1160270"/>
            <a:ext cx="8385983" cy="425039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 </a:t>
            </a:r>
            <a:r>
              <a:rPr b="1" baseline="0" i="0" lang="en-US" sz="2000" u="none" cap="none" strike="noStrike">
                <a:solidFill>
                  <a:schemeClr val="dk1"/>
                </a:solidFill>
                <a:latin typeface="Arial"/>
                <a:ea typeface="Arial"/>
                <a:cs typeface="Arial"/>
                <a:sym typeface="Arial"/>
              </a:rPr>
              <a:t>Office Address </a:t>
            </a:r>
            <a:r>
              <a:rPr b="0" baseline="0" i="0" lang="en-US" sz="2000" u="none" cap="none" strike="noStrike">
                <a:solidFill>
                  <a:schemeClr val="dk1"/>
                </a:solidFill>
                <a:latin typeface="Arial"/>
                <a:ea typeface="Arial"/>
                <a:cs typeface="Arial"/>
                <a:sym typeface="Arial"/>
              </a:rPr>
              <a:t>tab provides detailed Payment Office information about GSA for IPAC and Non-IPAC transactions</a:t>
            </a:r>
          </a:p>
          <a:p>
            <a:pPr indent="-231775" lvl="1" marL="6889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Office Type</a:t>
            </a:r>
          </a:p>
          <a:p>
            <a:pPr indent="-231775" lvl="1" marL="6889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Address</a:t>
            </a:r>
          </a:p>
          <a:p>
            <a:pPr indent="-231775" lvl="0" marL="231775" marR="0" rtl="0" algn="l">
              <a:spcBef>
                <a:spcPts val="12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Remit To Office Address: </a:t>
            </a:r>
          </a:p>
          <a:p>
            <a:pPr indent="-231775" lvl="1" marL="6889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Used to on the generated Billing Document to provide the </a:t>
            </a:r>
            <a:r>
              <a:rPr b="0" baseline="0" i="0" lang="en-US" sz="2000" u="sng" cap="none" strike="noStrike">
                <a:solidFill>
                  <a:schemeClr val="dk1"/>
                </a:solidFill>
                <a:latin typeface="Arial"/>
                <a:ea typeface="Arial"/>
                <a:cs typeface="Arial"/>
                <a:sym typeface="Arial"/>
              </a:rPr>
              <a:t>Remit To Office information on the PDF generated statement</a:t>
            </a:r>
          </a:p>
          <a:p>
            <a:pPr indent="-193675" lvl="0" marL="231775" marR="0" rtl="0" algn="l">
              <a:spcBef>
                <a:spcPts val="760"/>
              </a:spcBef>
              <a:spcAft>
                <a:spcPts val="0"/>
              </a:spcAft>
              <a:buClr>
                <a:srgbClr val="AF242B"/>
              </a:buClr>
              <a:buFont typeface="Noto Sans Symbols"/>
              <a:buNone/>
            </a:pPr>
            <a:r>
              <a:t/>
            </a:r>
            <a:endParaRPr b="0" baseline="0" i="0" sz="800" u="none" cap="none" strike="noStrike">
              <a:solidFill>
                <a:schemeClr val="dk1"/>
              </a:solidFill>
              <a:latin typeface="Arial"/>
              <a:ea typeface="Arial"/>
              <a:cs typeface="Arial"/>
              <a:sym typeface="Arial"/>
            </a:endParaRPr>
          </a:p>
          <a:p>
            <a:pPr indent="-174625" lvl="0" marL="231775" marR="0" rtl="0" algn="l">
              <a:spcBef>
                <a:spcPts val="240"/>
              </a:spcBef>
              <a:spcAft>
                <a:spcPts val="0"/>
              </a:spcAft>
              <a:buClr>
                <a:srgbClr val="AF242B"/>
              </a:buClr>
              <a:buFont typeface="Noto Sans Symbols"/>
              <a:buNone/>
            </a:pPr>
            <a:r>
              <a:t/>
            </a:r>
            <a:endParaRPr b="0" baseline="0" i="0" sz="1200" u="none" cap="none" strike="noStrike">
              <a:solidFill>
                <a:schemeClr val="dk1"/>
              </a:solidFill>
              <a:latin typeface="Arial"/>
              <a:ea typeface="Arial"/>
              <a:cs typeface="Arial"/>
              <a:sym typeface="Arial"/>
            </a:endParaRPr>
          </a:p>
          <a:p>
            <a:pPr indent="-231775" lvl="0" marL="231775" marR="0" rtl="0" algn="l">
              <a:spcBef>
                <a:spcPts val="360"/>
              </a:spcBef>
              <a:spcAft>
                <a:spcPts val="0"/>
              </a:spcAft>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360"/>
              </a:spcBef>
              <a:spcAft>
                <a:spcPts val="0"/>
              </a:spcAft>
              <a:buNone/>
            </a:pPr>
            <a:r>
              <a:t/>
            </a:r>
            <a:endParaRPr b="0" baseline="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baseline="0" i="0" sz="1800" u="none" cap="none" strike="noStrike">
              <a:solidFill>
                <a:schemeClr val="dk1"/>
              </a:solidFill>
              <a:latin typeface="Arial"/>
              <a:ea typeface="Arial"/>
              <a:cs typeface="Arial"/>
              <a:sym typeface="Arial"/>
            </a:endParaRPr>
          </a:p>
        </p:txBody>
      </p:sp>
      <p:sp>
        <p:nvSpPr>
          <p:cNvPr id="573" name="Shape 57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pic>
        <p:nvPicPr>
          <p:cNvPr id="574" name="Shape 574"/>
          <p:cNvPicPr preferRelativeResize="0"/>
          <p:nvPr/>
        </p:nvPicPr>
        <p:blipFill rotWithShape="1">
          <a:blip r:embed="rId3">
            <a:alphaModFix/>
          </a:blip>
          <a:srcRect b="0" l="0" r="0" t="0"/>
          <a:stretch/>
        </p:blipFill>
        <p:spPr>
          <a:xfrm>
            <a:off x="2290761" y="4059514"/>
            <a:ext cx="4962525" cy="2324099"/>
          </a:xfrm>
          <a:prstGeom prst="rect">
            <a:avLst/>
          </a:prstGeom>
          <a:solidFill>
            <a:srgbClr val="ECECEC"/>
          </a:solidFill>
          <a:ln cap="sq" cmpd="sng" w="88900">
            <a:solidFill>
              <a:srgbClr val="FFFFFF"/>
            </a:solidFill>
            <a:prstDash val="solid"/>
            <a:miter/>
            <a:headEnd len="med" w="med" type="none"/>
            <a:tailEnd len="med" w="med" type="none"/>
          </a:ln>
        </p:spPr>
      </p:pic>
      <p:sp>
        <p:nvSpPr>
          <p:cNvPr id="575" name="Shape 575"/>
          <p:cNvSpPr/>
          <p:nvPr/>
        </p:nvSpPr>
        <p:spPr>
          <a:xfrm flipH="1" rot="10800000">
            <a:off x="2762250" y="4792938"/>
            <a:ext cx="1219199" cy="314324"/>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4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95" name="Shape 4895"/>
        <p:cNvGrpSpPr/>
        <p:nvPr/>
      </p:nvGrpSpPr>
      <p:grpSpPr>
        <a:xfrm>
          <a:off x="0" y="0"/>
          <a:ext cx="0" cy="0"/>
          <a:chOff x="0" y="0"/>
          <a:chExt cx="0" cy="0"/>
        </a:xfrm>
      </p:grpSpPr>
      <p:sp>
        <p:nvSpPr>
          <p:cNvPr id="4896" name="Shape 4896"/>
          <p:cNvSpPr txBox="1"/>
          <p:nvPr>
            <p:ph idx="1" type="body"/>
          </p:nvPr>
        </p:nvSpPr>
        <p:spPr>
          <a:xfrm>
            <a:off x="712787" y="1608137"/>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Exercise 17 – Navigate to and Open/Execute Scheduled/On-Demand Reports</a:t>
            </a:r>
          </a:p>
        </p:txBody>
      </p:sp>
      <p:sp>
        <p:nvSpPr>
          <p:cNvPr id="4897" name="Shape 4897"/>
          <p:cNvSpPr txBox="1"/>
          <p:nvPr>
            <p:ph idx="11" type="ftr"/>
          </p:nvPr>
        </p:nvSpPr>
        <p:spPr>
          <a:xfrm>
            <a:off x="348342"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898" name="Shape 4898"/>
          <p:cNvSpPr txBox="1"/>
          <p:nvPr>
            <p:ph idx="12" type="sldNum"/>
          </p:nvPr>
        </p:nvSpPr>
        <p:spPr>
          <a:xfrm>
            <a:off x="0" y="6551780"/>
            <a:ext cx="511628" cy="39307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4899" name="Shape 4899"/>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6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Exercise</a:t>
            </a:r>
          </a:p>
        </p:txBody>
      </p:sp>
    </p:spTree>
  </p:cSld>
  <p:clrMapOvr>
    <a:masterClrMapping/>
  </p:clrMapOvr>
  <p:transition spd="slow">
    <p:cut/>
  </p:transition>
</p:sld>
</file>

<file path=ppt/slides/slide4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04" name="Shape 4904"/>
        <p:cNvGrpSpPr/>
        <p:nvPr/>
      </p:nvGrpSpPr>
      <p:grpSpPr>
        <a:xfrm>
          <a:off x="0" y="0"/>
          <a:ext cx="0" cy="0"/>
          <a:chOff x="0" y="0"/>
          <a:chExt cx="0" cy="0"/>
        </a:xfrm>
      </p:grpSpPr>
      <p:sp>
        <p:nvSpPr>
          <p:cNvPr id="4905" name="Shape 4905"/>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Questions</a:t>
            </a:r>
          </a:p>
        </p:txBody>
      </p:sp>
      <p:sp>
        <p:nvSpPr>
          <p:cNvPr id="4906" name="Shape 490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4907" name="Shape 490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4908" name="Shape 4908"/>
          <p:cNvPicPr preferRelativeResize="0"/>
          <p:nvPr/>
        </p:nvPicPr>
        <p:blipFill rotWithShape="1">
          <a:blip r:embed="rId3">
            <a:alphaModFix/>
          </a:blip>
          <a:srcRect b="0" l="0" r="8647" t="17149"/>
          <a:stretch/>
        </p:blipFill>
        <p:spPr>
          <a:xfrm>
            <a:off x="1047750" y="1371600"/>
            <a:ext cx="7048499" cy="4565650"/>
          </a:xfrm>
          <a:prstGeom prst="rect">
            <a:avLst/>
          </a:prstGeom>
          <a:noFill/>
          <a:ln>
            <a:noFill/>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0" name="Shape 580"/>
        <p:cNvGrpSpPr/>
        <p:nvPr/>
      </p:nvGrpSpPr>
      <p:grpSpPr>
        <a:xfrm>
          <a:off x="0" y="0"/>
          <a:ext cx="0" cy="0"/>
          <a:chOff x="0" y="0"/>
          <a:chExt cx="0" cy="0"/>
        </a:xfrm>
      </p:grpSpPr>
      <p:sp>
        <p:nvSpPr>
          <p:cNvPr id="581" name="Shape 581"/>
          <p:cNvSpPr txBox="1"/>
          <p:nvPr>
            <p:ph type="title"/>
          </p:nvPr>
        </p:nvSpPr>
        <p:spPr>
          <a:xfrm>
            <a:off x="455612" y="331787"/>
            <a:ext cx="848385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Header Accounting Lines –  General</a:t>
            </a:r>
          </a:p>
        </p:txBody>
      </p:sp>
      <p:sp>
        <p:nvSpPr>
          <p:cNvPr id="582" name="Shape 582"/>
          <p:cNvSpPr txBox="1"/>
          <p:nvPr>
            <p:ph idx="1" type="body"/>
          </p:nvPr>
        </p:nvSpPr>
        <p:spPr>
          <a:xfrm>
            <a:off x="741754" y="3275861"/>
            <a:ext cx="7911565" cy="165097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Line Number </a:t>
            </a:r>
            <a:r>
              <a:rPr b="0" baseline="0" i="0" lang="en-US" sz="1600" u="none" cap="none" strike="noStrike">
                <a:solidFill>
                  <a:schemeClr val="dk1"/>
                </a:solidFill>
                <a:latin typeface="Arial"/>
                <a:ea typeface="Arial"/>
                <a:cs typeface="Arial"/>
                <a:sym typeface="Arial"/>
              </a:rPr>
              <a:t>- Line number of Agreement Document</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Transaction Type </a:t>
            </a:r>
            <a:r>
              <a:rPr b="0" baseline="0" i="0" lang="en-US" sz="1600" u="none" cap="none" strike="noStrike">
                <a:solidFill>
                  <a:schemeClr val="dk1"/>
                </a:solidFill>
                <a:latin typeface="Arial"/>
                <a:ea typeface="Arial"/>
                <a:cs typeface="Arial"/>
                <a:sym typeface="Arial"/>
              </a:rPr>
              <a:t>- Used to determine the associated General Ledger Postings and budgetary updates (via Accounting Event)</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Agreement Line # </a:t>
            </a:r>
            <a:r>
              <a:rPr b="0" baseline="0" i="0" lang="en-US" sz="1600" u="none" cap="none" strike="noStrike">
                <a:solidFill>
                  <a:schemeClr val="dk1"/>
                </a:solidFill>
                <a:latin typeface="Arial"/>
                <a:ea typeface="Arial"/>
                <a:cs typeface="Arial"/>
                <a:sym typeface="Arial"/>
              </a:rPr>
              <a:t>- Line number of generated Agreement entity</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Sequential number (1, 2, 3 etc.)</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Revenue Control </a:t>
            </a:r>
            <a:r>
              <a:rPr b="0" baseline="0" i="0" lang="en-US" sz="1600" u="none" cap="none" strike="noStrike">
                <a:solidFill>
                  <a:schemeClr val="dk1"/>
                </a:solidFill>
                <a:latin typeface="Arial"/>
                <a:ea typeface="Arial"/>
                <a:cs typeface="Arial"/>
                <a:sym typeface="Arial"/>
              </a:rPr>
              <a:t>- For spending based Agreements, this flag prevents billing greater than spending (spending includes Surcharges). GSA will not use.  Set to None</a:t>
            </a:r>
          </a:p>
          <a:p>
            <a:pPr indent="-146050" lvl="0" marL="231775" marR="0" rtl="0" algn="l">
              <a:spcBef>
                <a:spcPts val="9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583" name="Shape 58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584" name="Shape 584"/>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585" name="Shape 585"/>
          <p:cNvPicPr preferRelativeResize="0"/>
          <p:nvPr/>
        </p:nvPicPr>
        <p:blipFill rotWithShape="1">
          <a:blip r:embed="rId3">
            <a:alphaModFix/>
          </a:blip>
          <a:srcRect b="0" l="0" r="0" t="0"/>
          <a:stretch/>
        </p:blipFill>
        <p:spPr>
          <a:xfrm>
            <a:off x="1594669" y="1448369"/>
            <a:ext cx="6505574" cy="1485899"/>
          </a:xfrm>
          <a:prstGeom prst="rect">
            <a:avLst/>
          </a:prstGeom>
          <a:noFill/>
          <a:ln cap="flat" cmpd="sng" w="19050">
            <a:solidFill>
              <a:schemeClr val="dk1"/>
            </a:solidFill>
            <a:prstDash val="solid"/>
            <a:miter/>
            <a:headEnd len="med" w="med" type="none"/>
            <a:tailEnd len="med" w="med" type="none"/>
          </a:ln>
        </p:spPr>
      </p:pic>
      <p:sp>
        <p:nvSpPr>
          <p:cNvPr id="586" name="Shape 586"/>
          <p:cNvSpPr/>
          <p:nvPr/>
        </p:nvSpPr>
        <p:spPr>
          <a:xfrm flipH="1" rot="10800000">
            <a:off x="1707402" y="1676177"/>
            <a:ext cx="2283352" cy="1145578"/>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1" name="Shape 591"/>
        <p:cNvGrpSpPr/>
        <p:nvPr/>
      </p:nvGrpSpPr>
      <p:grpSpPr>
        <a:xfrm>
          <a:off x="0" y="0"/>
          <a:ext cx="0" cy="0"/>
          <a:chOff x="0" y="0"/>
          <a:chExt cx="0" cy="0"/>
        </a:xfrm>
      </p:grpSpPr>
      <p:sp>
        <p:nvSpPr>
          <p:cNvPr id="592" name="Shape 592"/>
          <p:cNvSpPr txBox="1"/>
          <p:nvPr>
            <p:ph type="title"/>
          </p:nvPr>
        </p:nvSpPr>
        <p:spPr>
          <a:xfrm>
            <a:off x="455612" y="331787"/>
            <a:ext cx="868838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Header Accounting Lines – Spending Controls</a:t>
            </a:r>
          </a:p>
        </p:txBody>
      </p:sp>
      <p:sp>
        <p:nvSpPr>
          <p:cNvPr id="593" name="Shape 593"/>
          <p:cNvSpPr txBox="1"/>
          <p:nvPr>
            <p:ph idx="1" type="body"/>
          </p:nvPr>
        </p:nvSpPr>
        <p:spPr>
          <a:xfrm>
            <a:off x="447675" y="1216520"/>
            <a:ext cx="8629649" cy="5641479"/>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GSA can set Spending Controls on Agreements in order to </a:t>
            </a:r>
            <a:r>
              <a:rPr b="0" baseline="0" i="0" lang="en-US" sz="1600" u="sng" cap="none" strike="noStrike">
                <a:solidFill>
                  <a:schemeClr val="dk1"/>
                </a:solidFill>
                <a:latin typeface="Arial"/>
                <a:ea typeface="Arial"/>
                <a:cs typeface="Arial"/>
                <a:sym typeface="Arial"/>
              </a:rPr>
              <a:t>monitor and control spending amounts</a:t>
            </a:r>
            <a:r>
              <a:rPr b="0" baseline="0" i="0" lang="en-US" sz="1600" u="none" cap="none" strike="noStrike">
                <a:solidFill>
                  <a:schemeClr val="dk1"/>
                </a:solidFill>
                <a:latin typeface="Arial"/>
                <a:ea typeface="Arial"/>
                <a:cs typeface="Arial"/>
                <a:sym typeface="Arial"/>
              </a:rPr>
              <a:t> referencing the Agreement</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Spending controls are entered on the </a:t>
            </a:r>
            <a:r>
              <a:rPr b="0" baseline="0" i="0" lang="en-US" sz="1600" u="sng" cap="none" strike="noStrike">
                <a:solidFill>
                  <a:schemeClr val="dk1"/>
                </a:solidFill>
                <a:latin typeface="Arial"/>
                <a:ea typeface="Arial"/>
                <a:cs typeface="Arial"/>
                <a:sym typeface="Arial"/>
              </a:rPr>
              <a:t>Spending Controls section</a:t>
            </a:r>
            <a:r>
              <a:rPr b="0" baseline="0" i="0" lang="en-US" sz="1600" u="none" cap="none" strike="noStrike">
                <a:solidFill>
                  <a:schemeClr val="dk1"/>
                </a:solidFill>
                <a:latin typeface="Arial"/>
                <a:ea typeface="Arial"/>
                <a:cs typeface="Arial"/>
                <a:sym typeface="Arial"/>
              </a:rPr>
              <a:t> on the Header Accounting Line</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 Spending transaction </a:t>
            </a:r>
            <a:r>
              <a:rPr b="0" baseline="0" i="0" lang="en-US" sz="1600" u="sng" cap="none" strike="noStrike">
                <a:solidFill>
                  <a:schemeClr val="dk1"/>
                </a:solidFill>
                <a:latin typeface="Arial"/>
                <a:ea typeface="Arial"/>
                <a:cs typeface="Arial"/>
                <a:sym typeface="Arial"/>
              </a:rPr>
              <a:t>that exceeds the Agreement line spending threshold </a:t>
            </a:r>
            <a:r>
              <a:rPr b="0" baseline="0" i="0" lang="en-US" sz="1600" u="none" cap="none" strike="noStrike">
                <a:solidFill>
                  <a:schemeClr val="dk1"/>
                </a:solidFill>
                <a:latin typeface="Arial"/>
                <a:ea typeface="Arial"/>
                <a:cs typeface="Arial"/>
                <a:sym typeface="Arial"/>
              </a:rPr>
              <a:t>submitted for processing </a:t>
            </a:r>
            <a:r>
              <a:rPr b="0" baseline="0" i="0" lang="en-US" sz="1600" u="sng" cap="none" strike="noStrike">
                <a:solidFill>
                  <a:schemeClr val="dk1"/>
                </a:solidFill>
                <a:latin typeface="Arial"/>
                <a:ea typeface="Arial"/>
                <a:cs typeface="Arial"/>
                <a:sym typeface="Arial"/>
              </a:rPr>
              <a:t>will not Process</a:t>
            </a:r>
            <a:r>
              <a:rPr b="0" baseline="0" i="0" lang="en-US" sz="1600" u="none" cap="none" strike="noStrike">
                <a:solidFill>
                  <a:schemeClr val="dk1"/>
                </a:solidFill>
                <a:latin typeface="Arial"/>
                <a:ea typeface="Arial"/>
                <a:cs typeface="Arial"/>
                <a:sym typeface="Arial"/>
              </a:rPr>
              <a:t> if the Spending Control on the Agreement is set to </a:t>
            </a:r>
            <a:r>
              <a:rPr b="1" baseline="0" i="0" lang="en-US" sz="1600" u="none" cap="none" strike="noStrike">
                <a:solidFill>
                  <a:schemeClr val="dk1"/>
                </a:solidFill>
                <a:latin typeface="Arial"/>
                <a:ea typeface="Arial"/>
                <a:cs typeface="Arial"/>
                <a:sym typeface="Arial"/>
              </a:rPr>
              <a:t>Reject</a:t>
            </a:r>
          </a:p>
          <a:p>
            <a:pPr indent="-149225" lvl="1" marL="568325" marR="0" rtl="0" algn="l">
              <a:spcBef>
                <a:spcPts val="1200"/>
              </a:spcBef>
              <a:spcAft>
                <a:spcPts val="0"/>
              </a:spcAft>
              <a:buClr>
                <a:srgbClr val="AF242B"/>
              </a:buClr>
              <a:buFont typeface="Noto Sans Symbols"/>
              <a:buNone/>
            </a:pPr>
            <a:r>
              <a:t/>
            </a:r>
            <a:endParaRPr b="1" baseline="0" i="0" sz="1600" u="none" cap="none" strike="noStrike">
              <a:solidFill>
                <a:schemeClr val="dk1"/>
              </a:solidFill>
              <a:latin typeface="Arial"/>
              <a:ea typeface="Arial"/>
              <a:cs typeface="Arial"/>
              <a:sym typeface="Arial"/>
            </a:endParaRPr>
          </a:p>
          <a:p>
            <a:pPr indent="-149225" lvl="1" marL="568325" marR="0" rtl="0" algn="l">
              <a:spcBef>
                <a:spcPts val="1200"/>
              </a:spcBef>
              <a:spcAft>
                <a:spcPts val="0"/>
              </a:spcAft>
              <a:buClr>
                <a:srgbClr val="AF242B"/>
              </a:buClr>
              <a:buFont typeface="Noto Sans Symbols"/>
              <a:buNone/>
            </a:pPr>
            <a:r>
              <a:t/>
            </a:r>
            <a:endParaRPr b="1" baseline="0" i="0" sz="1600" u="none" cap="none" strike="noStrike">
              <a:solidFill>
                <a:schemeClr val="dk1"/>
              </a:solidFill>
              <a:latin typeface="Arial"/>
              <a:ea typeface="Arial"/>
              <a:cs typeface="Arial"/>
              <a:sym typeface="Arial"/>
            </a:endParaRPr>
          </a:p>
          <a:p>
            <a:pPr indent="-149225" lvl="1" marL="568325" marR="0" rtl="0" algn="l">
              <a:spcBef>
                <a:spcPts val="1200"/>
              </a:spcBef>
              <a:spcAft>
                <a:spcPts val="0"/>
              </a:spcAft>
              <a:buClr>
                <a:srgbClr val="AF242B"/>
              </a:buClr>
              <a:buFont typeface="Noto Sans Symbols"/>
              <a:buNone/>
            </a:pPr>
            <a:r>
              <a:t/>
            </a:r>
            <a:endParaRPr b="1" baseline="0" i="0" sz="1600" u="none" cap="none" strike="noStrike">
              <a:solidFill>
                <a:schemeClr val="dk1"/>
              </a:solidFill>
              <a:latin typeface="Arial"/>
              <a:ea typeface="Arial"/>
              <a:cs typeface="Arial"/>
              <a:sym typeface="Arial"/>
            </a:endParaRPr>
          </a:p>
          <a:p>
            <a:pPr indent="-149225" lvl="1" marL="568325" marR="0" rtl="0" algn="l">
              <a:spcBef>
                <a:spcPts val="1200"/>
              </a:spcBef>
              <a:spcAft>
                <a:spcPts val="0"/>
              </a:spcAft>
              <a:buClr>
                <a:srgbClr val="AF242B"/>
              </a:buClr>
              <a:buFont typeface="Noto Sans Symbols"/>
              <a:buNone/>
            </a:pPr>
            <a:r>
              <a:t/>
            </a:r>
            <a:endParaRPr b="1" baseline="0" i="0" sz="1600" u="none" cap="none" strike="noStrike">
              <a:solidFill>
                <a:schemeClr val="dk1"/>
              </a:solidFill>
              <a:latin typeface="Arial"/>
              <a:ea typeface="Arial"/>
              <a:cs typeface="Arial"/>
              <a:sym typeface="Arial"/>
            </a:endParaRPr>
          </a:p>
          <a:p>
            <a:pPr indent="-231775" lvl="0" marL="231775" marR="0" rtl="0" algn="l">
              <a:spcBef>
                <a:spcPts val="9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Spending Overage Threshold Amount</a:t>
            </a:r>
            <a:r>
              <a:rPr b="0" baseline="0" i="0" lang="en-US" sz="1600" u="none" cap="none" strike="noStrike">
                <a:solidFill>
                  <a:schemeClr val="dk1"/>
                </a:solidFill>
                <a:latin typeface="Arial"/>
                <a:ea typeface="Arial"/>
                <a:cs typeface="Arial"/>
                <a:sym typeface="Arial"/>
              </a:rPr>
              <a:t> - Sets the maximum amount that spending documents can exceed each referenced Agreement line amount</a:t>
            </a:r>
          </a:p>
          <a:p>
            <a:pPr indent="-231775" lvl="0" marL="231775" marR="0" rtl="0" algn="l">
              <a:spcBef>
                <a:spcPts val="6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Spending Overage Threshold Percentage</a:t>
            </a:r>
            <a:r>
              <a:rPr b="0" baseline="0" i="0" lang="en-US" sz="1600" u="none" cap="none" strike="noStrike">
                <a:solidFill>
                  <a:schemeClr val="dk1"/>
                </a:solidFill>
                <a:latin typeface="Arial"/>
                <a:ea typeface="Arial"/>
                <a:cs typeface="Arial"/>
                <a:sym typeface="Arial"/>
              </a:rPr>
              <a:t> - Sets the maximum percentage that spending documents can exceed each referenced Agreement line amount</a:t>
            </a:r>
          </a:p>
          <a:p>
            <a:pPr indent="-231775" lvl="0" marL="231775" marR="0" rtl="0" algn="l">
              <a:spcBef>
                <a:spcPts val="6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Spending Control </a:t>
            </a:r>
            <a:r>
              <a:rPr b="0" baseline="0" i="0" lang="en-US" sz="1600" u="none" cap="none" strike="noStrike">
                <a:solidFill>
                  <a:schemeClr val="dk1"/>
                </a:solidFill>
                <a:latin typeface="Arial"/>
                <a:ea typeface="Arial"/>
                <a:cs typeface="Arial"/>
                <a:sym typeface="Arial"/>
              </a:rPr>
              <a:t>– Determines how overspending should be processed in</a:t>
            </a:r>
            <a:br>
              <a:rPr b="0" baseline="0" i="0" lang="en-US" sz="1600" u="none" cap="none" strike="noStrike">
                <a:solidFill>
                  <a:schemeClr val="dk1"/>
                </a:solidFill>
                <a:latin typeface="Arial"/>
                <a:ea typeface="Arial"/>
                <a:cs typeface="Arial"/>
                <a:sym typeface="Arial"/>
              </a:rPr>
            </a:br>
            <a:r>
              <a:rPr b="0" baseline="0" i="0" lang="en-US" sz="1600" u="none" cap="none" strike="noStrike">
                <a:solidFill>
                  <a:schemeClr val="dk1"/>
                </a:solidFill>
                <a:latin typeface="Arial"/>
                <a:ea typeface="Arial"/>
                <a:cs typeface="Arial"/>
                <a:sym typeface="Arial"/>
              </a:rPr>
              <a:t> Pegasys</a:t>
            </a:r>
          </a:p>
          <a:p>
            <a:pPr indent="-155575" lvl="2" marL="914400" marR="0" rtl="0" algn="l">
              <a:spcBef>
                <a:spcPts val="900"/>
              </a:spcBef>
              <a:spcAft>
                <a:spcPts val="600"/>
              </a:spcAft>
              <a:buClr>
                <a:srgbClr val="AF242B"/>
              </a:buClr>
              <a:buFont typeface="Noto Sans Symbols"/>
              <a:buNone/>
            </a:pPr>
            <a:r>
              <a:t/>
            </a:r>
            <a:endParaRPr b="1" baseline="0" i="0" sz="1800" u="none" cap="none" strike="noStrike">
              <a:solidFill>
                <a:schemeClr val="dk1"/>
              </a:solidFill>
              <a:latin typeface="Arial"/>
              <a:ea typeface="Arial"/>
              <a:cs typeface="Arial"/>
              <a:sym typeface="Arial"/>
            </a:endParaRPr>
          </a:p>
        </p:txBody>
      </p:sp>
      <p:sp>
        <p:nvSpPr>
          <p:cNvPr id="594" name="Shape 59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595" name="Shape 59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596" name="Shape 596"/>
          <p:cNvGrpSpPr/>
          <p:nvPr/>
        </p:nvGrpSpPr>
        <p:grpSpPr>
          <a:xfrm>
            <a:off x="1547017" y="3381374"/>
            <a:ext cx="6505574" cy="1485899"/>
            <a:chOff x="1376336" y="5566105"/>
            <a:chExt cx="6505574" cy="1485899"/>
          </a:xfrm>
        </p:grpSpPr>
        <p:pic>
          <p:nvPicPr>
            <p:cNvPr id="597" name="Shape 597"/>
            <p:cNvPicPr preferRelativeResize="0"/>
            <p:nvPr/>
          </p:nvPicPr>
          <p:blipFill rotWithShape="1">
            <a:blip r:embed="rId3">
              <a:alphaModFix/>
            </a:blip>
            <a:srcRect b="0" l="0" r="0" t="0"/>
            <a:stretch/>
          </p:blipFill>
          <p:spPr>
            <a:xfrm>
              <a:off x="1376336" y="5566105"/>
              <a:ext cx="6505574" cy="1485899"/>
            </a:xfrm>
            <a:prstGeom prst="rect">
              <a:avLst/>
            </a:prstGeom>
            <a:noFill/>
            <a:ln cap="flat" cmpd="sng" w="19050">
              <a:solidFill>
                <a:schemeClr val="dk1"/>
              </a:solidFill>
              <a:prstDash val="solid"/>
              <a:miter/>
              <a:headEnd len="med" w="med" type="none"/>
              <a:tailEnd len="med" w="med" type="none"/>
            </a:ln>
          </p:spPr>
        </p:pic>
        <p:sp>
          <p:nvSpPr>
            <p:cNvPr id="598" name="Shape 598"/>
            <p:cNvSpPr/>
            <p:nvPr/>
          </p:nvSpPr>
          <p:spPr>
            <a:xfrm flipH="1" rot="10800000">
              <a:off x="3962400" y="5953951"/>
              <a:ext cx="3919510" cy="1098053"/>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3" name="Shape 603"/>
        <p:cNvGrpSpPr/>
        <p:nvPr/>
      </p:nvGrpSpPr>
      <p:grpSpPr>
        <a:xfrm>
          <a:off x="0" y="0"/>
          <a:ext cx="0" cy="0"/>
          <a:chOff x="0" y="0"/>
          <a:chExt cx="0" cy="0"/>
        </a:xfrm>
      </p:grpSpPr>
      <p:sp>
        <p:nvSpPr>
          <p:cNvPr id="604" name="Shape 604"/>
          <p:cNvSpPr txBox="1"/>
          <p:nvPr>
            <p:ph type="title"/>
          </p:nvPr>
        </p:nvSpPr>
        <p:spPr>
          <a:xfrm>
            <a:off x="396237" y="296162"/>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Header Accounting Lines</a:t>
            </a:r>
          </a:p>
        </p:txBody>
      </p:sp>
      <p:sp>
        <p:nvSpPr>
          <p:cNvPr id="605" name="Shape 60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606" name="Shape 60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607" name="Shape 607"/>
          <p:cNvSpPr txBox="1"/>
          <p:nvPr/>
        </p:nvSpPr>
        <p:spPr>
          <a:xfrm>
            <a:off x="1283812" y="4014158"/>
            <a:ext cx="7159591" cy="1049437"/>
          </a:xfrm>
          <a:prstGeom prst="rect">
            <a:avLst/>
          </a:prstGeom>
          <a:solidFill>
            <a:schemeClr val="lt1"/>
          </a:solidFill>
          <a:ln>
            <a:noFill/>
          </a:ln>
        </p:spPr>
        <p:txBody>
          <a:bodyPr anchorCtr="0" anchor="t" bIns="45700" lIns="91425" rIns="91425" tIns="45700">
            <a:noAutofit/>
          </a:bodyPr>
          <a:lstStyle/>
          <a:p>
            <a:pPr indent="-231775" lvl="0" marL="231775" marR="0" rtl="0" algn="l">
              <a:lnSpc>
                <a:spcPct val="100000"/>
              </a:lnSpc>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Maximum Billable Amount </a:t>
            </a:r>
            <a:r>
              <a:rPr b="0" baseline="0" i="0" lang="en-US" sz="1600" u="none" cap="none" strike="noStrike">
                <a:solidFill>
                  <a:schemeClr val="dk1"/>
                </a:solidFill>
                <a:latin typeface="Arial"/>
                <a:ea typeface="Arial"/>
                <a:cs typeface="Arial"/>
                <a:sym typeface="Arial"/>
              </a:rPr>
              <a:t>- The amount the line item is for</a:t>
            </a:r>
          </a:p>
          <a:p>
            <a:pPr indent="-231775" lvl="0" marL="231775" marR="0" rtl="0" algn="l">
              <a:lnSpc>
                <a:spcPct val="100000"/>
              </a:lnSpc>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Prior Year Adjustment </a:t>
            </a:r>
            <a:r>
              <a:rPr b="0" baseline="0" i="0" lang="en-US" sz="1600" u="none" cap="none" strike="noStrike">
                <a:solidFill>
                  <a:schemeClr val="dk1"/>
                </a:solidFill>
                <a:latin typeface="Arial"/>
                <a:ea typeface="Arial"/>
                <a:cs typeface="Arial"/>
                <a:sym typeface="Arial"/>
              </a:rPr>
              <a:t>- Always set to Not a Prior Year Adjustment</a:t>
            </a: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Transfer Treasury Symbol </a:t>
            </a:r>
            <a:r>
              <a:rPr b="0" baseline="0" i="0" lang="en-US" sz="1600" u="none" cap="none" strike="noStrike">
                <a:solidFill>
                  <a:schemeClr val="dk1"/>
                </a:solidFill>
                <a:latin typeface="Arial"/>
                <a:ea typeface="Arial"/>
                <a:cs typeface="Arial"/>
                <a:sym typeface="Arial"/>
              </a:rPr>
              <a:t>– Associated with vendor/customer specified on the Agreement</a:t>
            </a:r>
          </a:p>
          <a:p>
            <a:pPr indent="-146050" lvl="0" marL="231775" marR="0" rtl="0" algn="l">
              <a:lnSpc>
                <a:spcPct val="100000"/>
              </a:lnSpc>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pic>
        <p:nvPicPr>
          <p:cNvPr id="608" name="Shape 608"/>
          <p:cNvPicPr preferRelativeResize="0"/>
          <p:nvPr/>
        </p:nvPicPr>
        <p:blipFill rotWithShape="1">
          <a:blip r:embed="rId3">
            <a:alphaModFix/>
          </a:blip>
          <a:srcRect b="0" l="0" r="0" t="0"/>
          <a:stretch/>
        </p:blipFill>
        <p:spPr>
          <a:xfrm>
            <a:off x="1433578" y="1404538"/>
            <a:ext cx="6344535" cy="609685"/>
          </a:xfrm>
          <a:prstGeom prst="rect">
            <a:avLst/>
          </a:prstGeom>
          <a:noFill/>
          <a:ln cap="flat" cmpd="sng" w="9525">
            <a:solidFill>
              <a:schemeClr val="dk1"/>
            </a:solidFill>
            <a:prstDash val="solid"/>
            <a:round/>
            <a:headEnd len="med" w="med" type="none"/>
            <a:tailEnd len="med" w="med" type="none"/>
          </a:ln>
        </p:spPr>
      </p:pic>
      <p:pic>
        <p:nvPicPr>
          <p:cNvPr id="609" name="Shape 609"/>
          <p:cNvPicPr preferRelativeResize="0"/>
          <p:nvPr/>
        </p:nvPicPr>
        <p:blipFill rotWithShape="1">
          <a:blip r:embed="rId4">
            <a:alphaModFix/>
          </a:blip>
          <a:srcRect b="61102" l="0" r="0" t="0"/>
          <a:stretch/>
        </p:blipFill>
        <p:spPr>
          <a:xfrm>
            <a:off x="1433578" y="2251915"/>
            <a:ext cx="6860062" cy="1507191"/>
          </a:xfrm>
          <a:prstGeom prst="rect">
            <a:avLst/>
          </a:prstGeom>
          <a:noFill/>
          <a:ln cap="flat" cmpd="sng" w="9525">
            <a:solidFill>
              <a:schemeClr val="dk1"/>
            </a:solidFill>
            <a:prstDash val="solid"/>
            <a:round/>
            <a:headEnd len="med" w="med" type="none"/>
            <a:tailEnd len="med" w="med" type="none"/>
          </a:ln>
        </p:spPr>
      </p:pic>
      <p:sp>
        <p:nvSpPr>
          <p:cNvPr id="610" name="Shape 610"/>
          <p:cNvSpPr/>
          <p:nvPr/>
        </p:nvSpPr>
        <p:spPr>
          <a:xfrm>
            <a:off x="1433578" y="1608350"/>
            <a:ext cx="3172266" cy="302336"/>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611" name="Shape 611"/>
          <p:cNvSpPr/>
          <p:nvPr/>
        </p:nvSpPr>
        <p:spPr>
          <a:xfrm>
            <a:off x="1558683" y="2504319"/>
            <a:ext cx="2803767" cy="257930"/>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612" name="Shape 612"/>
          <p:cNvSpPr/>
          <p:nvPr/>
        </p:nvSpPr>
        <p:spPr>
          <a:xfrm>
            <a:off x="1558683" y="2762250"/>
            <a:ext cx="3047162" cy="809624"/>
          </a:xfrm>
          <a:prstGeom prst="rect">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7" name="Shape 617"/>
        <p:cNvGrpSpPr/>
        <p:nvPr/>
      </p:nvGrpSpPr>
      <p:grpSpPr>
        <a:xfrm>
          <a:off x="0" y="0"/>
          <a:ext cx="0" cy="0"/>
          <a:chOff x="0" y="0"/>
          <a:chExt cx="0" cy="0"/>
        </a:xfrm>
      </p:grpSpPr>
      <p:sp>
        <p:nvSpPr>
          <p:cNvPr id="618" name="Shape 618"/>
          <p:cNvSpPr txBox="1"/>
          <p:nvPr>
            <p:ph type="title"/>
          </p:nvPr>
        </p:nvSpPr>
        <p:spPr>
          <a:xfrm>
            <a:off x="457200" y="129256"/>
            <a:ext cx="8284350" cy="681909"/>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Header – Treasury Account Symbol</a:t>
            </a:r>
          </a:p>
        </p:txBody>
      </p:sp>
      <p:sp>
        <p:nvSpPr>
          <p:cNvPr id="619" name="Shape 619"/>
          <p:cNvSpPr txBox="1"/>
          <p:nvPr>
            <p:ph idx="1" type="body"/>
          </p:nvPr>
        </p:nvSpPr>
        <p:spPr>
          <a:xfrm>
            <a:off x="381837" y="1133566"/>
            <a:ext cx="8762163" cy="4774834"/>
          </a:xfrm>
          <a:prstGeom prst="rect">
            <a:avLst/>
          </a:prstGeom>
          <a:noFill/>
          <a:ln>
            <a:noFill/>
          </a:ln>
        </p:spPr>
        <p:txBody>
          <a:bodyPr anchorCtr="0" anchor="t" bIns="45700" lIns="91425" rIns="91425" tIns="45700">
            <a:noAutofit/>
          </a:bodyPr>
          <a:lstStyle/>
          <a:p>
            <a:pPr indent="-241300" lvl="2" marL="914400"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Pegasys now displays the components related to the Treasury Account Symbol (TAS) throughout documents and queries, including:</a:t>
            </a:r>
          </a:p>
          <a:p>
            <a:pPr indent="-231775" lvl="3" marL="1260475" marR="0" rtl="0" algn="l">
              <a:spcBef>
                <a:spcPts val="6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Agreement Documents</a:t>
            </a:r>
          </a:p>
          <a:p>
            <a:pPr indent="-231775" lvl="3" marL="1260475" marR="0" rtl="0" algn="l">
              <a:spcBef>
                <a:spcPts val="6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Agreement Charges</a:t>
            </a:r>
          </a:p>
          <a:p>
            <a:pPr indent="-231775" lvl="3" marL="1260475" marR="0" rtl="0" algn="l">
              <a:spcBef>
                <a:spcPts val="6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Agreement Query</a:t>
            </a:r>
          </a:p>
          <a:p>
            <a:pPr indent="-241300" lvl="2" marL="914400" marR="0" rtl="0" algn="l">
              <a:spcBef>
                <a:spcPts val="6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Treasury Symbol Components</a:t>
            </a:r>
          </a:p>
          <a:p>
            <a:pPr indent="-231775" lvl="3" marL="1260475" marR="0" rtl="0" algn="l">
              <a:spcBef>
                <a:spcPts val="6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ATA</a:t>
            </a:r>
            <a:r>
              <a:rPr b="0" baseline="0" i="0" lang="en-US" sz="1800" u="none" cap="none" strike="noStrike">
                <a:solidFill>
                  <a:schemeClr val="dk1"/>
                </a:solidFill>
                <a:latin typeface="Arial"/>
                <a:ea typeface="Arial"/>
                <a:cs typeface="Arial"/>
                <a:sym typeface="Arial"/>
              </a:rPr>
              <a:t> – Allocation Transfer Agency</a:t>
            </a:r>
          </a:p>
          <a:p>
            <a:pPr indent="-231775" lvl="3" marL="1260475" marR="0" rtl="0" algn="l">
              <a:spcBef>
                <a:spcPts val="6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AID </a:t>
            </a:r>
            <a:r>
              <a:rPr b="0" baseline="0" i="0" lang="en-US" sz="1800" u="none" cap="none" strike="noStrike">
                <a:solidFill>
                  <a:schemeClr val="dk1"/>
                </a:solidFill>
                <a:latin typeface="Arial"/>
                <a:ea typeface="Arial"/>
                <a:cs typeface="Arial"/>
                <a:sym typeface="Arial"/>
              </a:rPr>
              <a:t>– Agency Identifier		</a:t>
            </a:r>
          </a:p>
          <a:p>
            <a:pPr indent="-231775" lvl="3" marL="1260475" marR="0" rtl="0" algn="l">
              <a:spcBef>
                <a:spcPts val="6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BPOA</a:t>
            </a:r>
            <a:r>
              <a:rPr b="0" baseline="0" i="0" lang="en-US" sz="1800" u="none" cap="none" strike="noStrike">
                <a:solidFill>
                  <a:schemeClr val="dk1"/>
                </a:solidFill>
                <a:latin typeface="Arial"/>
                <a:ea typeface="Arial"/>
                <a:cs typeface="Arial"/>
                <a:sym typeface="Arial"/>
              </a:rPr>
              <a:t> – Beginning Period of Availability</a:t>
            </a:r>
          </a:p>
          <a:p>
            <a:pPr indent="-231775" lvl="3" marL="1260475" marR="0" rtl="0" algn="l">
              <a:spcBef>
                <a:spcPts val="6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EPOA</a:t>
            </a:r>
            <a:r>
              <a:rPr b="0" baseline="0" i="0" lang="en-US" sz="1800" u="none" cap="none" strike="noStrike">
                <a:solidFill>
                  <a:schemeClr val="dk1"/>
                </a:solidFill>
                <a:latin typeface="Arial"/>
                <a:ea typeface="Arial"/>
                <a:cs typeface="Arial"/>
                <a:sym typeface="Arial"/>
              </a:rPr>
              <a:t> - Ending Period of Availability</a:t>
            </a:r>
          </a:p>
          <a:p>
            <a:pPr indent="-231775" lvl="3" marL="1260475" marR="0" rtl="0" algn="l">
              <a:spcBef>
                <a:spcPts val="6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A</a:t>
            </a:r>
            <a:r>
              <a:rPr b="0" baseline="0" i="0" lang="en-US" sz="1800" u="none" cap="none" strike="noStrike">
                <a:solidFill>
                  <a:schemeClr val="dk1"/>
                </a:solidFill>
                <a:latin typeface="Arial"/>
                <a:ea typeface="Arial"/>
                <a:cs typeface="Arial"/>
                <a:sym typeface="Arial"/>
              </a:rPr>
              <a:t> – Availability Type</a:t>
            </a:r>
          </a:p>
          <a:p>
            <a:pPr indent="-231775" lvl="3" marL="1260475" marR="0" rtl="0" algn="l">
              <a:spcBef>
                <a:spcPts val="6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Main</a:t>
            </a:r>
            <a:r>
              <a:rPr b="0" baseline="0" i="0" lang="en-US" sz="1800" u="none" cap="none" strike="noStrike">
                <a:solidFill>
                  <a:schemeClr val="dk1"/>
                </a:solidFill>
                <a:latin typeface="Arial"/>
                <a:ea typeface="Arial"/>
                <a:cs typeface="Arial"/>
                <a:sym typeface="Arial"/>
              </a:rPr>
              <a:t> – Main Account</a:t>
            </a:r>
          </a:p>
          <a:p>
            <a:pPr indent="-231775" lvl="3" marL="1260475" marR="0" rtl="0" algn="l">
              <a:spcBef>
                <a:spcPts val="6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Sub</a:t>
            </a:r>
            <a:r>
              <a:rPr b="0" baseline="0" i="0" lang="en-US" sz="1800" u="none" cap="none" strike="noStrike">
                <a:solidFill>
                  <a:schemeClr val="dk1"/>
                </a:solidFill>
                <a:latin typeface="Arial"/>
                <a:ea typeface="Arial"/>
                <a:cs typeface="Arial"/>
                <a:sym typeface="Arial"/>
              </a:rPr>
              <a:t> – Sub Account</a:t>
            </a:r>
          </a:p>
          <a:p>
            <a:pPr indent="0" lvl="3" marL="1028700" marR="0" rtl="0" algn="l">
              <a:spcBef>
                <a:spcPts val="6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36525" lvl="3" marL="1260475" marR="0" rtl="0" algn="l">
              <a:spcBef>
                <a:spcPts val="6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3" marL="1260475" marR="0" rtl="0" algn="l">
              <a:spcBef>
                <a:spcPts val="6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3" marL="1260475" marR="0" rtl="0" algn="l">
              <a:spcBef>
                <a:spcPts val="6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3" marL="1260475" marR="0" rtl="0" algn="l">
              <a:spcBef>
                <a:spcPts val="6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3" marL="1260475" marR="0" rtl="0" algn="l">
              <a:spcBef>
                <a:spcPts val="6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9700" lvl="1" marL="568325" marR="0" rtl="0" algn="l">
              <a:spcBef>
                <a:spcPts val="3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11125" lvl="1" marL="568325" marR="0" rtl="0" algn="l">
              <a:spcBef>
                <a:spcPts val="480"/>
              </a:spcBef>
              <a:spcAft>
                <a:spcPts val="0"/>
              </a:spcAft>
              <a:buClr>
                <a:srgbClr val="AF242B"/>
              </a:buClr>
              <a:buFont typeface="Noto Sans Symbols"/>
              <a:buNone/>
            </a:pPr>
            <a:r>
              <a:t/>
            </a:r>
            <a:endParaRPr b="0" baseline="0" i="0" sz="2400" u="none" cap="none" strike="noStrike">
              <a:solidFill>
                <a:schemeClr val="dk1"/>
              </a:solidFill>
              <a:latin typeface="Arial"/>
              <a:ea typeface="Arial"/>
              <a:cs typeface="Arial"/>
              <a:sym typeface="Arial"/>
            </a:endParaRPr>
          </a:p>
          <a:p>
            <a:pPr indent="-231775"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620" name="Shape 62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621" name="Shape 62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pic>
        <p:nvPicPr>
          <p:cNvPr id="622" name="Shape 622"/>
          <p:cNvPicPr preferRelativeResize="0"/>
          <p:nvPr/>
        </p:nvPicPr>
        <p:blipFill rotWithShape="1">
          <a:blip r:embed="rId3">
            <a:alphaModFix/>
          </a:blip>
          <a:srcRect b="61102" l="0" r="52731" t="13300"/>
          <a:stretch/>
        </p:blipFill>
        <p:spPr>
          <a:xfrm>
            <a:off x="4938778" y="2245894"/>
            <a:ext cx="3242695" cy="991842"/>
          </a:xfrm>
          <a:prstGeom prst="rect">
            <a:avLst/>
          </a:prstGeom>
          <a:noFill/>
          <a:ln cap="flat" cmpd="sng" w="19050">
            <a:solidFill>
              <a:srgbClr val="FF0000"/>
            </a:solidFill>
            <a:prstDash val="solid"/>
            <a:round/>
            <a:headEnd len="med" w="med" type="none"/>
            <a:tailEnd len="med" w="med" type="none"/>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7" name="Shape 627"/>
        <p:cNvGrpSpPr/>
        <p:nvPr/>
      </p:nvGrpSpPr>
      <p:grpSpPr>
        <a:xfrm>
          <a:off x="0" y="0"/>
          <a:ext cx="0" cy="0"/>
          <a:chOff x="0" y="0"/>
          <a:chExt cx="0" cy="0"/>
        </a:xfrm>
      </p:grpSpPr>
      <p:pic>
        <p:nvPicPr>
          <p:cNvPr id="628" name="Shape 628"/>
          <p:cNvPicPr preferRelativeResize="0"/>
          <p:nvPr/>
        </p:nvPicPr>
        <p:blipFill rotWithShape="1">
          <a:blip r:embed="rId3">
            <a:alphaModFix/>
          </a:blip>
          <a:srcRect b="0" l="0" r="0" t="37514"/>
          <a:stretch/>
        </p:blipFill>
        <p:spPr>
          <a:xfrm>
            <a:off x="1079124" y="1371599"/>
            <a:ext cx="6860062" cy="2421218"/>
          </a:xfrm>
          <a:prstGeom prst="rect">
            <a:avLst/>
          </a:prstGeom>
          <a:noFill/>
          <a:ln cap="flat" cmpd="sng" w="9525">
            <a:solidFill>
              <a:schemeClr val="dk1"/>
            </a:solidFill>
            <a:prstDash val="solid"/>
            <a:round/>
            <a:headEnd len="med" w="med" type="none"/>
            <a:tailEnd len="med" w="med" type="none"/>
          </a:ln>
        </p:spPr>
      </p:pic>
      <p:sp>
        <p:nvSpPr>
          <p:cNvPr id="629" name="Shape 629"/>
          <p:cNvSpPr txBox="1"/>
          <p:nvPr>
            <p:ph type="title"/>
          </p:nvPr>
        </p:nvSpPr>
        <p:spPr>
          <a:xfrm>
            <a:off x="396237" y="296162"/>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Header Accounting Line Dimensions</a:t>
            </a:r>
          </a:p>
        </p:txBody>
      </p:sp>
      <p:sp>
        <p:nvSpPr>
          <p:cNvPr id="630" name="Shape 63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631" name="Shape 63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632" name="Shape 632"/>
          <p:cNvSpPr/>
          <p:nvPr/>
        </p:nvSpPr>
        <p:spPr>
          <a:xfrm flipH="1" rot="10800000">
            <a:off x="1200329" y="1371598"/>
            <a:ext cx="1463694" cy="304568"/>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pSp>
        <p:nvGrpSpPr>
          <p:cNvPr id="633" name="Shape 633"/>
          <p:cNvGrpSpPr/>
          <p:nvPr/>
        </p:nvGrpSpPr>
        <p:grpSpPr>
          <a:xfrm>
            <a:off x="1079124" y="3898792"/>
            <a:ext cx="7211844" cy="1829934"/>
            <a:chOff x="1079123" y="4079546"/>
            <a:chExt cx="7211844" cy="1829934"/>
          </a:xfrm>
        </p:grpSpPr>
        <p:sp>
          <p:nvSpPr>
            <p:cNvPr id="634" name="Shape 634"/>
            <p:cNvSpPr txBox="1"/>
            <p:nvPr/>
          </p:nvSpPr>
          <p:spPr>
            <a:xfrm>
              <a:off x="1281182" y="4450003"/>
              <a:ext cx="3227970" cy="1049437"/>
            </a:xfrm>
            <a:prstGeom prst="rect">
              <a:avLst/>
            </a:prstGeom>
            <a:solidFill>
              <a:schemeClr val="lt1"/>
            </a:solidFill>
            <a:ln>
              <a:noFill/>
            </a:ln>
          </p:spPr>
          <p:txBody>
            <a:bodyPr anchorCtr="0" anchor="t" bIns="45700" lIns="91425" rIns="91425" tIns="45700">
              <a:noAutofit/>
            </a:bodyPr>
            <a:lstStyle/>
            <a:p>
              <a:pPr indent="-231775" lvl="1" marL="6889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Fund</a:t>
              </a:r>
            </a:p>
            <a:p>
              <a:pPr indent="-231775" lvl="1" marL="68897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Region</a:t>
              </a:r>
            </a:p>
            <a:p>
              <a:pPr indent="-231775" lvl="1" marL="68897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Organization Code</a:t>
              </a:r>
            </a:p>
            <a:p>
              <a:pPr indent="-231775" lvl="1" marL="68897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Program</a:t>
              </a:r>
            </a:p>
            <a:p>
              <a:pPr indent="-231775" lvl="1" marL="68897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Building Number</a:t>
              </a:r>
            </a:p>
            <a:p>
              <a:pPr indent="0" lvl="1" marL="457200" marR="0" rtl="0" algn="l">
                <a:spcBef>
                  <a:spcPts val="360"/>
                </a:spcBef>
                <a:spcAft>
                  <a:spcPts val="0"/>
                </a:spcAft>
                <a:buNone/>
              </a:pPr>
              <a:r>
                <a:t/>
              </a:r>
              <a:endParaRPr b="0" baseline="0" i="0" sz="1800" u="none" cap="none" strike="noStrike">
                <a:solidFill>
                  <a:schemeClr val="dk1"/>
                </a:solidFill>
                <a:latin typeface="Arial"/>
                <a:ea typeface="Arial"/>
                <a:cs typeface="Arial"/>
                <a:sym typeface="Arial"/>
              </a:endParaRPr>
            </a:p>
            <a:p>
              <a:pPr indent="-146050" lvl="0" marL="231775" marR="0" rtl="0" algn="l">
                <a:lnSpc>
                  <a:spcPct val="100000"/>
                </a:lnSpc>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lnSpc>
                  <a:spcPct val="100000"/>
                </a:lnSpc>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635" name="Shape 635"/>
            <p:cNvSpPr txBox="1"/>
            <p:nvPr/>
          </p:nvSpPr>
          <p:spPr>
            <a:xfrm>
              <a:off x="4164417" y="4450003"/>
              <a:ext cx="4126549" cy="1459477"/>
            </a:xfrm>
            <a:prstGeom prst="rect">
              <a:avLst/>
            </a:prstGeom>
            <a:solidFill>
              <a:schemeClr val="lt1"/>
            </a:solidFill>
            <a:ln>
              <a:noFill/>
            </a:ln>
          </p:spPr>
          <p:txBody>
            <a:bodyPr anchorCtr="0" anchor="t" bIns="45700" lIns="91425" rIns="91425" tIns="45700">
              <a:noAutofit/>
            </a:bodyPr>
            <a:lstStyle/>
            <a:p>
              <a:pPr indent="-231775" lvl="1" marL="6889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Project Code</a:t>
              </a:r>
            </a:p>
            <a:p>
              <a:pPr indent="-231775" lvl="1" marL="68897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Activity</a:t>
              </a:r>
            </a:p>
            <a:p>
              <a:pPr indent="-231775" lvl="1" marL="68897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Sub-Object Class</a:t>
              </a:r>
            </a:p>
            <a:p>
              <a:pPr indent="-231775" lvl="1" marL="68897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Revenue Source</a:t>
              </a:r>
            </a:p>
            <a:p>
              <a:pPr indent="0" lvl="1" marL="457200" marR="0" rtl="0" algn="l">
                <a:spcBef>
                  <a:spcPts val="360"/>
                </a:spcBef>
                <a:spcAft>
                  <a:spcPts val="0"/>
                </a:spcAft>
                <a:buNone/>
              </a:pPr>
              <a:r>
                <a:t/>
              </a:r>
              <a:endParaRPr b="0" baseline="0" i="0" sz="1800" u="none" cap="none" strike="noStrike">
                <a:solidFill>
                  <a:schemeClr val="dk1"/>
                </a:solidFill>
                <a:latin typeface="Arial"/>
                <a:ea typeface="Arial"/>
                <a:cs typeface="Arial"/>
                <a:sym typeface="Arial"/>
              </a:endParaRPr>
            </a:p>
            <a:p>
              <a:pPr indent="-146050" lvl="0" marL="231775" marR="0" rtl="0" algn="l">
                <a:lnSpc>
                  <a:spcPct val="100000"/>
                </a:lnSpc>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lnSpc>
                  <a:spcPct val="100000"/>
                </a:lnSpc>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636" name="Shape 636"/>
            <p:cNvSpPr txBox="1"/>
            <p:nvPr/>
          </p:nvSpPr>
          <p:spPr>
            <a:xfrm>
              <a:off x="1079123" y="4079546"/>
              <a:ext cx="7159591" cy="487415"/>
            </a:xfrm>
            <a:prstGeom prst="rect">
              <a:avLst/>
            </a:prstGeom>
            <a:noFill/>
            <a:ln>
              <a:noFill/>
            </a:ln>
          </p:spPr>
          <p:txBody>
            <a:bodyPr anchorCtr="0" anchor="t" bIns="45700" lIns="91425" rIns="91425" tIns="45700">
              <a:noAutofit/>
            </a:bodyPr>
            <a:lstStyle/>
            <a:p>
              <a:pPr indent="-231775" lvl="0" marL="231775" marR="0" rtl="0" algn="l">
                <a:lnSpc>
                  <a:spcPct val="100000"/>
                </a:lnSpc>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Accounting Dimensions</a:t>
              </a:r>
              <a:r>
                <a:rPr b="0" baseline="0" i="0" lang="en-US" sz="1600" u="none" cap="none" strike="noStrike">
                  <a:solidFill>
                    <a:schemeClr val="dk1"/>
                  </a:solidFill>
                  <a:latin typeface="Arial"/>
                  <a:ea typeface="Arial"/>
                  <a:cs typeface="Arial"/>
                  <a:sym typeface="Arial"/>
                </a:rPr>
                <a:t>:</a:t>
              </a:r>
            </a:p>
            <a:p>
              <a:pPr indent="0" lvl="1" marL="457200" marR="0" rtl="0" algn="l">
                <a:spcBef>
                  <a:spcPts val="360"/>
                </a:spcBef>
                <a:spcAft>
                  <a:spcPts val="0"/>
                </a:spcAft>
                <a:buNone/>
              </a:pPr>
              <a:r>
                <a:t/>
              </a:r>
              <a:endParaRPr b="0" baseline="0" i="0" sz="1800" u="none" cap="none" strike="noStrike">
                <a:solidFill>
                  <a:schemeClr val="dk1"/>
                </a:solidFill>
                <a:latin typeface="Arial"/>
                <a:ea typeface="Arial"/>
                <a:cs typeface="Arial"/>
                <a:sym typeface="Arial"/>
              </a:endParaRPr>
            </a:p>
            <a:p>
              <a:pPr indent="-146050" lvl="0" marL="231775" marR="0" rtl="0" algn="l">
                <a:lnSpc>
                  <a:spcPct val="100000"/>
                </a:lnSpc>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lnSpc>
                  <a:spcPct val="100000"/>
                </a:lnSpc>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98425" lvl="0" marL="231775" marR="0" rtl="0" algn="l">
                <a:lnSpc>
                  <a:spcPct val="100000"/>
                </a:lnSpc>
                <a:spcBef>
                  <a:spcPts val="560"/>
                </a:spcBef>
                <a:spcAft>
                  <a:spcPts val="0"/>
                </a:spcAft>
                <a:buClr>
                  <a:srgbClr val="AF242B"/>
                </a:buClr>
                <a:buFont typeface="Noto Sans Symbols"/>
                <a:buNone/>
              </a:pPr>
              <a:r>
                <a:t/>
              </a:r>
              <a:endParaRPr b="0" baseline="0" i="0" sz="2800" u="none" cap="none" strike="noStrike">
                <a:solidFill>
                  <a:schemeClr val="dk1"/>
                </a:solidFill>
                <a:latin typeface="Arial"/>
                <a:ea typeface="Arial"/>
                <a:cs typeface="Arial"/>
                <a:sym typeface="Arial"/>
              </a:endParaRPr>
            </a:p>
            <a:p>
              <a:pPr indent="0" lvl="0" marL="0" marR="0" rtl="0" algn="l">
                <a:lnSpc>
                  <a:spcPct val="100000"/>
                </a:lnSpc>
                <a:spcBef>
                  <a:spcPts val="280"/>
                </a:spcBef>
                <a:spcAft>
                  <a:spcPts val="0"/>
                </a:spcAft>
                <a:buNone/>
              </a:pPr>
              <a:r>
                <a:t/>
              </a:r>
              <a:endParaRPr b="0" baseline="0" i="0" sz="1400" u="none" cap="none" strike="noStrike">
                <a:solidFill>
                  <a:schemeClr val="dk1"/>
                </a:solidFill>
                <a:latin typeface="Arial"/>
                <a:ea typeface="Arial"/>
                <a:cs typeface="Arial"/>
                <a:sym typeface="Arial"/>
              </a:endParaRPr>
            </a:p>
            <a:p>
              <a:pPr indent="-231775" lvl="0" marL="23177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Note</a:t>
              </a:r>
              <a:r>
                <a:rPr b="0" baseline="0" i="0" lang="en-US" sz="1600" u="none" cap="none" strike="noStrike">
                  <a:solidFill>
                    <a:schemeClr val="dk1"/>
                  </a:solidFill>
                  <a:latin typeface="Arial"/>
                  <a:ea typeface="Arial"/>
                  <a:cs typeface="Arial"/>
                  <a:sym typeface="Arial"/>
                </a:rPr>
                <a:t>: Required fields will change based on the accounting template selected.</a:t>
              </a:r>
            </a:p>
            <a:p>
              <a:pPr indent="-146050" lvl="0" marL="231775" marR="0" rtl="0" algn="l">
                <a:lnSpc>
                  <a:spcPct val="100000"/>
                </a:lnSpc>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gr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1" name="Shape 641"/>
        <p:cNvGrpSpPr/>
        <p:nvPr/>
      </p:nvGrpSpPr>
      <p:grpSpPr>
        <a:xfrm>
          <a:off x="0" y="0"/>
          <a:ext cx="0" cy="0"/>
          <a:chOff x="0" y="0"/>
          <a:chExt cx="0" cy="0"/>
        </a:xfrm>
      </p:grpSpPr>
      <p:sp>
        <p:nvSpPr>
          <p:cNvPr id="642" name="Shape 642"/>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Header Accounting Lines – Billing Options</a:t>
            </a:r>
          </a:p>
        </p:txBody>
      </p:sp>
      <p:sp>
        <p:nvSpPr>
          <p:cNvPr id="643" name="Shape 643"/>
          <p:cNvSpPr txBox="1"/>
          <p:nvPr>
            <p:ph idx="1" type="body"/>
          </p:nvPr>
        </p:nvSpPr>
        <p:spPr>
          <a:xfrm>
            <a:off x="455612" y="1128154"/>
            <a:ext cx="8486774"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PCPROJBILL Batch Job will look to the </a:t>
            </a:r>
            <a:r>
              <a:rPr b="1" baseline="0" i="0" lang="en-US" sz="2000" u="sng" cap="none" strike="noStrike">
                <a:solidFill>
                  <a:schemeClr val="dk1"/>
                </a:solidFill>
                <a:latin typeface="Arial"/>
                <a:ea typeface="Arial"/>
                <a:cs typeface="Arial"/>
                <a:sym typeface="Arial"/>
              </a:rPr>
              <a:t>Billing Options section</a:t>
            </a:r>
            <a:r>
              <a:rPr b="0" baseline="0" i="0" lang="en-US" sz="2000" u="none" cap="none" strike="noStrike">
                <a:solidFill>
                  <a:schemeClr val="dk1"/>
                </a:solidFill>
                <a:latin typeface="Arial"/>
                <a:ea typeface="Arial"/>
                <a:cs typeface="Arial"/>
                <a:sym typeface="Arial"/>
              </a:rPr>
              <a:t> for instruction on how to generate the </a:t>
            </a:r>
            <a:r>
              <a:rPr b="0" baseline="0" i="0" lang="en-US" sz="2000" u="sng" cap="none" strike="noStrike">
                <a:solidFill>
                  <a:schemeClr val="dk1"/>
                </a:solidFill>
                <a:latin typeface="Arial"/>
                <a:ea typeface="Arial"/>
                <a:cs typeface="Arial"/>
                <a:sym typeface="Arial"/>
              </a:rPr>
              <a:t>unbilled Billing Documents</a:t>
            </a:r>
            <a:r>
              <a:rPr b="0" baseline="0" i="0" lang="en-US" sz="2000" u="none" cap="none" strike="noStrike">
                <a:solidFill>
                  <a:schemeClr val="dk1"/>
                </a:solidFill>
                <a:latin typeface="Arial"/>
                <a:ea typeface="Arial"/>
                <a:cs typeface="Arial"/>
                <a:sym typeface="Arial"/>
              </a:rPr>
              <a:t> and</a:t>
            </a:r>
            <a:r>
              <a:rPr b="0" baseline="0" i="0" lang="en-US" sz="2000" u="sng" cap="none" strike="noStrike">
                <a:solidFill>
                  <a:schemeClr val="dk1"/>
                </a:solidFill>
                <a:latin typeface="Arial"/>
                <a:ea typeface="Arial"/>
                <a:cs typeface="Arial"/>
                <a:sym typeface="Arial"/>
              </a:rPr>
              <a:t> Advance Offsets</a:t>
            </a: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
        <p:nvSpPr>
          <p:cNvPr id="644" name="Shape 64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645" name="Shape 64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646" name="Shape 646"/>
          <p:cNvPicPr preferRelativeResize="0"/>
          <p:nvPr/>
        </p:nvPicPr>
        <p:blipFill rotWithShape="1">
          <a:blip r:embed="rId3">
            <a:alphaModFix/>
          </a:blip>
          <a:srcRect b="28720" l="0" r="0" t="1"/>
          <a:stretch/>
        </p:blipFill>
        <p:spPr>
          <a:xfrm>
            <a:off x="629125" y="2256539"/>
            <a:ext cx="8139746" cy="3657563"/>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1" name="Shape 651"/>
        <p:cNvGrpSpPr/>
        <p:nvPr/>
      </p:nvGrpSpPr>
      <p:grpSpPr>
        <a:xfrm>
          <a:off x="0" y="0"/>
          <a:ext cx="0" cy="0"/>
          <a:chOff x="0" y="0"/>
          <a:chExt cx="0" cy="0"/>
        </a:xfrm>
      </p:grpSpPr>
      <p:sp>
        <p:nvSpPr>
          <p:cNvPr id="652" name="Shape 652"/>
          <p:cNvSpPr txBox="1"/>
          <p:nvPr>
            <p:ph type="title"/>
          </p:nvPr>
        </p:nvSpPr>
        <p:spPr>
          <a:xfrm>
            <a:off x="455612" y="331787"/>
            <a:ext cx="837556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Header Accounting Lines – Billing Options</a:t>
            </a:r>
          </a:p>
        </p:txBody>
      </p:sp>
      <p:sp>
        <p:nvSpPr>
          <p:cNvPr id="653" name="Shape 65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654" name="Shape 654"/>
          <p:cNvSpPr txBox="1"/>
          <p:nvPr/>
        </p:nvSpPr>
        <p:spPr>
          <a:xfrm>
            <a:off x="4922192" y="1304129"/>
            <a:ext cx="4025467" cy="494109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Minimum Billing Threshold </a:t>
            </a:r>
            <a:r>
              <a:rPr b="0" baseline="0" i="0" lang="en-US" sz="1600" u="none" cap="none" strike="noStrike">
                <a:solidFill>
                  <a:schemeClr val="dk1"/>
                </a:solidFill>
                <a:latin typeface="Arial"/>
                <a:ea typeface="Arial"/>
                <a:cs typeface="Arial"/>
                <a:sym typeface="Arial"/>
              </a:rPr>
              <a:t>- A bill will not generate if the Amount is not greater then the threshold and the end date has not passed</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Frequency Interval (X) </a:t>
            </a:r>
            <a:r>
              <a:rPr b="0" baseline="0" i="0" lang="en-US" sz="1600" u="none" cap="none" strike="noStrike">
                <a:solidFill>
                  <a:schemeClr val="dk1"/>
                </a:solidFill>
                <a:latin typeface="Arial"/>
                <a:ea typeface="Arial"/>
                <a:cs typeface="Arial"/>
                <a:sym typeface="Arial"/>
              </a:rPr>
              <a:t>- Determines how often the automated billing process should consider billing the customer for Agreement. If Monthly, leave blank. If Quarterly, set to 88.</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Day of Month (Y) </a:t>
            </a:r>
            <a:r>
              <a:rPr b="0" baseline="0" i="0" lang="en-US" sz="1600" u="none" cap="none" strike="noStrike">
                <a:solidFill>
                  <a:schemeClr val="dk1"/>
                </a:solidFill>
                <a:latin typeface="Arial"/>
                <a:ea typeface="Arial"/>
                <a:cs typeface="Arial"/>
                <a:sym typeface="Arial"/>
              </a:rPr>
              <a:t>- Determine which day of each month the automated billing process should bill </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Holiday Adjustment </a:t>
            </a:r>
            <a:r>
              <a:rPr b="0" baseline="0" i="0" lang="en-US" sz="1600" u="none" cap="none" strike="noStrike">
                <a:solidFill>
                  <a:schemeClr val="dk1"/>
                </a:solidFill>
                <a:latin typeface="Arial"/>
                <a:ea typeface="Arial"/>
                <a:cs typeface="Arial"/>
                <a:sym typeface="Arial"/>
              </a:rPr>
              <a:t>- If billing setup dates fall on a holiday, this field provides alternate direction on when to bill</a:t>
            </a:r>
          </a:p>
          <a:p>
            <a:pPr indent="-174625" lvl="0" marL="231775" marR="0" rtl="0" algn="l">
              <a:lnSpc>
                <a:spcPct val="100000"/>
              </a:lnSpc>
              <a:spcBef>
                <a:spcPts val="840"/>
              </a:spcBef>
              <a:spcAft>
                <a:spcPts val="0"/>
              </a:spcAft>
              <a:buClr>
                <a:srgbClr val="AF242B"/>
              </a:buClr>
              <a:buFont typeface="Noto Sans Symbols"/>
              <a:buNone/>
            </a:pPr>
            <a:r>
              <a:t/>
            </a:r>
            <a:endParaRPr b="0" baseline="0" i="0" sz="1200" u="none" cap="none" strike="noStrike">
              <a:solidFill>
                <a:schemeClr val="dk1"/>
              </a:solidFill>
              <a:latin typeface="Arial"/>
              <a:ea typeface="Arial"/>
              <a:cs typeface="Arial"/>
              <a:sym typeface="Arial"/>
            </a:endParaRPr>
          </a:p>
          <a:p>
            <a:pPr indent="-146050" lvl="0" marL="231775" marR="0" rtl="0" algn="l">
              <a:lnSpc>
                <a:spcPct val="100000"/>
              </a:lnSpc>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lnSpc>
                <a:spcPct val="100000"/>
              </a:lnSpc>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lnSpc>
                <a:spcPct val="100000"/>
              </a:lnSpc>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655" name="Shape 655"/>
          <p:cNvSpPr txBox="1"/>
          <p:nvPr/>
        </p:nvSpPr>
        <p:spPr>
          <a:xfrm>
            <a:off x="476518" y="4707376"/>
            <a:ext cx="4445673" cy="1846315"/>
          </a:xfrm>
          <a:prstGeom prst="rect">
            <a:avLst/>
          </a:prstGeom>
          <a:noFill/>
          <a:ln>
            <a:noFill/>
          </a:ln>
        </p:spPr>
        <p:txBody>
          <a:bodyPr anchorCtr="0" anchor="t" bIns="45700" lIns="91425" rIns="91425" tIns="45700">
            <a:noAutofit/>
          </a:bodyPr>
          <a:lstStyle/>
          <a:p>
            <a:pPr indent="-231775" lvl="0" marL="231775" marR="0" rtl="0" algn="l">
              <a:lnSpc>
                <a:spcPct val="100000"/>
              </a:lnSpc>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Billing Start &amp; End Dates </a:t>
            </a:r>
            <a:r>
              <a:rPr b="0" baseline="0" i="0" lang="en-US" sz="1600" u="none" cap="none" strike="noStrike">
                <a:solidFill>
                  <a:schemeClr val="dk1"/>
                </a:solidFill>
                <a:latin typeface="Arial"/>
                <a:ea typeface="Arial"/>
                <a:cs typeface="Arial"/>
                <a:sym typeface="Arial"/>
              </a:rPr>
              <a:t>- The specified period in which BDs will be generated</a:t>
            </a:r>
          </a:p>
          <a:p>
            <a:pPr indent="-231775" lvl="0" marL="231775" marR="0" rtl="0" algn="l">
              <a:lnSpc>
                <a:spcPct val="100000"/>
              </a:lnSpc>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 Type </a:t>
            </a:r>
            <a:r>
              <a:rPr b="0" baseline="0" i="0" lang="en-US" sz="1600" u="none" cap="none" strike="noStrike">
                <a:solidFill>
                  <a:schemeClr val="dk1"/>
                </a:solidFill>
                <a:latin typeface="Arial"/>
                <a:ea typeface="Arial"/>
                <a:cs typeface="Arial"/>
                <a:sym typeface="Arial"/>
              </a:rPr>
              <a:t>- Standard or IPAC</a:t>
            </a:r>
          </a:p>
          <a:p>
            <a:pPr indent="-231775" lvl="0" marL="231775" marR="0" rtl="0" algn="l">
              <a:spcBef>
                <a:spcPts val="1200"/>
              </a:spcBef>
              <a:spcAft>
                <a:spcPts val="60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 Cycle </a:t>
            </a:r>
            <a:r>
              <a:rPr b="0" baseline="0" i="0" lang="en-US" sz="1600" u="none" cap="none" strike="noStrike">
                <a:solidFill>
                  <a:schemeClr val="dk1"/>
                </a:solidFill>
                <a:latin typeface="Arial"/>
                <a:ea typeface="Arial"/>
                <a:cs typeface="Arial"/>
                <a:sym typeface="Arial"/>
              </a:rPr>
              <a:t>- Provides instruction on how often to bill. If Monthly, set to Every month on Y of the month. If Quarterly/Annual, populate Every X days</a:t>
            </a:r>
          </a:p>
        </p:txBody>
      </p:sp>
      <p:pic>
        <p:nvPicPr>
          <p:cNvPr id="656" name="Shape 656"/>
          <p:cNvPicPr preferRelativeResize="0"/>
          <p:nvPr/>
        </p:nvPicPr>
        <p:blipFill rotWithShape="1">
          <a:blip r:embed="rId3">
            <a:alphaModFix/>
          </a:blip>
          <a:srcRect b="5168" l="0" r="0" t="0"/>
          <a:stretch/>
        </p:blipFill>
        <p:spPr>
          <a:xfrm>
            <a:off x="766762" y="1304129"/>
            <a:ext cx="3648074" cy="3305971"/>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1" name="Shape 661"/>
        <p:cNvGrpSpPr/>
        <p:nvPr/>
      </p:nvGrpSpPr>
      <p:grpSpPr>
        <a:xfrm>
          <a:off x="0" y="0"/>
          <a:ext cx="0" cy="0"/>
          <a:chOff x="0" y="0"/>
          <a:chExt cx="0" cy="0"/>
        </a:xfrm>
      </p:grpSpPr>
      <p:sp>
        <p:nvSpPr>
          <p:cNvPr id="662" name="Shape 662"/>
          <p:cNvSpPr txBox="1"/>
          <p:nvPr>
            <p:ph type="title"/>
          </p:nvPr>
        </p:nvSpPr>
        <p:spPr>
          <a:xfrm>
            <a:off x="455612" y="434820"/>
            <a:ext cx="8212898"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Header Accounting Lines – Billing Options </a:t>
            </a:r>
          </a:p>
        </p:txBody>
      </p:sp>
      <p:sp>
        <p:nvSpPr>
          <p:cNvPr id="663" name="Shape 663"/>
          <p:cNvSpPr txBox="1"/>
          <p:nvPr>
            <p:ph idx="1" type="body"/>
          </p:nvPr>
        </p:nvSpPr>
        <p:spPr>
          <a:xfrm>
            <a:off x="455612" y="1427217"/>
            <a:ext cx="4526291" cy="252988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Agreement Charge </a:t>
            </a:r>
            <a:r>
              <a:rPr b="0" baseline="0" i="0" lang="en-US" sz="1600" u="none" cap="none" strike="noStrike">
                <a:solidFill>
                  <a:schemeClr val="dk1"/>
                </a:solidFill>
                <a:latin typeface="Arial"/>
                <a:ea typeface="Arial"/>
                <a:cs typeface="Arial"/>
                <a:sym typeface="Arial"/>
              </a:rPr>
              <a:t>- Indicates if Agreement charges should be included in the calculated billed amount for a particular Agreement</a:t>
            </a:r>
          </a:p>
          <a:p>
            <a:pPr indent="-155575" lvl="0" marL="231775" marR="0" rtl="0" algn="l">
              <a:spcBef>
                <a:spcPts val="6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231775" lvl="0" marL="231775" marR="0" rtl="0" algn="l">
              <a:spcBef>
                <a:spcPts val="6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Per Unit Agreement Charge </a:t>
            </a:r>
            <a:r>
              <a:rPr b="0" baseline="0" i="0" lang="en-US" sz="1600" u="none" cap="none" strike="noStrike">
                <a:solidFill>
                  <a:schemeClr val="dk1"/>
                </a:solidFill>
                <a:latin typeface="Arial"/>
                <a:ea typeface="Arial"/>
                <a:cs typeface="Arial"/>
                <a:sym typeface="Arial"/>
              </a:rPr>
              <a:t>- Indicates if per unit Agreement charges should be included in the calculated billed amount for a particular Agreement</a:t>
            </a:r>
          </a:p>
          <a:p>
            <a:pPr indent="-231775" lvl="0" marL="231775" marR="0" rtl="0" algn="l">
              <a:spcBef>
                <a:spcPts val="0"/>
              </a:spcBef>
              <a:spcAft>
                <a:spcPts val="0"/>
              </a:spcAft>
              <a:buClr>
                <a:srgbClr val="AF242B"/>
              </a:buClr>
              <a:buFont typeface="Noto Sans Symbols"/>
              <a:buNone/>
            </a:pPr>
            <a:r>
              <a:t/>
            </a:r>
            <a:endParaRPr b="0" baseline="0" i="0" sz="800" u="none" cap="none" strike="noStrike">
              <a:solidFill>
                <a:srgbClr val="FF0000"/>
              </a:solidFill>
              <a:latin typeface="Arial"/>
              <a:ea typeface="Arial"/>
              <a:cs typeface="Arial"/>
              <a:sym typeface="Arial"/>
            </a:endParaRPr>
          </a:p>
        </p:txBody>
      </p:sp>
      <p:sp>
        <p:nvSpPr>
          <p:cNvPr id="664" name="Shape 66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665" name="Shape 66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666" name="Shape 666"/>
          <p:cNvPicPr preferRelativeResize="0"/>
          <p:nvPr/>
        </p:nvPicPr>
        <p:blipFill rotWithShape="1">
          <a:blip r:embed="rId3">
            <a:alphaModFix/>
          </a:blip>
          <a:srcRect b="0" l="0" r="0" t="0"/>
          <a:stretch/>
        </p:blipFill>
        <p:spPr>
          <a:xfrm>
            <a:off x="5236176" y="1358299"/>
            <a:ext cx="3432334" cy="2579716"/>
          </a:xfrm>
          <a:prstGeom prst="rect">
            <a:avLst/>
          </a:prstGeom>
          <a:noFill/>
          <a:ln cap="flat" cmpd="sng" w="19050">
            <a:solidFill>
              <a:schemeClr val="dk1"/>
            </a:solidFill>
            <a:prstDash val="solid"/>
            <a:miter/>
            <a:headEnd len="med" w="med" type="none"/>
            <a:tailEnd len="med" w="med" type="none"/>
          </a:ln>
        </p:spPr>
      </p:pic>
      <p:sp>
        <p:nvSpPr>
          <p:cNvPr id="667" name="Shape 667"/>
          <p:cNvSpPr txBox="1"/>
          <p:nvPr/>
        </p:nvSpPr>
        <p:spPr>
          <a:xfrm>
            <a:off x="455612" y="4072764"/>
            <a:ext cx="7951766" cy="2499406"/>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Actual Cost </a:t>
            </a:r>
            <a:r>
              <a:rPr b="0" baseline="0" i="0" lang="en-US" sz="1600" u="none" cap="none" strike="noStrike">
                <a:solidFill>
                  <a:schemeClr val="dk1"/>
                </a:solidFill>
                <a:latin typeface="Arial"/>
                <a:ea typeface="Arial"/>
                <a:cs typeface="Arial"/>
                <a:sym typeface="Arial"/>
              </a:rPr>
              <a:t>- Indicates whether line will bill by actual cost. True for Spending-based Agreements.  When True, this flag triggers the generation of bills based on spending documents.</a:t>
            </a:r>
          </a:p>
          <a:p>
            <a:pPr indent="-155575" lvl="0" marL="231775" marR="0" rtl="0" algn="l">
              <a:spcBef>
                <a:spcPts val="6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231775" lvl="0" marL="231775" marR="0" rtl="0" algn="l">
              <a:spcBef>
                <a:spcPts val="6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 Obligations </a:t>
            </a:r>
            <a:r>
              <a:rPr b="0" baseline="0" i="0" lang="en-US" sz="1600" u="none" cap="none" strike="noStrike">
                <a:solidFill>
                  <a:schemeClr val="dk1"/>
                </a:solidFill>
                <a:latin typeface="Arial"/>
                <a:ea typeface="Arial"/>
                <a:cs typeface="Arial"/>
                <a:sym typeface="Arial"/>
              </a:rPr>
              <a:t>- Indicates if bill will be by Obligations (i.e. Orders) Amount. GSA currently omits this functionality. Always set to False.</a:t>
            </a:r>
          </a:p>
          <a:p>
            <a:pPr indent="-155575" lvl="0" marL="231775" marR="0" rtl="0" algn="l">
              <a:spcBef>
                <a:spcPts val="6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231775" lvl="0" marL="231775" marR="0" rtl="0" algn="l">
              <a:spcBef>
                <a:spcPts val="6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 Accruals </a:t>
            </a:r>
            <a:r>
              <a:rPr b="0" baseline="0" i="0" lang="en-US" sz="1600" u="none" cap="none" strike="noStrike">
                <a:solidFill>
                  <a:schemeClr val="dk1"/>
                </a:solidFill>
                <a:latin typeface="Arial"/>
                <a:ea typeface="Arial"/>
                <a:cs typeface="Arial"/>
                <a:sym typeface="Arial"/>
              </a:rPr>
              <a:t>- Indicates whether Accruals (i.e. Receipts) should be billed.</a:t>
            </a:r>
          </a:p>
          <a:p>
            <a:pPr indent="-146050" lvl="0" marL="23177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07950" lvl="0" marL="231775" marR="0" rtl="0" algn="l">
              <a:spcBef>
                <a:spcPts val="520"/>
              </a:spcBef>
              <a:spcAft>
                <a:spcPts val="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p:nvPr/>
        </p:nvSpPr>
        <p:spPr>
          <a:xfrm>
            <a:off x="383458" y="1106129"/>
            <a:ext cx="8839789" cy="1132207"/>
          </a:xfrm>
          <a:prstGeom prst="rect">
            <a:avLst/>
          </a:prstGeom>
          <a:solidFill>
            <a:srgbClr val="FFFF00"/>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25" name="Shape 125"/>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Table of Contents</a:t>
            </a:r>
          </a:p>
        </p:txBody>
      </p:sp>
      <p:sp>
        <p:nvSpPr>
          <p:cNvPr id="126" name="Shape 126"/>
          <p:cNvSpPr txBox="1"/>
          <p:nvPr>
            <p:ph idx="1" type="body"/>
          </p:nvPr>
        </p:nvSpPr>
        <p:spPr>
          <a:xfrm>
            <a:off x="635329" y="1039929"/>
            <a:ext cx="8229600" cy="4525961"/>
          </a:xfrm>
          <a:prstGeom prst="rect">
            <a:avLst/>
          </a:prstGeom>
          <a:noFill/>
          <a:ln>
            <a:noFill/>
          </a:ln>
        </p:spPr>
        <p:txBody>
          <a:bodyPr anchorCtr="0" anchor="t" bIns="45700" lIns="91425" rIns="91425" tIns="45700">
            <a:noAutofit/>
          </a:bodyPr>
          <a:lstStyle/>
          <a:p>
            <a:pPr indent="-288925" lvl="0" marL="28892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  Project Cost Accounting System (PCAS) Overview</a:t>
            </a:r>
          </a:p>
          <a:p>
            <a:pPr indent="-295275" lvl="1" marL="6254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PCAS Overview and Key Concepts</a:t>
            </a:r>
          </a:p>
          <a:p>
            <a:pPr indent="-295275" lvl="1" marL="6254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PCAS Billing Process Overview</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2:</a:t>
            </a:r>
            <a:r>
              <a:rPr b="0" baseline="0" i="0" lang="en-US" sz="1600" u="none" cap="none" strike="noStrike">
                <a:solidFill>
                  <a:schemeClr val="dk1"/>
                </a:solidFill>
                <a:latin typeface="Arial"/>
                <a:ea typeface="Arial"/>
                <a:cs typeface="Arial"/>
                <a:sym typeface="Arial"/>
              </a:rPr>
              <a:t>  PCAS Agreements and Agreement Creation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3:  </a:t>
            </a:r>
            <a:r>
              <a:rPr b="0" baseline="0" i="0" lang="en-US" sz="1600" u="none" cap="none" strike="noStrike">
                <a:solidFill>
                  <a:schemeClr val="dk1"/>
                </a:solidFill>
                <a:latin typeface="Arial"/>
                <a:ea typeface="Arial"/>
                <a:cs typeface="Arial"/>
                <a:sym typeface="Arial"/>
              </a:rPr>
              <a:t>PCAS Pre-Billing Transactions and Agreement Entity Updates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4:  </a:t>
            </a:r>
            <a:r>
              <a:rPr b="0" baseline="0" i="0" lang="en-US" sz="1600" u="none" cap="none" strike="noStrike">
                <a:solidFill>
                  <a:schemeClr val="dk1"/>
                </a:solidFill>
                <a:latin typeface="Arial"/>
                <a:ea typeface="Arial"/>
                <a:cs typeface="Arial"/>
                <a:sym typeface="Arial"/>
              </a:rPr>
              <a:t>PCAS Unbilled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5:  </a:t>
            </a:r>
            <a:r>
              <a:rPr b="0" baseline="0" i="0" lang="en-US" sz="1600" u="none" cap="none" strike="noStrike">
                <a:solidFill>
                  <a:schemeClr val="dk1"/>
                </a:solidFill>
                <a:latin typeface="Arial"/>
                <a:ea typeface="Arial"/>
                <a:cs typeface="Arial"/>
                <a:sym typeface="Arial"/>
              </a:rPr>
              <a:t>PCAS Billed Receivable Generation</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6:  </a:t>
            </a:r>
            <a:r>
              <a:rPr b="0" baseline="0" i="0" lang="en-US" sz="1600" u="none" cap="none" strike="noStrike">
                <a:solidFill>
                  <a:schemeClr val="dk1"/>
                </a:solidFill>
                <a:latin typeface="Arial"/>
                <a:ea typeface="Arial"/>
                <a:cs typeface="Arial"/>
                <a:sym typeface="Arial"/>
              </a:rPr>
              <a:t>PCAS Accruals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7:  </a:t>
            </a:r>
            <a:r>
              <a:rPr b="0" baseline="0" i="0" lang="en-US" sz="1600" u="none" cap="none" strike="noStrike">
                <a:solidFill>
                  <a:schemeClr val="dk1"/>
                </a:solidFill>
                <a:latin typeface="Arial"/>
                <a:ea typeface="Arial"/>
                <a:cs typeface="Arial"/>
                <a:sym typeface="Arial"/>
              </a:rPr>
              <a:t>Manual Credit Management</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8:  </a:t>
            </a:r>
            <a:r>
              <a:rPr b="0" baseline="0" i="0" lang="en-US" sz="1600" u="none" cap="none" strike="noStrike">
                <a:solidFill>
                  <a:schemeClr val="dk1"/>
                </a:solidFill>
                <a:latin typeface="Arial"/>
                <a:ea typeface="Arial"/>
                <a:cs typeface="Arial"/>
                <a:sym typeface="Arial"/>
              </a:rPr>
              <a:t>Billing-Related Collections</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9:  </a:t>
            </a:r>
            <a:r>
              <a:rPr b="0" baseline="0" i="0" lang="en-US" sz="1600" u="none" cap="none" strike="noStrike">
                <a:solidFill>
                  <a:schemeClr val="dk1"/>
                </a:solidFill>
                <a:latin typeface="Arial"/>
                <a:ea typeface="Arial"/>
                <a:cs typeface="Arial"/>
                <a:sym typeface="Arial"/>
              </a:rPr>
              <a:t>Receivable Management </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10:  </a:t>
            </a:r>
            <a:r>
              <a:rPr b="0" baseline="0" i="0" lang="en-US" sz="1600" u="none" cap="none" strike="noStrike">
                <a:solidFill>
                  <a:schemeClr val="dk1"/>
                </a:solidFill>
                <a:latin typeface="Arial"/>
                <a:ea typeface="Arial"/>
                <a:cs typeface="Arial"/>
                <a:sym typeface="Arial"/>
              </a:rPr>
              <a:t>Expiring Unfilled Customer Order Reversal</a:t>
            </a:r>
          </a:p>
          <a:p>
            <a:pPr indent="-288925" lvl="0" marL="28892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11</a:t>
            </a:r>
            <a:r>
              <a:rPr b="0" baseline="0" i="0" lang="en-US" sz="1600" u="none" cap="none" strike="noStrike">
                <a:solidFill>
                  <a:schemeClr val="dk1"/>
                </a:solidFill>
                <a:latin typeface="Arial"/>
                <a:ea typeface="Arial"/>
                <a:cs typeface="Arial"/>
                <a:sym typeface="Arial"/>
              </a:rPr>
              <a:t>: Mass Import</a:t>
            </a:r>
          </a:p>
          <a:p>
            <a:pPr indent="-288925" lvl="0" marL="288925" marR="0" rtl="0" algn="l">
              <a:spcBef>
                <a:spcPts val="1200"/>
              </a:spcBef>
              <a:spcAft>
                <a:spcPts val="60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Segment 12</a:t>
            </a:r>
            <a:r>
              <a:rPr b="0" baseline="0" i="0" lang="en-US" sz="1600" u="none" cap="none" strike="noStrike">
                <a:solidFill>
                  <a:schemeClr val="dk1"/>
                </a:solidFill>
                <a:latin typeface="Arial"/>
                <a:ea typeface="Arial"/>
                <a:cs typeface="Arial"/>
                <a:sym typeface="Arial"/>
              </a:rPr>
              <a:t>: PCAS Reports</a:t>
            </a:r>
          </a:p>
        </p:txBody>
      </p:sp>
      <p:sp>
        <p:nvSpPr>
          <p:cNvPr id="127" name="Shape 12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28" name="Shape 12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2" name="Shape 672"/>
        <p:cNvGrpSpPr/>
        <p:nvPr/>
      </p:nvGrpSpPr>
      <p:grpSpPr>
        <a:xfrm>
          <a:off x="0" y="0"/>
          <a:ext cx="0" cy="0"/>
          <a:chOff x="0" y="0"/>
          <a:chExt cx="0" cy="0"/>
        </a:xfrm>
      </p:grpSpPr>
      <p:sp>
        <p:nvSpPr>
          <p:cNvPr id="673" name="Shape 673"/>
          <p:cNvSpPr txBox="1"/>
          <p:nvPr>
            <p:ph type="title"/>
          </p:nvPr>
        </p:nvSpPr>
        <p:spPr>
          <a:xfrm>
            <a:off x="455612" y="331787"/>
            <a:ext cx="7999618"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Header Accounting Lines – Billing Options</a:t>
            </a:r>
          </a:p>
        </p:txBody>
      </p:sp>
      <p:sp>
        <p:nvSpPr>
          <p:cNvPr id="674" name="Shape 67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675" name="Shape 67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676" name="Shape 676"/>
          <p:cNvSpPr txBox="1"/>
          <p:nvPr/>
        </p:nvSpPr>
        <p:spPr>
          <a:xfrm>
            <a:off x="355598" y="1161915"/>
            <a:ext cx="4404377" cy="5327953"/>
          </a:xfrm>
          <a:prstGeom prst="rect">
            <a:avLst/>
          </a:prstGeom>
          <a:noFill/>
          <a:ln>
            <a:noFill/>
          </a:ln>
        </p:spPr>
        <p:txBody>
          <a:bodyPr anchorCtr="0" anchor="t" bIns="45700" lIns="91425" rIns="91425" tIns="45700">
            <a:noAutofit/>
          </a:bodyPr>
          <a:lstStyle/>
          <a:p>
            <a:pPr indent="-231775" lvl="0" marL="231775" marR="0" rtl="0" algn="l">
              <a:lnSpc>
                <a:spcPct val="100000"/>
              </a:lnSpc>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 Print </a:t>
            </a:r>
            <a:r>
              <a:rPr b="0" baseline="0" i="0" lang="en-US" sz="1600" u="none" cap="none" strike="noStrike">
                <a:solidFill>
                  <a:schemeClr val="dk1"/>
                </a:solidFill>
                <a:latin typeface="Arial"/>
                <a:ea typeface="Arial"/>
                <a:cs typeface="Arial"/>
                <a:sym typeface="Arial"/>
              </a:rPr>
              <a:t>- Sets the Bill created by PCPROJBILL to have a Bill Print flag = Yes</a:t>
            </a:r>
          </a:p>
          <a:p>
            <a:pPr indent="-231775" lvl="0" marL="231775" marR="0" rtl="0" algn="l">
              <a:lnSpc>
                <a:spcPct val="100000"/>
              </a:lnSpc>
              <a:spcBef>
                <a:spcPts val="10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Prohibit Revenue Refunds </a:t>
            </a:r>
            <a:r>
              <a:rPr b="0" baseline="0" i="0" lang="en-US" sz="1600" u="none" cap="none" strike="noStrike">
                <a:solidFill>
                  <a:schemeClr val="dk1"/>
                </a:solidFill>
                <a:latin typeface="Arial"/>
                <a:ea typeface="Arial"/>
                <a:cs typeface="Arial"/>
                <a:sym typeface="Arial"/>
              </a:rPr>
              <a:t>– If set to True, this will not allow revenue refunds to be generated</a:t>
            </a:r>
          </a:p>
          <a:p>
            <a:pPr indent="-231775" lvl="0" marL="231775" marR="0" rtl="0" algn="l">
              <a:spcBef>
                <a:spcPts val="10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Prohibit Return of Advances </a:t>
            </a:r>
            <a:r>
              <a:rPr b="0" baseline="0" i="0" lang="en-US" sz="1600" u="none" cap="none" strike="noStrike">
                <a:solidFill>
                  <a:schemeClr val="dk1"/>
                </a:solidFill>
                <a:latin typeface="Arial"/>
                <a:ea typeface="Arial"/>
                <a:cs typeface="Arial"/>
                <a:sym typeface="Arial"/>
              </a:rPr>
              <a:t>– If set to False, will allow return of unused Advances</a:t>
            </a:r>
          </a:p>
          <a:p>
            <a:pPr indent="-231775" lvl="0" marL="231775" marR="0" rtl="0" algn="l">
              <a:lnSpc>
                <a:spcPct val="100000"/>
              </a:lnSpc>
              <a:spcBef>
                <a:spcPts val="10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Prohibit Credit Bills </a:t>
            </a:r>
            <a:r>
              <a:rPr b="0" baseline="0" i="0" lang="en-US" sz="1600" u="none" cap="none" strike="noStrike">
                <a:solidFill>
                  <a:schemeClr val="dk1"/>
                </a:solidFill>
                <a:latin typeface="Arial"/>
                <a:ea typeface="Arial"/>
                <a:cs typeface="Arial"/>
                <a:sym typeface="Arial"/>
              </a:rPr>
              <a:t>– If set to False, will allow credit bills to be generated by PCPROJBILL</a:t>
            </a:r>
          </a:p>
          <a:p>
            <a:pPr indent="-231775" lvl="0" marL="231775" marR="0" rtl="0" algn="l">
              <a:spcBef>
                <a:spcPts val="10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Prohibit Statement Grouping </a:t>
            </a:r>
            <a:r>
              <a:rPr b="0" baseline="0" i="0" lang="en-US" sz="1600" u="none" cap="none" strike="noStrike">
                <a:solidFill>
                  <a:schemeClr val="dk1"/>
                </a:solidFill>
                <a:latin typeface="Arial"/>
                <a:ea typeface="Arial"/>
                <a:cs typeface="Arial"/>
                <a:sym typeface="Arial"/>
              </a:rPr>
              <a:t>– Set to True for Manual Business Lines for both IPAC and Non-IPAC</a:t>
            </a:r>
          </a:p>
          <a:p>
            <a:pPr indent="-231775" lvl="0" marL="231775" marR="0" rtl="0" algn="l">
              <a:spcBef>
                <a:spcPts val="10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 Agreement Amount/Percent </a:t>
            </a:r>
            <a:r>
              <a:rPr b="0" baseline="0" i="0" lang="en-US" sz="1600" u="none" cap="none" strike="noStrike">
                <a:solidFill>
                  <a:schemeClr val="dk1"/>
                </a:solidFill>
                <a:latin typeface="Arial"/>
                <a:ea typeface="Arial"/>
                <a:cs typeface="Arial"/>
                <a:sym typeface="Arial"/>
              </a:rPr>
              <a:t>- Determines if bills will be generated based on  specified Agreement amount or percentage populated in subsequent fields. True if recurring Agreement, False if Spending based Agreement</a:t>
            </a:r>
          </a:p>
          <a:p>
            <a:pPr indent="-146050" lvl="0" marL="231775" marR="0" rtl="0" algn="l">
              <a:lnSpc>
                <a:spcPct val="100000"/>
              </a:lnSpc>
              <a:spcBef>
                <a:spcPts val="8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lnSpc>
                <a:spcPct val="100000"/>
              </a:lnSpc>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lnSpc>
                <a:spcPct val="100000"/>
              </a:lnSpc>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pic>
        <p:nvPicPr>
          <p:cNvPr id="677" name="Shape 677"/>
          <p:cNvPicPr preferRelativeResize="0"/>
          <p:nvPr/>
        </p:nvPicPr>
        <p:blipFill rotWithShape="1">
          <a:blip r:embed="rId3">
            <a:alphaModFix/>
          </a:blip>
          <a:srcRect b="0" l="0" r="0" t="0"/>
          <a:stretch/>
        </p:blipFill>
        <p:spPr>
          <a:xfrm>
            <a:off x="5057028" y="1290112"/>
            <a:ext cx="3360403" cy="1865972"/>
          </a:xfrm>
          <a:prstGeom prst="rect">
            <a:avLst/>
          </a:prstGeom>
          <a:noFill/>
          <a:ln cap="flat" cmpd="sng" w="19050">
            <a:solidFill>
              <a:schemeClr val="dk1"/>
            </a:solidFill>
            <a:prstDash val="solid"/>
            <a:miter/>
            <a:headEnd len="med" w="med" type="none"/>
            <a:tailEnd len="med" w="med" type="none"/>
          </a:ln>
        </p:spPr>
      </p:pic>
      <p:sp>
        <p:nvSpPr>
          <p:cNvPr id="678" name="Shape 678"/>
          <p:cNvSpPr txBox="1"/>
          <p:nvPr/>
        </p:nvSpPr>
        <p:spPr>
          <a:xfrm>
            <a:off x="4759976" y="3410489"/>
            <a:ext cx="4007718" cy="2694378"/>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 Agreement Amount </a:t>
            </a:r>
            <a:r>
              <a:rPr b="0" baseline="0" i="0" lang="en-US" sz="1600" u="none" cap="none" strike="noStrike">
                <a:solidFill>
                  <a:schemeClr val="dk1"/>
                </a:solidFill>
                <a:latin typeface="Arial"/>
                <a:ea typeface="Arial"/>
                <a:cs typeface="Arial"/>
                <a:sym typeface="Arial"/>
              </a:rPr>
              <a:t>- For recurring Agreements, if Bill Agreement Amount/Percent flag = True, identifies the $ amount the Billing Document will be created for</a:t>
            </a:r>
          </a:p>
          <a:p>
            <a:pPr indent="-231775" lvl="0" marL="231775" marR="0" rtl="0" algn="l">
              <a:spcBef>
                <a:spcPts val="10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 Agreement Percent </a:t>
            </a:r>
            <a:r>
              <a:rPr b="0" baseline="0" i="0" lang="en-US" sz="1600" u="none" cap="none" strike="noStrike">
                <a:solidFill>
                  <a:schemeClr val="dk1"/>
                </a:solidFill>
                <a:latin typeface="Arial"/>
                <a:ea typeface="Arial"/>
                <a:cs typeface="Arial"/>
                <a:sym typeface="Arial"/>
              </a:rPr>
              <a:t>- For recurring Agreements, identifies the % amount of the Agreement the Billing Document will be created for.  GSA will not use</a:t>
            </a:r>
          </a:p>
          <a:p>
            <a:pPr indent="-146050" lvl="0" marL="231775" marR="0" rtl="0" algn="l">
              <a:lnSpc>
                <a:spcPct val="100000"/>
              </a:lnSpc>
              <a:spcBef>
                <a:spcPts val="8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lnSpc>
                <a:spcPct val="100000"/>
              </a:lnSpc>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lnSpc>
                <a:spcPct val="100000"/>
              </a:lnSpc>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3" name="Shape 683"/>
        <p:cNvGrpSpPr/>
        <p:nvPr/>
      </p:nvGrpSpPr>
      <p:grpSpPr>
        <a:xfrm>
          <a:off x="0" y="0"/>
          <a:ext cx="0" cy="0"/>
          <a:chOff x="0" y="0"/>
          <a:chExt cx="0" cy="0"/>
        </a:xfrm>
      </p:grpSpPr>
      <p:sp>
        <p:nvSpPr>
          <p:cNvPr id="684" name="Shape 684"/>
          <p:cNvSpPr txBox="1"/>
          <p:nvPr>
            <p:ph type="title"/>
          </p:nvPr>
        </p:nvSpPr>
        <p:spPr>
          <a:xfrm>
            <a:off x="455612" y="331787"/>
            <a:ext cx="8177747"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ED Header Accounting Lines</a:t>
            </a:r>
            <a:r>
              <a:rPr b="1" baseline="0" i="0" lang="en-US" sz="2400" u="none" cap="none" strike="noStrike">
                <a:solidFill>
                  <a:schemeClr val="lt1"/>
                </a:solidFill>
                <a:latin typeface="Arial"/>
                <a:ea typeface="Arial"/>
                <a:cs typeface="Arial"/>
                <a:sym typeface="Arial"/>
              </a:rPr>
              <a:t> – </a:t>
            </a:r>
            <a:r>
              <a:rPr b="1" baseline="0" i="0" lang="en-US" sz="2600" u="none" cap="none" strike="noStrike">
                <a:solidFill>
                  <a:schemeClr val="lt1"/>
                </a:solidFill>
                <a:latin typeface="Arial"/>
                <a:ea typeface="Arial"/>
                <a:cs typeface="Arial"/>
                <a:sym typeface="Arial"/>
              </a:rPr>
              <a:t>Billing Options</a:t>
            </a:r>
          </a:p>
        </p:txBody>
      </p:sp>
      <p:sp>
        <p:nvSpPr>
          <p:cNvPr id="685" name="Shape 68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686" name="Shape 68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687" name="Shape 687"/>
          <p:cNvSpPr txBox="1"/>
          <p:nvPr/>
        </p:nvSpPr>
        <p:spPr>
          <a:xfrm>
            <a:off x="441037" y="1225148"/>
            <a:ext cx="4352110" cy="3714784"/>
          </a:xfrm>
          <a:prstGeom prst="rect">
            <a:avLst/>
          </a:prstGeom>
          <a:noFill/>
          <a:ln>
            <a:noFill/>
          </a:ln>
        </p:spPr>
        <p:txBody>
          <a:bodyPr anchorCtr="0" anchor="t" bIns="45700" lIns="91425" rIns="91425" tIns="45700">
            <a:noAutofit/>
          </a:bodyPr>
          <a:lstStyle/>
          <a:p>
            <a:pPr indent="-231775" lvl="0" marL="231775" marR="0" rtl="0" algn="l">
              <a:lnSpc>
                <a:spcPct val="100000"/>
              </a:lnSpc>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 Overage Threshold Amount </a:t>
            </a:r>
            <a:r>
              <a:rPr b="0" baseline="0" i="0" lang="en-US" sz="1600" u="none" cap="none" strike="noStrike">
                <a:solidFill>
                  <a:schemeClr val="dk1"/>
                </a:solidFill>
                <a:latin typeface="Arial"/>
                <a:ea typeface="Arial"/>
                <a:cs typeface="Arial"/>
                <a:sym typeface="Arial"/>
              </a:rPr>
              <a:t>- Amount the bill can be over the Accounting Line and not reject</a:t>
            </a:r>
          </a:p>
          <a:p>
            <a:pPr indent="-231775" lvl="0" marL="231775" marR="0" rtl="0" algn="l">
              <a:lnSpc>
                <a:spcPct val="100000"/>
              </a:lnSpc>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 Overage Threshold Percentage </a:t>
            </a:r>
            <a:r>
              <a:rPr b="0" baseline="0" i="0" lang="en-US" sz="1600" u="none" cap="none" strike="noStrike">
                <a:solidFill>
                  <a:schemeClr val="dk1"/>
                </a:solidFill>
                <a:latin typeface="Arial"/>
                <a:ea typeface="Arial"/>
                <a:cs typeface="Arial"/>
                <a:sym typeface="Arial"/>
              </a:rPr>
              <a:t>- Percentage the bill can be over the Accounting Line amount and not reject</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Billing Control </a:t>
            </a:r>
            <a:r>
              <a:rPr b="0" baseline="0" i="0" lang="en-US" sz="1600" u="none" cap="none" strike="noStrike">
                <a:solidFill>
                  <a:schemeClr val="dk1"/>
                </a:solidFill>
                <a:latin typeface="Arial"/>
                <a:ea typeface="Arial"/>
                <a:cs typeface="Arial"/>
                <a:sym typeface="Arial"/>
              </a:rPr>
              <a:t>- Billing control options for internal and external Agreements to control billing in excess of the Agreement line amount. Will be set to Reject</a:t>
            </a:r>
          </a:p>
          <a:p>
            <a:pPr indent="-231775" lvl="0" marL="231775" marR="0" rtl="0" algn="l">
              <a:lnSpc>
                <a:spcPct val="100000"/>
              </a:lnSpc>
              <a:spcBef>
                <a:spcPts val="840"/>
              </a:spcBef>
              <a:spcAft>
                <a:spcPts val="0"/>
              </a:spcAft>
              <a:buNone/>
            </a:pPr>
            <a:r>
              <a:t/>
            </a:r>
            <a:endParaRPr b="0" baseline="0" i="0" sz="1200" u="none" cap="none" strike="noStrike">
              <a:solidFill>
                <a:schemeClr val="dk1"/>
              </a:solidFill>
              <a:latin typeface="Arial"/>
              <a:ea typeface="Arial"/>
              <a:cs typeface="Arial"/>
              <a:sym typeface="Arial"/>
            </a:endParaRPr>
          </a:p>
          <a:p>
            <a:pPr indent="-146050" lvl="0" marL="231775" marR="0" rtl="0" algn="l">
              <a:lnSpc>
                <a:spcPct val="100000"/>
              </a:lnSpc>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lnSpc>
                <a:spcPct val="100000"/>
              </a:lnSpc>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lnSpc>
                <a:spcPct val="100000"/>
              </a:lnSpc>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688" name="Shape 688"/>
          <p:cNvSpPr txBox="1"/>
          <p:nvPr/>
        </p:nvSpPr>
        <p:spPr>
          <a:xfrm>
            <a:off x="455612" y="4083378"/>
            <a:ext cx="8464099" cy="2868004"/>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Use Alternate Dimension </a:t>
            </a:r>
            <a:r>
              <a:rPr b="0" baseline="0" i="0" lang="en-US" sz="1600" u="none" cap="none" strike="noStrike">
                <a:solidFill>
                  <a:schemeClr val="dk1"/>
                </a:solidFill>
                <a:latin typeface="Arial"/>
                <a:ea typeface="Arial"/>
                <a:cs typeface="Arial"/>
                <a:sym typeface="Arial"/>
              </a:rPr>
              <a:t>– False, not used by GSA P3 business lines</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Track Spending Details </a:t>
            </a:r>
            <a:r>
              <a:rPr b="0" baseline="0" i="0" lang="en-US" sz="1600" u="none" cap="none" strike="noStrike">
                <a:solidFill>
                  <a:schemeClr val="dk1"/>
                </a:solidFill>
                <a:latin typeface="Arial"/>
                <a:ea typeface="Arial"/>
                <a:cs typeface="Arial"/>
                <a:sym typeface="Arial"/>
              </a:rPr>
              <a:t>- Allows the bills to have a link to the Spending Activity transactions</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Use Summed Quantity </a:t>
            </a:r>
            <a:r>
              <a:rPr b="0" baseline="0" i="0" lang="en-US" sz="1600" u="none" cap="none" strike="noStrike">
                <a:solidFill>
                  <a:schemeClr val="dk1"/>
                </a:solidFill>
                <a:latin typeface="Arial"/>
                <a:ea typeface="Arial"/>
                <a:cs typeface="Arial"/>
                <a:sym typeface="Arial"/>
              </a:rPr>
              <a:t>- True for Manual Business Lines</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Reconcile Revenue to Expenditure </a:t>
            </a:r>
            <a:r>
              <a:rPr b="0" baseline="0" i="0" lang="en-US" sz="1600" u="none" cap="none" strike="noStrike">
                <a:solidFill>
                  <a:schemeClr val="dk1"/>
                </a:solidFill>
                <a:latin typeface="Arial"/>
                <a:ea typeface="Arial"/>
                <a:cs typeface="Arial"/>
                <a:sym typeface="Arial"/>
              </a:rPr>
              <a:t>- Ensures that revenues match the Expenditure amount. Only used when tracking Spending Details set to True</a:t>
            </a:r>
          </a:p>
          <a:p>
            <a:pPr indent="-174625" lvl="0" marL="231775" marR="0" rtl="0" algn="l">
              <a:spcBef>
                <a:spcPts val="840"/>
              </a:spcBef>
              <a:spcAft>
                <a:spcPts val="0"/>
              </a:spcAft>
              <a:buClr>
                <a:srgbClr val="AF242B"/>
              </a:buClr>
              <a:buFont typeface="Noto Sans Symbols"/>
              <a:buNone/>
            </a:pPr>
            <a:r>
              <a:t/>
            </a:r>
            <a:endParaRPr b="0" baseline="0" i="0" sz="1200" u="none" cap="none" strike="noStrike">
              <a:solidFill>
                <a:schemeClr val="dk1"/>
              </a:solidFill>
              <a:latin typeface="Arial"/>
              <a:ea typeface="Arial"/>
              <a:cs typeface="Arial"/>
              <a:sym typeface="Arial"/>
            </a:endParaRPr>
          </a:p>
          <a:p>
            <a:pPr indent="-174625" lvl="0" marL="231775" marR="0" rtl="0" algn="l">
              <a:lnSpc>
                <a:spcPct val="100000"/>
              </a:lnSpc>
              <a:spcBef>
                <a:spcPts val="240"/>
              </a:spcBef>
              <a:spcAft>
                <a:spcPts val="0"/>
              </a:spcAft>
              <a:buClr>
                <a:srgbClr val="AF242B"/>
              </a:buClr>
              <a:buFont typeface="Noto Sans Symbols"/>
              <a:buNone/>
            </a:pPr>
            <a:r>
              <a:t/>
            </a:r>
            <a:endParaRPr b="0" baseline="0" i="0" sz="1200" u="none" cap="none" strike="noStrike">
              <a:solidFill>
                <a:schemeClr val="dk1"/>
              </a:solidFill>
              <a:latin typeface="Arial"/>
              <a:ea typeface="Arial"/>
              <a:cs typeface="Arial"/>
              <a:sym typeface="Arial"/>
            </a:endParaRPr>
          </a:p>
          <a:p>
            <a:pPr indent="-146050" lvl="0" marL="231775" marR="0" rtl="0" algn="l">
              <a:lnSpc>
                <a:spcPct val="100000"/>
              </a:lnSpc>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lnSpc>
                <a:spcPct val="100000"/>
              </a:lnSpc>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lnSpc>
                <a:spcPct val="100000"/>
              </a:lnSpc>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pic>
        <p:nvPicPr>
          <p:cNvPr id="689" name="Shape 689"/>
          <p:cNvPicPr preferRelativeResize="0"/>
          <p:nvPr/>
        </p:nvPicPr>
        <p:blipFill rotWithShape="1">
          <a:blip r:embed="rId3">
            <a:alphaModFix/>
          </a:blip>
          <a:srcRect b="0" l="0" r="0" t="0"/>
          <a:stretch/>
        </p:blipFill>
        <p:spPr>
          <a:xfrm>
            <a:off x="5088198" y="1525550"/>
            <a:ext cx="2952750" cy="2009774"/>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4" name="Shape 694"/>
        <p:cNvGrpSpPr/>
        <p:nvPr/>
      </p:nvGrpSpPr>
      <p:grpSpPr>
        <a:xfrm>
          <a:off x="0" y="0"/>
          <a:ext cx="0" cy="0"/>
          <a:chOff x="0" y="0"/>
          <a:chExt cx="0" cy="0"/>
        </a:xfrm>
      </p:grpSpPr>
      <p:sp>
        <p:nvSpPr>
          <p:cNvPr id="695" name="Shape 695"/>
          <p:cNvSpPr txBox="1"/>
          <p:nvPr>
            <p:ph type="title"/>
          </p:nvPr>
        </p:nvSpPr>
        <p:spPr>
          <a:xfrm>
            <a:off x="336884" y="405263"/>
            <a:ext cx="8807114" cy="49008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Settings for R6 Manual Business Lines</a:t>
            </a:r>
          </a:p>
        </p:txBody>
      </p:sp>
      <p:sp>
        <p:nvSpPr>
          <p:cNvPr id="696" name="Shape 69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697" name="Shape 69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698" name="Shape 698"/>
          <p:cNvPicPr preferRelativeResize="0"/>
          <p:nvPr/>
        </p:nvPicPr>
        <p:blipFill rotWithShape="1">
          <a:blip r:embed="rId3">
            <a:alphaModFix/>
          </a:blip>
          <a:srcRect b="0" l="0" r="0" t="0"/>
          <a:stretch/>
        </p:blipFill>
        <p:spPr>
          <a:xfrm>
            <a:off x="2449358" y="1552271"/>
            <a:ext cx="4582163" cy="1448001"/>
          </a:xfrm>
          <a:prstGeom prst="rect">
            <a:avLst/>
          </a:prstGeom>
          <a:noFill/>
          <a:ln cap="flat" cmpd="sng" w="9525">
            <a:solidFill>
              <a:schemeClr val="dk1"/>
            </a:solidFill>
            <a:prstDash val="solid"/>
            <a:round/>
            <a:headEnd len="med" w="med" type="none"/>
            <a:tailEnd len="med" w="med" type="none"/>
          </a:ln>
        </p:spPr>
      </p:pic>
      <p:sp>
        <p:nvSpPr>
          <p:cNvPr id="699" name="Shape 699"/>
          <p:cNvSpPr/>
          <p:nvPr/>
        </p:nvSpPr>
        <p:spPr>
          <a:xfrm>
            <a:off x="1291987" y="3657196"/>
            <a:ext cx="6175613" cy="138499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 Start Date</a:t>
            </a:r>
            <a:r>
              <a:rPr b="0" baseline="0" i="0" lang="en-US" sz="1600" u="none" cap="none" strike="noStrike">
                <a:solidFill>
                  <a:schemeClr val="dk1"/>
                </a:solidFill>
                <a:latin typeface="Arial"/>
                <a:ea typeface="Arial"/>
                <a:cs typeface="Arial"/>
                <a:sym typeface="Arial"/>
              </a:rPr>
              <a:t>- Date after which the first bill may be generated</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 End Date </a:t>
            </a:r>
            <a:r>
              <a:rPr b="0" baseline="0" i="0" lang="en-US" sz="1600" u="none" cap="none" strike="noStrike">
                <a:solidFill>
                  <a:schemeClr val="dk1"/>
                </a:solidFill>
                <a:latin typeface="Arial"/>
                <a:ea typeface="Arial"/>
                <a:cs typeface="Arial"/>
                <a:sym typeface="Arial"/>
              </a:rPr>
              <a:t>- Date after which no more bills will be generated</a:t>
            </a:r>
          </a:p>
          <a:p>
            <a:pPr indent="-231775" lvl="0" marL="231775" marR="0" rtl="0" algn="l">
              <a:spcBef>
                <a:spcPts val="1200"/>
              </a:spcBef>
              <a:spcAft>
                <a:spcPts val="60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Billing Type </a:t>
            </a:r>
            <a:r>
              <a:rPr b="0" baseline="0" i="0" lang="en-US" sz="1600" u="none" cap="none" strike="noStrike">
                <a:solidFill>
                  <a:schemeClr val="dk1"/>
                </a:solidFill>
                <a:latin typeface="Arial"/>
                <a:ea typeface="Arial"/>
                <a:cs typeface="Arial"/>
                <a:sym typeface="Arial"/>
              </a:rPr>
              <a:t>- Defaults according to ED document type selected </a:t>
            </a: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4" name="Shape 704"/>
        <p:cNvGrpSpPr/>
        <p:nvPr/>
      </p:nvGrpSpPr>
      <p:grpSpPr>
        <a:xfrm>
          <a:off x="0" y="0"/>
          <a:ext cx="0" cy="0"/>
          <a:chOff x="0" y="0"/>
          <a:chExt cx="0" cy="0"/>
        </a:xfrm>
      </p:grpSpPr>
      <p:pic>
        <p:nvPicPr>
          <p:cNvPr id="705" name="Shape 705"/>
          <p:cNvPicPr preferRelativeResize="0"/>
          <p:nvPr/>
        </p:nvPicPr>
        <p:blipFill rotWithShape="1">
          <a:blip r:embed="rId3">
            <a:alphaModFix/>
          </a:blip>
          <a:srcRect b="0" l="0" r="0" t="0"/>
          <a:stretch/>
        </p:blipFill>
        <p:spPr>
          <a:xfrm>
            <a:off x="1003362" y="1940681"/>
            <a:ext cx="7111937" cy="3567187"/>
          </a:xfrm>
          <a:prstGeom prst="rect">
            <a:avLst/>
          </a:prstGeom>
          <a:noFill/>
          <a:ln cap="flat" cmpd="sng" w="9525">
            <a:solidFill>
              <a:schemeClr val="dk1"/>
            </a:solidFill>
            <a:prstDash val="solid"/>
            <a:round/>
            <a:headEnd len="med" w="med" type="none"/>
            <a:tailEnd len="med" w="med" type="none"/>
          </a:ln>
        </p:spPr>
      </p:pic>
      <p:sp>
        <p:nvSpPr>
          <p:cNvPr id="706" name="Shape 706"/>
          <p:cNvSpPr txBox="1"/>
          <p:nvPr>
            <p:ph type="title"/>
          </p:nvPr>
        </p:nvSpPr>
        <p:spPr>
          <a:xfrm>
            <a:off x="341193" y="331787"/>
            <a:ext cx="880280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Header Accounting Line – Interagency Transfer</a:t>
            </a:r>
          </a:p>
        </p:txBody>
      </p:sp>
      <p:sp>
        <p:nvSpPr>
          <p:cNvPr id="707" name="Shape 707"/>
          <p:cNvSpPr txBox="1"/>
          <p:nvPr>
            <p:ph idx="1" type="body"/>
          </p:nvPr>
        </p:nvSpPr>
        <p:spPr>
          <a:xfrm>
            <a:off x="689037" y="1323129"/>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If External Agreement is with an IPAC customer the Interagency Transfer section must be completed</a:t>
            </a:r>
          </a:p>
          <a:p>
            <a:pPr indent="-193675" lvl="0" marL="231775" marR="0" rtl="0" algn="l">
              <a:spcBef>
                <a:spcPts val="160"/>
              </a:spcBef>
              <a:spcAft>
                <a:spcPts val="0"/>
              </a:spcAft>
              <a:buClr>
                <a:srgbClr val="AF242B"/>
              </a:buClr>
              <a:buFont typeface="Noto Sans Symbols"/>
              <a:buNone/>
            </a:pPr>
            <a:r>
              <a:t/>
            </a:r>
            <a:endParaRPr b="0" baseline="0" i="0" sz="8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708" name="Shape 70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709" name="Shape 70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710" name="Shape 710"/>
          <p:cNvSpPr/>
          <p:nvPr/>
        </p:nvSpPr>
        <p:spPr>
          <a:xfrm flipH="1" rot="10800000">
            <a:off x="1150391" y="1940679"/>
            <a:ext cx="1021309" cy="273881"/>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711" name="Shape 711"/>
          <p:cNvSpPr txBox="1"/>
          <p:nvPr/>
        </p:nvSpPr>
        <p:spPr>
          <a:xfrm>
            <a:off x="689037" y="5726635"/>
            <a:ext cx="7111937" cy="7386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400" u="none" cap="none" strike="noStrike">
                <a:solidFill>
                  <a:schemeClr val="dk1"/>
                </a:solidFill>
                <a:latin typeface="Arial"/>
                <a:ea typeface="Arial"/>
                <a:cs typeface="Arial"/>
                <a:sym typeface="Arial"/>
              </a:rPr>
              <a:t>NOTE: </a:t>
            </a:r>
            <a:r>
              <a:rPr b="0" baseline="0" i="0" lang="en-US" sz="1400" u="none" cap="none" strike="noStrike">
                <a:solidFill>
                  <a:schemeClr val="dk1"/>
                </a:solidFill>
                <a:latin typeface="Arial"/>
                <a:ea typeface="Arial"/>
                <a:cs typeface="Arial"/>
                <a:sym typeface="Arial"/>
              </a:rPr>
              <a:t>The Customer Treasury Symbol must be populated for Federal customers.  The system populates the Transfer Treasury Symbol values from the Customer Treasury Symbol short key and components when the form is verified or submitted for processing</a:t>
            </a: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6" name="Shape 716"/>
        <p:cNvGrpSpPr/>
        <p:nvPr/>
      </p:nvGrpSpPr>
      <p:grpSpPr>
        <a:xfrm>
          <a:off x="0" y="0"/>
          <a:ext cx="0" cy="0"/>
          <a:chOff x="0" y="0"/>
          <a:chExt cx="0" cy="0"/>
        </a:xfrm>
      </p:grpSpPr>
      <p:sp>
        <p:nvSpPr>
          <p:cNvPr id="717" name="Shape 71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Agreement Surcharges</a:t>
            </a:r>
          </a:p>
        </p:txBody>
      </p:sp>
      <p:sp>
        <p:nvSpPr>
          <p:cNvPr id="718" name="Shape 718"/>
          <p:cNvSpPr txBox="1"/>
          <p:nvPr>
            <p:ph idx="1" type="body"/>
          </p:nvPr>
        </p:nvSpPr>
        <p:spPr>
          <a:xfrm>
            <a:off x="455612" y="1203325"/>
            <a:ext cx="8229600" cy="4525961"/>
          </a:xfrm>
          <a:prstGeom prst="rect">
            <a:avLst/>
          </a:prstGeom>
          <a:noFill/>
          <a:ln>
            <a:noFill/>
          </a:ln>
        </p:spPr>
        <p:txBody>
          <a:bodyPr anchorCtr="0" anchor="t" bIns="45700" lIns="91425" rIns="91425" tIns="45700">
            <a:noAutofit/>
          </a:bodyPr>
          <a:lstStyle/>
          <a:p>
            <a:pPr indent="-225425" lvl="1" marL="56832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Only applicable to Region 6 </a:t>
            </a:r>
            <a:r>
              <a:rPr b="1" baseline="0" i="0" lang="en-US" sz="2000" u="none" cap="none" strike="noStrike">
                <a:solidFill>
                  <a:schemeClr val="dk1"/>
                </a:solidFill>
                <a:latin typeface="Arial"/>
                <a:ea typeface="Arial"/>
                <a:cs typeface="Arial"/>
                <a:sym typeface="Arial"/>
              </a:rPr>
              <a:t>University For People </a:t>
            </a:r>
            <a:r>
              <a:rPr b="0" baseline="0" i="0" lang="en-US" sz="2000" u="none" cap="none" strike="noStrike">
                <a:solidFill>
                  <a:schemeClr val="dk1"/>
                </a:solidFill>
                <a:latin typeface="Arial"/>
                <a:ea typeface="Arial"/>
                <a:cs typeface="Arial"/>
                <a:sym typeface="Arial"/>
              </a:rPr>
              <a:t>manual business line for Phase 3</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Surcharges allow GSA to </a:t>
            </a:r>
            <a:r>
              <a:rPr b="0" baseline="0" i="0" lang="en-US" sz="2000" u="sng" cap="none" strike="noStrike">
                <a:solidFill>
                  <a:schemeClr val="dk1"/>
                </a:solidFill>
                <a:latin typeface="Arial"/>
                <a:ea typeface="Arial"/>
                <a:cs typeface="Arial"/>
                <a:sym typeface="Arial"/>
              </a:rPr>
              <a:t>charge the customer a markup above the cost </a:t>
            </a:r>
            <a:r>
              <a:rPr b="0" baseline="0" i="0" lang="en-US" sz="2000" u="none" cap="none" strike="noStrike">
                <a:solidFill>
                  <a:schemeClr val="dk1"/>
                </a:solidFill>
                <a:latin typeface="Arial"/>
                <a:ea typeface="Arial"/>
                <a:cs typeface="Arial"/>
                <a:sym typeface="Arial"/>
              </a:rPr>
              <a:t>of the good or service</a:t>
            </a:r>
          </a:p>
          <a:p>
            <a:pPr indent="-241300" lvl="2" marL="914400" marR="0" rtl="0" algn="l">
              <a:spcBef>
                <a:spcPts val="1200"/>
              </a:spcBef>
              <a:spcAft>
                <a:spcPts val="0"/>
              </a:spcAft>
              <a:buClr>
                <a:srgbClr val="AF242B"/>
              </a:buClr>
              <a:buSzPct val="75000"/>
              <a:buFont typeface="Noto Sans Symbols"/>
              <a:buChar char="•"/>
            </a:pPr>
            <a:r>
              <a:rPr b="0" baseline="0" i="0" lang="en-US" sz="2000" u="sng" cap="none" strike="noStrike">
                <a:solidFill>
                  <a:schemeClr val="dk1"/>
                </a:solidFill>
                <a:latin typeface="Arial"/>
                <a:ea typeface="Arial"/>
                <a:cs typeface="Arial"/>
                <a:sym typeface="Arial"/>
              </a:rPr>
              <a:t>Surcharge Types </a:t>
            </a:r>
            <a:r>
              <a:rPr b="0" baseline="0" i="0" lang="en-US" sz="2000" u="none" cap="none" strike="noStrike">
                <a:solidFill>
                  <a:schemeClr val="dk1"/>
                </a:solidFill>
                <a:latin typeface="Arial"/>
                <a:ea typeface="Arial"/>
                <a:cs typeface="Arial"/>
                <a:sym typeface="Arial"/>
              </a:rPr>
              <a:t>can be referenced on the </a:t>
            </a:r>
            <a:r>
              <a:rPr b="0" baseline="0" i="0" lang="en-US" sz="2000" u="sng" cap="none" strike="noStrike">
                <a:solidFill>
                  <a:schemeClr val="dk1"/>
                </a:solidFill>
                <a:latin typeface="Arial"/>
                <a:ea typeface="Arial"/>
                <a:cs typeface="Arial"/>
                <a:sym typeface="Arial"/>
              </a:rPr>
              <a:t>Agreement</a:t>
            </a:r>
            <a:r>
              <a:rPr b="0" baseline="0" i="0" lang="en-US" sz="2000" u="none" cap="none" strike="noStrike">
                <a:solidFill>
                  <a:schemeClr val="dk1"/>
                </a:solidFill>
                <a:latin typeface="Arial"/>
                <a:ea typeface="Arial"/>
                <a:cs typeface="Arial"/>
                <a:sym typeface="Arial"/>
              </a:rPr>
              <a:t> defining how surcharges should be calculated and applied</a:t>
            </a:r>
          </a:p>
          <a:p>
            <a:pPr indent="-249237" lvl="0" marL="522288" marR="0" rtl="0" algn="l">
              <a:spcBef>
                <a:spcPts val="12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344488" lvl="0" marL="522288" marR="0" rtl="0" algn="l">
              <a:spcBef>
                <a:spcPts val="1200"/>
              </a:spcBef>
              <a:spcAft>
                <a:spcPts val="0"/>
              </a:spcAft>
              <a:buClr>
                <a:srgbClr val="AF242B"/>
              </a:buClr>
              <a:buSzPct val="75000"/>
              <a:buFont typeface="Noto Sans Symbols"/>
              <a:buChar char="•"/>
            </a:pPr>
            <a:r>
              <a:rPr b="0" baseline="0" i="0" lang="en-US" sz="2000" u="sng" cap="none" strike="noStrike">
                <a:solidFill>
                  <a:schemeClr val="dk1"/>
                </a:solidFill>
                <a:latin typeface="Arial"/>
                <a:ea typeface="Arial"/>
                <a:cs typeface="Arial"/>
                <a:sym typeface="Arial"/>
              </a:rPr>
              <a:t>Surcharge Generation </a:t>
            </a:r>
            <a:r>
              <a:rPr b="0" baseline="0" i="0" lang="en-US" sz="2000" u="none" cap="none" strike="noStrike">
                <a:solidFill>
                  <a:schemeClr val="dk1"/>
                </a:solidFill>
                <a:latin typeface="Arial"/>
                <a:ea typeface="Arial"/>
                <a:cs typeface="Arial"/>
                <a:sym typeface="Arial"/>
              </a:rPr>
              <a:t>batch job (PCSURGEN): </a:t>
            </a:r>
          </a:p>
          <a:p>
            <a:pPr indent="-350838" lvl="1" marL="858838"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Identifies the Surcharge Type and </a:t>
            </a:r>
            <a:r>
              <a:rPr b="0" baseline="0" i="0" lang="en-US" sz="1800" u="sng" cap="none" strike="noStrike">
                <a:solidFill>
                  <a:schemeClr val="dk1"/>
                </a:solidFill>
                <a:latin typeface="Arial"/>
                <a:ea typeface="Arial"/>
                <a:cs typeface="Arial"/>
                <a:sym typeface="Arial"/>
              </a:rPr>
              <a:t>calculates the surcharge amount based on the spending referencing the Agreement</a:t>
            </a:r>
          </a:p>
          <a:p>
            <a:pPr indent="-354013" lvl="2" marL="1204913"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Creates a </a:t>
            </a:r>
            <a:r>
              <a:rPr b="0" baseline="0" i="0" lang="en-US" sz="1800" u="sng" cap="none" strike="noStrike">
                <a:solidFill>
                  <a:schemeClr val="dk1"/>
                </a:solidFill>
                <a:latin typeface="Arial"/>
                <a:ea typeface="Arial"/>
                <a:cs typeface="Arial"/>
                <a:sym typeface="Arial"/>
              </a:rPr>
              <a:t>Standard Voucher</a:t>
            </a:r>
            <a:r>
              <a:rPr b="0" baseline="0" i="0" lang="en-US" sz="1800" u="none" cap="none" strike="noStrike">
                <a:solidFill>
                  <a:schemeClr val="dk1"/>
                </a:solidFill>
                <a:latin typeface="Arial"/>
                <a:ea typeface="Arial"/>
                <a:cs typeface="Arial"/>
                <a:sym typeface="Arial"/>
              </a:rPr>
              <a:t> (SV) document and associates it to the Agreement to record the surcharge amount</a:t>
            </a:r>
          </a:p>
          <a:p>
            <a:pPr indent="-249237" lvl="0" marL="522288" marR="0" rtl="0" algn="l">
              <a:spcBef>
                <a:spcPts val="12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587" lvl="0" marL="179388" marR="0" rtl="0" algn="l">
              <a:spcBef>
                <a:spcPts val="10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719" name="Shape 71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720" name="Shape 720"/>
          <p:cNvSpPr txBox="1"/>
          <p:nvPr/>
        </p:nvSpPr>
        <p:spPr>
          <a:xfrm>
            <a:off x="363414"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5" name="Shape 725"/>
        <p:cNvGrpSpPr/>
        <p:nvPr/>
      </p:nvGrpSpPr>
      <p:grpSpPr>
        <a:xfrm>
          <a:off x="0" y="0"/>
          <a:ext cx="0" cy="0"/>
          <a:chOff x="0" y="0"/>
          <a:chExt cx="0" cy="0"/>
        </a:xfrm>
      </p:grpSpPr>
      <p:sp>
        <p:nvSpPr>
          <p:cNvPr id="726" name="Shape 726"/>
          <p:cNvSpPr txBox="1"/>
          <p:nvPr>
            <p:ph type="title"/>
          </p:nvPr>
        </p:nvSpPr>
        <p:spPr>
          <a:xfrm>
            <a:off x="455612" y="331787"/>
            <a:ext cx="868838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Header Accounting Line – Surcharge Line</a:t>
            </a:r>
          </a:p>
        </p:txBody>
      </p:sp>
      <p:sp>
        <p:nvSpPr>
          <p:cNvPr id="727" name="Shape 727"/>
          <p:cNvSpPr txBox="1"/>
          <p:nvPr>
            <p:ph idx="1" type="body"/>
          </p:nvPr>
        </p:nvSpPr>
        <p:spPr>
          <a:xfrm>
            <a:off x="524256" y="1326980"/>
            <a:ext cx="8245402" cy="132264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University for People – </a:t>
            </a:r>
            <a:r>
              <a:rPr b="1" baseline="0" i="0" lang="en-US" sz="1800" u="none" cap="none" strike="noStrike">
                <a:solidFill>
                  <a:schemeClr val="dk1"/>
                </a:solidFill>
                <a:latin typeface="Arial"/>
                <a:ea typeface="Arial"/>
                <a:cs typeface="Arial"/>
                <a:sym typeface="Arial"/>
              </a:rPr>
              <a:t>18% Overhead Fee</a:t>
            </a:r>
            <a:r>
              <a:rPr b="0" baseline="0" i="0" lang="en-US" sz="1800" u="none" cap="none" strike="noStrike">
                <a:solidFill>
                  <a:schemeClr val="dk1"/>
                </a:solidFill>
                <a:latin typeface="Arial"/>
                <a:ea typeface="Arial"/>
                <a:cs typeface="Arial"/>
                <a:sym typeface="Arial"/>
              </a:rPr>
              <a:t>:</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Surcharge Amount is calculated by </a:t>
            </a:r>
            <a:r>
              <a:rPr b="0" baseline="0" i="0" lang="en-US" sz="1800" u="sng" cap="none" strike="noStrike">
                <a:solidFill>
                  <a:schemeClr val="dk1"/>
                </a:solidFill>
                <a:latin typeface="Arial"/>
                <a:ea typeface="Arial"/>
                <a:cs typeface="Arial"/>
                <a:sym typeface="Arial"/>
              </a:rPr>
              <a:t>rate</a:t>
            </a:r>
            <a:r>
              <a:rPr b="0" baseline="0" i="0" lang="en-US" sz="1800" u="none" cap="none" strike="noStrike">
                <a:solidFill>
                  <a:schemeClr val="dk1"/>
                </a:solidFill>
                <a:latin typeface="Arial"/>
                <a:ea typeface="Arial"/>
                <a:cs typeface="Arial"/>
                <a:sym typeface="Arial"/>
              </a:rPr>
              <a:t> (18%) multiplied by current billing period </a:t>
            </a:r>
            <a:r>
              <a:rPr b="0" baseline="0" i="0" lang="en-US" sz="1800" u="sng" cap="none" strike="noStrike">
                <a:solidFill>
                  <a:schemeClr val="dk1"/>
                </a:solidFill>
                <a:latin typeface="Arial"/>
                <a:ea typeface="Arial"/>
                <a:cs typeface="Arial"/>
                <a:sym typeface="Arial"/>
              </a:rPr>
              <a:t>spending amount</a:t>
            </a:r>
            <a:r>
              <a:rPr b="0" baseline="0" i="0" lang="en-US" sz="1800" u="none" cap="none" strike="noStrike">
                <a:solidFill>
                  <a:schemeClr val="dk1"/>
                </a:solidFill>
                <a:latin typeface="Arial"/>
                <a:ea typeface="Arial"/>
                <a:cs typeface="Arial"/>
                <a:sym typeface="Arial"/>
              </a:rPr>
              <a:t> referencing the Agreement</a:t>
            </a:r>
          </a:p>
          <a:p>
            <a:pPr indent="-149225" lvl="1" marL="568325" marR="0" rtl="0" algn="l">
              <a:spcBef>
                <a:spcPts val="9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39700" lvl="1" marL="56832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77800" lvl="1" marL="568325" marR="0" rtl="0" algn="l">
              <a:spcBef>
                <a:spcPts val="200"/>
              </a:spcBef>
              <a:spcAft>
                <a:spcPts val="0"/>
              </a:spcAft>
              <a:buClr>
                <a:srgbClr val="AF242B"/>
              </a:buClr>
              <a:buFont typeface="Noto Sans Symbols"/>
              <a:buNone/>
            </a:pPr>
            <a:r>
              <a:t/>
            </a:r>
            <a:endParaRPr b="0" baseline="0" i="0" sz="1000" u="none" cap="none" strike="noStrike">
              <a:solidFill>
                <a:schemeClr val="dk1"/>
              </a:solidFill>
              <a:latin typeface="Arial"/>
              <a:ea typeface="Arial"/>
              <a:cs typeface="Arial"/>
              <a:sym typeface="Arial"/>
            </a:endParaRPr>
          </a:p>
        </p:txBody>
      </p:sp>
      <p:sp>
        <p:nvSpPr>
          <p:cNvPr id="728" name="Shape 72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729" name="Shape 72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730" name="Shape 730"/>
          <p:cNvPicPr preferRelativeResize="0"/>
          <p:nvPr/>
        </p:nvPicPr>
        <p:blipFill rotWithShape="1">
          <a:blip r:embed="rId3">
            <a:alphaModFix/>
          </a:blip>
          <a:srcRect b="0" l="0" r="0" t="0"/>
          <a:stretch/>
        </p:blipFill>
        <p:spPr>
          <a:xfrm>
            <a:off x="1575144" y="2703751"/>
            <a:ext cx="6143624" cy="1762124"/>
          </a:xfrm>
          <a:prstGeom prst="rect">
            <a:avLst/>
          </a:prstGeom>
          <a:noFill/>
          <a:ln cap="flat" cmpd="sng" w="19050">
            <a:solidFill>
              <a:schemeClr val="dk1"/>
            </a:solidFill>
            <a:prstDash val="solid"/>
            <a:miter/>
            <a:headEnd len="med" w="med" type="none"/>
            <a:tailEnd len="med" w="med" type="none"/>
          </a:ln>
        </p:spPr>
      </p:pic>
      <p:sp>
        <p:nvSpPr>
          <p:cNvPr id="731" name="Shape 731"/>
          <p:cNvSpPr/>
          <p:nvPr/>
        </p:nvSpPr>
        <p:spPr>
          <a:xfrm flipH="1" rot="10800000">
            <a:off x="2923938" y="3081255"/>
            <a:ext cx="1178632" cy="265840"/>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6" name="Shape 736"/>
        <p:cNvGrpSpPr/>
        <p:nvPr/>
      </p:nvGrpSpPr>
      <p:grpSpPr>
        <a:xfrm>
          <a:off x="0" y="0"/>
          <a:ext cx="0" cy="0"/>
          <a:chOff x="0" y="0"/>
          <a:chExt cx="0" cy="0"/>
        </a:xfrm>
      </p:grpSpPr>
      <p:sp>
        <p:nvSpPr>
          <p:cNvPr id="737" name="Shape 737"/>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Internal Direct Agreements</a:t>
            </a:r>
          </a:p>
        </p:txBody>
      </p:sp>
      <p:sp>
        <p:nvSpPr>
          <p:cNvPr id="738" name="Shape 738"/>
          <p:cNvSpPr txBox="1"/>
          <p:nvPr>
            <p:ph idx="1" type="body"/>
          </p:nvPr>
        </p:nvSpPr>
        <p:spPr>
          <a:xfrm>
            <a:off x="534660" y="1121253"/>
            <a:ext cx="8383707" cy="5374548"/>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Internal Direct (ID) Agreement</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Used when GSA enters into an Agreement with another service/office/ business line within GSA</a:t>
            </a:r>
          </a:p>
          <a:p>
            <a:pPr indent="-146050" lvl="0" marL="231775" marR="0" rtl="0" algn="l">
              <a:spcBef>
                <a:spcPts val="1200"/>
              </a:spcBef>
              <a:spcAft>
                <a:spcPts val="0"/>
              </a:spcAft>
              <a:buClr>
                <a:srgbClr val="AF242B"/>
              </a:buClr>
              <a:buFont typeface="Noto Sans Symbols"/>
              <a:buNone/>
            </a:pPr>
            <a:r>
              <a:t/>
            </a:r>
            <a:endParaRPr b="1" baseline="0" i="0" sz="18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Includes the following:</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Header</a:t>
            </a:r>
          </a:p>
          <a:p>
            <a:pPr indent="-225425" lvl="1" marL="56832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Header Accounting Lines</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Header Accounting Line Sections</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Buyer</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Seller</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Surcharges </a:t>
            </a:r>
          </a:p>
          <a:p>
            <a:pPr indent="-177800" lvl="1" marL="568325" marR="0" rtl="0" algn="l">
              <a:spcBef>
                <a:spcPts val="800"/>
              </a:spcBef>
              <a:spcAft>
                <a:spcPts val="0"/>
              </a:spcAft>
              <a:buClr>
                <a:srgbClr val="AF242B"/>
              </a:buClr>
              <a:buFont typeface="Noto Sans Symbols"/>
              <a:buNone/>
            </a:pPr>
            <a:r>
              <a:t/>
            </a:r>
            <a:endParaRPr b="0" baseline="0" i="0" sz="1000" u="none" cap="none" strike="noStrike">
              <a:solidFill>
                <a:schemeClr val="dk1"/>
              </a:solidFill>
              <a:latin typeface="Arial"/>
              <a:ea typeface="Arial"/>
              <a:cs typeface="Arial"/>
              <a:sym typeface="Arial"/>
            </a:endParaRPr>
          </a:p>
        </p:txBody>
      </p:sp>
      <p:sp>
        <p:nvSpPr>
          <p:cNvPr id="739" name="Shape 73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740" name="Shape 74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5" name="Shape 745"/>
        <p:cNvGrpSpPr/>
        <p:nvPr/>
      </p:nvGrpSpPr>
      <p:grpSpPr>
        <a:xfrm>
          <a:off x="0" y="0"/>
          <a:ext cx="0" cy="0"/>
          <a:chOff x="0" y="0"/>
          <a:chExt cx="0" cy="0"/>
        </a:xfrm>
      </p:grpSpPr>
      <p:sp>
        <p:nvSpPr>
          <p:cNvPr id="746" name="Shape 74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Internal Direct Agreements (ID)</a:t>
            </a:r>
          </a:p>
        </p:txBody>
      </p:sp>
      <p:sp>
        <p:nvSpPr>
          <p:cNvPr id="747" name="Shape 747"/>
          <p:cNvSpPr txBox="1"/>
          <p:nvPr>
            <p:ph idx="1" type="body"/>
          </p:nvPr>
        </p:nvSpPr>
        <p:spPr>
          <a:xfrm>
            <a:off x="534660" y="1121253"/>
            <a:ext cx="8383707" cy="5374548"/>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Similar to External Direct Agreements </a:t>
            </a:r>
            <a:r>
              <a:rPr b="0" baseline="0" i="0" lang="en-US" sz="1800" u="sng" cap="none" strike="noStrike">
                <a:solidFill>
                  <a:schemeClr val="dk1"/>
                </a:solidFill>
                <a:latin typeface="Arial"/>
                <a:ea typeface="Arial"/>
                <a:cs typeface="Arial"/>
                <a:sym typeface="Arial"/>
              </a:rPr>
              <a:t>except</a:t>
            </a:r>
            <a:r>
              <a:rPr b="0" baseline="0" i="0" lang="en-US" sz="1800" u="none" cap="none" strike="noStrike">
                <a:solidFill>
                  <a:schemeClr val="dk1"/>
                </a:solidFill>
                <a:latin typeface="Arial"/>
                <a:ea typeface="Arial"/>
                <a:cs typeface="Arial"/>
                <a:sym typeface="Arial"/>
              </a:rPr>
              <a:t>:</a:t>
            </a:r>
          </a:p>
          <a:p>
            <a:pPr indent="-146050" lvl="0" marL="231775"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346075" lvl="1" marL="688975" marR="0" rtl="0" algn="l">
              <a:spcBef>
                <a:spcPts val="1200"/>
              </a:spcBef>
              <a:spcAft>
                <a:spcPts val="0"/>
              </a:spcAft>
              <a:buClr>
                <a:srgbClr val="AF242B"/>
              </a:buClr>
              <a:buSzPct val="75000"/>
              <a:buFont typeface="Arial"/>
              <a:buAutoNum type="arabicPeriod"/>
            </a:pPr>
            <a:r>
              <a:rPr b="0" baseline="0" i="0" lang="en-US" sz="1800" u="none" cap="none" strike="noStrike">
                <a:solidFill>
                  <a:schemeClr val="dk1"/>
                </a:solidFill>
                <a:latin typeface="Arial"/>
                <a:ea typeface="Arial"/>
                <a:cs typeface="Arial"/>
                <a:sym typeface="Arial"/>
              </a:rPr>
              <a:t>Includes both the </a:t>
            </a:r>
            <a:r>
              <a:rPr b="1" baseline="0" i="0" lang="en-US" sz="1800" u="none" cap="none" strike="noStrike">
                <a:solidFill>
                  <a:schemeClr val="dk1"/>
                </a:solidFill>
                <a:latin typeface="Arial"/>
                <a:ea typeface="Arial"/>
                <a:cs typeface="Arial"/>
                <a:sym typeface="Arial"/>
              </a:rPr>
              <a:t>Buyer</a:t>
            </a:r>
            <a:r>
              <a:rPr b="0" baseline="0" i="0" lang="en-US" sz="1800" u="none" cap="none" strike="noStrike">
                <a:solidFill>
                  <a:schemeClr val="dk1"/>
                </a:solidFill>
                <a:latin typeface="Arial"/>
                <a:ea typeface="Arial"/>
                <a:cs typeface="Arial"/>
                <a:sym typeface="Arial"/>
              </a:rPr>
              <a:t> and </a:t>
            </a:r>
            <a:r>
              <a:rPr b="1" baseline="0" i="0" lang="en-US" sz="1800" u="none" cap="none" strike="noStrike">
                <a:solidFill>
                  <a:schemeClr val="dk1"/>
                </a:solidFill>
                <a:latin typeface="Arial"/>
                <a:ea typeface="Arial"/>
                <a:cs typeface="Arial"/>
                <a:sym typeface="Arial"/>
              </a:rPr>
              <a:t>Seller</a:t>
            </a:r>
            <a:r>
              <a:rPr b="0" baseline="0" i="0" lang="en-US" sz="1800" u="none" cap="none" strike="noStrike">
                <a:solidFill>
                  <a:schemeClr val="dk1"/>
                </a:solidFill>
                <a:latin typeface="Arial"/>
                <a:ea typeface="Arial"/>
                <a:cs typeface="Arial"/>
                <a:sym typeface="Arial"/>
              </a:rPr>
              <a:t> Accounting Information</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Used upon generation of the NV to record the </a:t>
            </a:r>
            <a:r>
              <a:rPr b="0" baseline="0" i="0" lang="en-US" sz="1800" u="sng" cap="none" strike="noStrike">
                <a:solidFill>
                  <a:schemeClr val="dk1"/>
                </a:solidFill>
                <a:latin typeface="Arial"/>
                <a:ea typeface="Arial"/>
                <a:cs typeface="Arial"/>
                <a:sym typeface="Arial"/>
              </a:rPr>
              <a:t>expense for the buyer and the revenue for the seller</a:t>
            </a:r>
          </a:p>
          <a:p>
            <a:pPr indent="-346075" lvl="1" marL="688975" marR="0" rtl="0" algn="l">
              <a:spcBef>
                <a:spcPts val="1200"/>
              </a:spcBef>
              <a:spcAft>
                <a:spcPts val="0"/>
              </a:spcAft>
              <a:buClr>
                <a:srgbClr val="AF242B"/>
              </a:buClr>
              <a:buSzPct val="75000"/>
              <a:buFont typeface="Arial"/>
              <a:buAutoNum type="arabicPeriod"/>
            </a:pPr>
            <a:r>
              <a:rPr b="0" baseline="0" i="0" lang="en-US" sz="1800" u="sng" cap="none" strike="noStrike">
                <a:solidFill>
                  <a:schemeClr val="dk1"/>
                </a:solidFill>
                <a:latin typeface="Arial"/>
                <a:ea typeface="Arial"/>
                <a:cs typeface="Arial"/>
                <a:sym typeface="Arial"/>
              </a:rPr>
              <a:t>Vendor info </a:t>
            </a:r>
            <a:r>
              <a:rPr b="0" baseline="0" i="0" lang="en-US" sz="1800" u="none" cap="none" strike="noStrike">
                <a:solidFill>
                  <a:schemeClr val="dk1"/>
                </a:solidFill>
                <a:latin typeface="Arial"/>
                <a:ea typeface="Arial"/>
                <a:cs typeface="Arial"/>
                <a:sym typeface="Arial"/>
              </a:rPr>
              <a:t>is recorded on </a:t>
            </a:r>
            <a:r>
              <a:rPr b="1" baseline="0" i="0" lang="en-US" sz="1800" u="none" cap="none" strike="noStrike">
                <a:solidFill>
                  <a:schemeClr val="dk1"/>
                </a:solidFill>
                <a:latin typeface="Arial"/>
                <a:ea typeface="Arial"/>
                <a:cs typeface="Arial"/>
                <a:sym typeface="Arial"/>
              </a:rPr>
              <a:t>Accounting Line </a:t>
            </a:r>
            <a:r>
              <a:rPr b="0" baseline="0" i="0" lang="en-US" sz="1800" u="none" cap="none" strike="noStrike">
                <a:solidFill>
                  <a:schemeClr val="dk1"/>
                </a:solidFill>
                <a:latin typeface="Arial"/>
                <a:ea typeface="Arial"/>
                <a:cs typeface="Arial"/>
                <a:sym typeface="Arial"/>
              </a:rPr>
              <a:t>for the </a:t>
            </a:r>
            <a:r>
              <a:rPr b="0" baseline="0" i="0" lang="en-US" sz="1800" u="sng" cap="none" strike="noStrike">
                <a:solidFill>
                  <a:schemeClr val="dk1"/>
                </a:solidFill>
                <a:latin typeface="Arial"/>
                <a:ea typeface="Arial"/>
                <a:cs typeface="Arial"/>
                <a:sym typeface="Arial"/>
              </a:rPr>
              <a:t>buyer</a:t>
            </a:r>
          </a:p>
          <a:p>
            <a:pPr indent="-346075" lvl="1" marL="688975" marR="0" rtl="0" algn="l">
              <a:spcBef>
                <a:spcPts val="1200"/>
              </a:spcBef>
              <a:spcAft>
                <a:spcPts val="0"/>
              </a:spcAft>
              <a:buClr>
                <a:srgbClr val="AF242B"/>
              </a:buClr>
              <a:buSzPct val="75000"/>
              <a:buFont typeface="Arial"/>
              <a:buAutoNum type="arabicPeriod"/>
            </a:pPr>
            <a:r>
              <a:rPr b="1" baseline="0" i="0" lang="en-US" sz="1800" u="none" cap="none" strike="noStrike">
                <a:solidFill>
                  <a:schemeClr val="dk1"/>
                </a:solidFill>
                <a:latin typeface="Arial"/>
                <a:ea typeface="Arial"/>
                <a:cs typeface="Arial"/>
                <a:sym typeface="Arial"/>
              </a:rPr>
              <a:t>Office Address </a:t>
            </a:r>
            <a:r>
              <a:rPr b="0" baseline="0" i="0" lang="en-US" sz="1800" u="none" cap="none" strike="noStrike">
                <a:solidFill>
                  <a:schemeClr val="dk1"/>
                </a:solidFill>
                <a:latin typeface="Arial"/>
                <a:ea typeface="Arial"/>
                <a:cs typeface="Arial"/>
                <a:sym typeface="Arial"/>
              </a:rPr>
              <a:t>tab is </a:t>
            </a:r>
            <a:r>
              <a:rPr b="0" baseline="0" i="0" lang="en-US" sz="1800" u="sng" cap="none" strike="noStrike">
                <a:solidFill>
                  <a:schemeClr val="dk1"/>
                </a:solidFill>
                <a:latin typeface="Arial"/>
                <a:ea typeface="Arial"/>
                <a:cs typeface="Arial"/>
                <a:sym typeface="Arial"/>
              </a:rPr>
              <a:t>not utilized </a:t>
            </a:r>
            <a:r>
              <a:rPr b="0" baseline="0" i="0" lang="en-US" sz="1800" u="none" cap="none" strike="noStrike">
                <a:solidFill>
                  <a:schemeClr val="dk1"/>
                </a:solidFill>
                <a:latin typeface="Arial"/>
                <a:ea typeface="Arial"/>
                <a:cs typeface="Arial"/>
                <a:sym typeface="Arial"/>
              </a:rPr>
              <a:t>as all Agreements are within the GSA organization</a:t>
            </a:r>
          </a:p>
          <a:p>
            <a:pPr indent="-346075" lvl="1" marL="688975" marR="0" rtl="0" algn="l">
              <a:spcBef>
                <a:spcPts val="1200"/>
              </a:spcBef>
              <a:spcAft>
                <a:spcPts val="0"/>
              </a:spcAft>
              <a:buClr>
                <a:srgbClr val="AF242B"/>
              </a:buClr>
              <a:buSzPct val="75000"/>
              <a:buFont typeface="Arial"/>
              <a:buAutoNum type="arabicPeriod"/>
            </a:pPr>
            <a:r>
              <a:rPr b="1" baseline="0" i="0" lang="en-US" sz="1800" u="none" cap="none" strike="noStrike">
                <a:solidFill>
                  <a:schemeClr val="dk1"/>
                </a:solidFill>
                <a:latin typeface="Arial"/>
                <a:ea typeface="Arial"/>
                <a:cs typeface="Arial"/>
                <a:sym typeface="Arial"/>
              </a:rPr>
              <a:t>Billing Options </a:t>
            </a:r>
            <a:r>
              <a:rPr b="0" baseline="0" i="0" lang="en-US" sz="1800" u="none" cap="none" strike="noStrike">
                <a:solidFill>
                  <a:schemeClr val="dk1"/>
                </a:solidFill>
                <a:latin typeface="Arial"/>
                <a:ea typeface="Arial"/>
                <a:cs typeface="Arial"/>
                <a:sym typeface="Arial"/>
              </a:rPr>
              <a:t>section contains </a:t>
            </a:r>
            <a:r>
              <a:rPr b="0" baseline="0" i="0" lang="en-US" sz="1800" u="sng" cap="none" strike="noStrike">
                <a:solidFill>
                  <a:schemeClr val="dk1"/>
                </a:solidFill>
                <a:latin typeface="Arial"/>
                <a:ea typeface="Arial"/>
                <a:cs typeface="Arial"/>
                <a:sym typeface="Arial"/>
              </a:rPr>
              <a:t>less fields</a:t>
            </a:r>
          </a:p>
          <a:p>
            <a:pPr indent="-346075" lvl="1" marL="688975" marR="0" rtl="0" algn="l">
              <a:spcBef>
                <a:spcPts val="1200"/>
              </a:spcBef>
              <a:spcAft>
                <a:spcPts val="0"/>
              </a:spcAft>
              <a:buClr>
                <a:srgbClr val="AF242B"/>
              </a:buClr>
              <a:buSzPct val="75000"/>
              <a:buFont typeface="Arial"/>
              <a:buAutoNum type="arabicPeriod"/>
            </a:pPr>
            <a:r>
              <a:rPr b="1" baseline="0" i="0" lang="en-US" sz="1800" u="none" cap="none" strike="noStrike">
                <a:solidFill>
                  <a:schemeClr val="dk1"/>
                </a:solidFill>
                <a:latin typeface="Arial"/>
                <a:ea typeface="Arial"/>
                <a:cs typeface="Arial"/>
                <a:sym typeface="Arial"/>
              </a:rPr>
              <a:t>Interagency Transfer </a:t>
            </a:r>
            <a:r>
              <a:rPr b="0" baseline="0" i="0" lang="en-US" sz="1800" u="none" cap="none" strike="noStrike">
                <a:solidFill>
                  <a:schemeClr val="dk1"/>
                </a:solidFill>
                <a:latin typeface="Arial"/>
                <a:ea typeface="Arial"/>
                <a:cs typeface="Arial"/>
                <a:sym typeface="Arial"/>
              </a:rPr>
              <a:t>section </a:t>
            </a:r>
            <a:r>
              <a:rPr b="0" baseline="0" i="0" lang="en-US" sz="1800" u="sng" cap="none" strike="noStrike">
                <a:solidFill>
                  <a:schemeClr val="dk1"/>
                </a:solidFill>
                <a:latin typeface="Arial"/>
                <a:ea typeface="Arial"/>
                <a:cs typeface="Arial"/>
                <a:sym typeface="Arial"/>
              </a:rPr>
              <a:t>does not exist</a:t>
            </a:r>
            <a:r>
              <a:rPr b="0" baseline="0" i="0" lang="en-US" sz="1800" u="none" cap="none" strike="noStrike">
                <a:solidFill>
                  <a:schemeClr val="dk1"/>
                </a:solidFill>
                <a:latin typeface="Arial"/>
                <a:ea typeface="Arial"/>
                <a:cs typeface="Arial"/>
                <a:sym typeface="Arial"/>
              </a:rPr>
              <a:t> because internal Agreements are not used to generate IPAC bills</a:t>
            </a:r>
          </a:p>
          <a:p>
            <a:pPr indent="-139700" lvl="1" marL="568325" marR="0" rtl="0" algn="l">
              <a:spcBef>
                <a:spcPts val="9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77800" lvl="1" marL="568325" marR="0" rtl="0" algn="l">
              <a:spcBef>
                <a:spcPts val="200"/>
              </a:spcBef>
              <a:spcAft>
                <a:spcPts val="0"/>
              </a:spcAft>
              <a:buClr>
                <a:srgbClr val="AF242B"/>
              </a:buClr>
              <a:buFont typeface="Noto Sans Symbols"/>
              <a:buNone/>
            </a:pPr>
            <a:r>
              <a:t/>
            </a:r>
            <a:endParaRPr b="0" baseline="0" i="0" sz="1000" u="none" cap="none" strike="noStrike">
              <a:solidFill>
                <a:schemeClr val="dk1"/>
              </a:solidFill>
              <a:latin typeface="Arial"/>
              <a:ea typeface="Arial"/>
              <a:cs typeface="Arial"/>
              <a:sym typeface="Arial"/>
            </a:endParaRPr>
          </a:p>
        </p:txBody>
      </p:sp>
      <p:sp>
        <p:nvSpPr>
          <p:cNvPr id="748" name="Shape 74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749" name="Shape 74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4" name="Shape 754"/>
        <p:cNvGrpSpPr/>
        <p:nvPr/>
      </p:nvGrpSpPr>
      <p:grpSpPr>
        <a:xfrm>
          <a:off x="0" y="0"/>
          <a:ext cx="0" cy="0"/>
          <a:chOff x="0" y="0"/>
          <a:chExt cx="0" cy="0"/>
        </a:xfrm>
      </p:grpSpPr>
      <p:sp>
        <p:nvSpPr>
          <p:cNvPr id="755" name="Shape 755"/>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ID Header Accounting Lines – General</a:t>
            </a:r>
          </a:p>
        </p:txBody>
      </p:sp>
      <p:sp>
        <p:nvSpPr>
          <p:cNvPr id="756" name="Shape 75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757" name="Shape 75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758" name="Shape 758"/>
          <p:cNvSpPr txBox="1"/>
          <p:nvPr/>
        </p:nvSpPr>
        <p:spPr>
          <a:xfrm>
            <a:off x="810883" y="3093473"/>
            <a:ext cx="7850036" cy="295791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Line Number </a:t>
            </a:r>
            <a:r>
              <a:rPr b="0" baseline="0" i="0" lang="en-US" sz="1600" u="none" cap="none" strike="noStrike">
                <a:solidFill>
                  <a:schemeClr val="dk1"/>
                </a:solidFill>
                <a:latin typeface="Arial"/>
                <a:ea typeface="Arial"/>
                <a:cs typeface="Arial"/>
                <a:sym typeface="Arial"/>
              </a:rPr>
              <a:t>- Line number of Agreement Document</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Transaction Type </a:t>
            </a:r>
            <a:r>
              <a:rPr b="0" baseline="0" i="0" lang="en-US" sz="1600" u="none" cap="none" strike="noStrike">
                <a:solidFill>
                  <a:schemeClr val="dk1"/>
                </a:solidFill>
                <a:latin typeface="Arial"/>
                <a:ea typeface="Arial"/>
                <a:cs typeface="Arial"/>
                <a:sym typeface="Arial"/>
              </a:rPr>
              <a:t>- Used to determine the associated General Ledger Postings and budgetary updates (via Accounting Event)</a:t>
            </a:r>
          </a:p>
          <a:p>
            <a:pPr indent="-225425" lvl="1" marL="56832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Set to 01 for expiring Funds, 02 for Revolving Funds</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Agreement Line # </a:t>
            </a:r>
            <a:r>
              <a:rPr b="0" baseline="0" i="0" lang="en-US" sz="1600" u="none" cap="none" strike="noStrike">
                <a:solidFill>
                  <a:schemeClr val="dk1"/>
                </a:solidFill>
                <a:latin typeface="Arial"/>
                <a:ea typeface="Arial"/>
                <a:cs typeface="Arial"/>
                <a:sym typeface="Arial"/>
              </a:rPr>
              <a:t>- Line number of generated Agreement entity</a:t>
            </a:r>
          </a:p>
          <a:p>
            <a:pPr indent="-231775" lvl="0" marL="231775" marR="0" rtl="0" algn="l">
              <a:spcBef>
                <a:spcPts val="12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Revenue Control </a:t>
            </a:r>
            <a:r>
              <a:rPr b="0" baseline="0" i="0" lang="en-US" sz="1600" u="none" cap="none" strike="noStrike">
                <a:solidFill>
                  <a:schemeClr val="dk1"/>
                </a:solidFill>
                <a:latin typeface="Arial"/>
                <a:ea typeface="Arial"/>
                <a:cs typeface="Arial"/>
                <a:sym typeface="Arial"/>
              </a:rPr>
              <a:t>- For Spending-based Agreements, this flag prevents billing greater than spending (spending includes Surcharges). GSA will not use.  Set to None. </a:t>
            </a:r>
          </a:p>
          <a:p>
            <a:pPr indent="0" lvl="0" marL="0" marR="0" rtl="0" algn="l">
              <a:spcBef>
                <a:spcPts val="9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pic>
        <p:nvPicPr>
          <p:cNvPr id="759" name="Shape 759"/>
          <p:cNvPicPr preferRelativeResize="0"/>
          <p:nvPr/>
        </p:nvPicPr>
        <p:blipFill rotWithShape="1">
          <a:blip r:embed="rId3">
            <a:alphaModFix/>
          </a:blip>
          <a:srcRect b="0" l="0" r="0" t="0"/>
          <a:stretch/>
        </p:blipFill>
        <p:spPr>
          <a:xfrm>
            <a:off x="810883" y="1263073"/>
            <a:ext cx="7278687" cy="1714500"/>
          </a:xfrm>
          <a:prstGeom prst="rect">
            <a:avLst/>
          </a:prstGeom>
          <a:noFill/>
          <a:ln>
            <a:noFill/>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4" name="Shape 764"/>
        <p:cNvGrpSpPr/>
        <p:nvPr/>
      </p:nvGrpSpPr>
      <p:grpSpPr>
        <a:xfrm>
          <a:off x="0" y="0"/>
          <a:ext cx="0" cy="0"/>
          <a:chOff x="0" y="0"/>
          <a:chExt cx="0" cy="0"/>
        </a:xfrm>
      </p:grpSpPr>
      <p:sp>
        <p:nvSpPr>
          <p:cNvPr id="765" name="Shape 765"/>
          <p:cNvSpPr txBox="1"/>
          <p:nvPr>
            <p:ph type="title"/>
          </p:nvPr>
        </p:nvSpPr>
        <p:spPr>
          <a:xfrm>
            <a:off x="455612" y="331787"/>
            <a:ext cx="859694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Header Accounting Lines – Buyer</a:t>
            </a:r>
          </a:p>
        </p:txBody>
      </p:sp>
      <p:sp>
        <p:nvSpPr>
          <p:cNvPr id="766" name="Shape 766"/>
          <p:cNvSpPr txBox="1"/>
          <p:nvPr>
            <p:ph idx="1" type="body"/>
          </p:nvPr>
        </p:nvSpPr>
        <p:spPr>
          <a:xfrm>
            <a:off x="397621" y="1111473"/>
            <a:ext cx="8712927" cy="2746104"/>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DIFFERENTIATOR</a:t>
            </a:r>
            <a:r>
              <a:rPr b="1" baseline="0" i="0" lang="en-US" sz="1800" u="none" cap="none" strike="noStrike">
                <a:solidFill>
                  <a:schemeClr val="dk1"/>
                </a:solidFill>
                <a:latin typeface="Arial"/>
                <a:ea typeface="Arial"/>
                <a:cs typeface="Arial"/>
                <a:sym typeface="Arial"/>
              </a:rPr>
              <a:t>:</a:t>
            </a:r>
            <a:r>
              <a:rPr b="0" baseline="0" i="0" lang="en-US" sz="1800" u="none" cap="none" strike="noStrike">
                <a:solidFill>
                  <a:schemeClr val="dk1"/>
                </a:solidFill>
                <a:latin typeface="Arial"/>
                <a:ea typeface="Arial"/>
                <a:cs typeface="Arial"/>
                <a:sym typeface="Arial"/>
              </a:rPr>
              <a:t> </a:t>
            </a:r>
            <a:r>
              <a:rPr b="0" baseline="0" i="0" lang="en-US" sz="1800" u="sng" cap="none" strike="noStrike">
                <a:solidFill>
                  <a:schemeClr val="dk1"/>
                </a:solidFill>
                <a:latin typeface="Arial"/>
                <a:ea typeface="Arial"/>
                <a:cs typeface="Arial"/>
                <a:sym typeface="Arial"/>
              </a:rPr>
              <a:t>Internal Agreements </a:t>
            </a:r>
            <a:r>
              <a:rPr b="0" baseline="0" i="0" lang="en-US" sz="1800" u="none" cap="none" strike="noStrike">
                <a:solidFill>
                  <a:schemeClr val="dk1"/>
                </a:solidFill>
                <a:latin typeface="Arial"/>
                <a:ea typeface="Arial"/>
                <a:cs typeface="Arial"/>
                <a:sym typeface="Arial"/>
              </a:rPr>
              <a:t>have a </a:t>
            </a:r>
            <a:r>
              <a:rPr b="1" baseline="0" i="0" lang="en-US" sz="1800" u="none" cap="none" strike="noStrike">
                <a:solidFill>
                  <a:schemeClr val="dk1"/>
                </a:solidFill>
                <a:latin typeface="Arial"/>
                <a:ea typeface="Arial"/>
                <a:cs typeface="Arial"/>
                <a:sym typeface="Arial"/>
              </a:rPr>
              <a:t>Buyer</a:t>
            </a:r>
            <a:r>
              <a:rPr b="0" baseline="0" i="0" lang="en-US" sz="1800" u="none" cap="none" strike="noStrike">
                <a:solidFill>
                  <a:schemeClr val="dk1"/>
                </a:solidFill>
                <a:latin typeface="Arial"/>
                <a:ea typeface="Arial"/>
                <a:cs typeface="Arial"/>
                <a:sym typeface="Arial"/>
              </a:rPr>
              <a:t> section:</a:t>
            </a:r>
          </a:p>
          <a:p>
            <a:pPr indent="-231775" lvl="1" marL="68897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Buyer Trans Type records </a:t>
            </a:r>
            <a:r>
              <a:rPr b="0" baseline="0" i="0" lang="en-US" sz="1600" u="sng" cap="none" strike="noStrike">
                <a:solidFill>
                  <a:schemeClr val="dk1"/>
                </a:solidFill>
                <a:latin typeface="Arial"/>
                <a:ea typeface="Arial"/>
                <a:cs typeface="Arial"/>
                <a:sym typeface="Arial"/>
              </a:rPr>
              <a:t>expense</a:t>
            </a:r>
            <a:r>
              <a:rPr b="0" baseline="0" i="0" lang="en-US" sz="1600" u="none" cap="none" strike="noStrike">
                <a:solidFill>
                  <a:schemeClr val="dk1"/>
                </a:solidFill>
                <a:latin typeface="Arial"/>
                <a:ea typeface="Arial"/>
                <a:cs typeface="Arial"/>
                <a:sym typeface="Arial"/>
              </a:rPr>
              <a:t> for buyer: </a:t>
            </a:r>
            <a:r>
              <a:rPr b="1" baseline="0" i="0" lang="en-US" sz="1600" u="none" cap="none" strike="noStrike">
                <a:solidFill>
                  <a:schemeClr val="dk1"/>
                </a:solidFill>
                <a:latin typeface="Arial"/>
                <a:ea typeface="Arial"/>
                <a:cs typeface="Arial"/>
                <a:sym typeface="Arial"/>
              </a:rPr>
              <a:t>B1</a:t>
            </a:r>
            <a:r>
              <a:rPr b="0" baseline="0" i="0" lang="en-US" sz="1600" u="none" cap="none" strike="noStrike">
                <a:solidFill>
                  <a:schemeClr val="dk1"/>
                </a:solidFill>
                <a:latin typeface="Arial"/>
                <a:ea typeface="Arial"/>
                <a:cs typeface="Arial"/>
                <a:sym typeface="Arial"/>
              </a:rPr>
              <a:t> (Interfund), </a:t>
            </a:r>
            <a:r>
              <a:rPr b="1" baseline="0" i="0" lang="en-US" sz="1600" u="none" cap="none" strike="noStrike">
                <a:solidFill>
                  <a:schemeClr val="dk1"/>
                </a:solidFill>
                <a:latin typeface="Arial"/>
                <a:ea typeface="Arial"/>
                <a:cs typeface="Arial"/>
                <a:sym typeface="Arial"/>
              </a:rPr>
              <a:t>B2 </a:t>
            </a:r>
            <a:r>
              <a:rPr b="0" baseline="0" i="0" lang="en-US" sz="1600" u="none" cap="none" strike="noStrike">
                <a:solidFill>
                  <a:schemeClr val="dk1"/>
                </a:solidFill>
                <a:latin typeface="Arial"/>
                <a:ea typeface="Arial"/>
                <a:cs typeface="Arial"/>
                <a:sym typeface="Arial"/>
              </a:rPr>
              <a:t>(Intrafund)</a:t>
            </a:r>
          </a:p>
          <a:p>
            <a:pPr indent="-234950" lvl="2" marL="1035050"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Indicates the Trans Type to be </a:t>
            </a:r>
            <a:r>
              <a:rPr b="0" baseline="0" i="0" lang="en-US" sz="1600" u="sng" cap="none" strike="noStrike">
                <a:solidFill>
                  <a:schemeClr val="dk1"/>
                </a:solidFill>
                <a:latin typeface="Arial"/>
                <a:ea typeface="Arial"/>
                <a:cs typeface="Arial"/>
                <a:sym typeface="Arial"/>
              </a:rPr>
              <a:t>used for the buyer on the Internal Voucher</a:t>
            </a:r>
            <a:r>
              <a:rPr b="0" baseline="0" i="0" lang="en-US" sz="1600" u="none" cap="none" strike="noStrike">
                <a:solidFill>
                  <a:schemeClr val="dk1"/>
                </a:solidFill>
                <a:latin typeface="Arial"/>
                <a:ea typeface="Arial"/>
                <a:cs typeface="Arial"/>
                <a:sym typeface="Arial"/>
              </a:rPr>
              <a:t> (NV) that is generated by PCPROJBILL</a:t>
            </a:r>
          </a:p>
          <a:p>
            <a:pPr indent="-234950" lvl="2" marL="1035050"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Agreement </a:t>
            </a:r>
            <a:r>
              <a:rPr b="1" baseline="0" i="0" lang="en-US" sz="1600" u="none" cap="none" strike="noStrike">
                <a:solidFill>
                  <a:schemeClr val="dk1"/>
                </a:solidFill>
                <a:latin typeface="Arial"/>
                <a:ea typeface="Arial"/>
                <a:cs typeface="Arial"/>
                <a:sym typeface="Arial"/>
              </a:rPr>
              <a:t>does not post to the B1/B2 Trans Type</a:t>
            </a:r>
          </a:p>
          <a:p>
            <a:pPr indent="-231775" lvl="1" marL="68897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Includes specific accounting dimensions for buyer </a:t>
            </a:r>
            <a:r>
              <a:rPr b="0" baseline="0" i="0" lang="en-US" sz="1600" u="sng" cap="none" strike="noStrike">
                <a:solidFill>
                  <a:schemeClr val="dk1"/>
                </a:solidFill>
                <a:latin typeface="Arial"/>
                <a:ea typeface="Arial"/>
                <a:cs typeface="Arial"/>
                <a:sym typeface="Arial"/>
              </a:rPr>
              <a:t>taken from the associated </a:t>
            </a:r>
            <a:r>
              <a:rPr b="1" baseline="0" i="0" lang="en-US" sz="1600" u="sng" cap="none" strike="noStrike">
                <a:solidFill>
                  <a:schemeClr val="dk1"/>
                </a:solidFill>
                <a:latin typeface="Arial"/>
                <a:ea typeface="Arial"/>
                <a:cs typeface="Arial"/>
                <a:sym typeface="Arial"/>
              </a:rPr>
              <a:t>IX</a:t>
            </a:r>
            <a:r>
              <a:rPr b="0" baseline="0" i="0" lang="en-US" sz="1600" u="sng" cap="none" strike="noStrike">
                <a:solidFill>
                  <a:schemeClr val="dk1"/>
                </a:solidFill>
                <a:latin typeface="Arial"/>
                <a:ea typeface="Arial"/>
                <a:cs typeface="Arial"/>
                <a:sym typeface="Arial"/>
              </a:rPr>
              <a:t> funding document</a:t>
            </a:r>
          </a:p>
          <a:p>
            <a:pPr indent="-231775" lvl="1" marL="688975" marR="0" rtl="0" algn="l">
              <a:spcBef>
                <a:spcPts val="60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Uses a </a:t>
            </a:r>
            <a:r>
              <a:rPr b="1" baseline="0" i="0" lang="en-US" sz="1600" u="sng" cap="none" strike="noStrike">
                <a:solidFill>
                  <a:schemeClr val="dk1"/>
                </a:solidFill>
                <a:latin typeface="Arial"/>
                <a:ea typeface="Arial"/>
                <a:cs typeface="Arial"/>
                <a:sym typeface="Arial"/>
              </a:rPr>
              <a:t>SOC</a:t>
            </a:r>
            <a:r>
              <a:rPr b="0" baseline="0" i="0" lang="en-US" sz="1600" u="sng" cap="none" strike="noStrike">
                <a:solidFill>
                  <a:schemeClr val="dk1"/>
                </a:solidFill>
                <a:latin typeface="Arial"/>
                <a:ea typeface="Arial"/>
                <a:cs typeface="Arial"/>
                <a:sym typeface="Arial"/>
              </a:rPr>
              <a:t> (Sub-Object Class) code to record expense</a:t>
            </a:r>
            <a:r>
              <a:rPr b="0" baseline="0" i="0" lang="en-US" sz="1600" u="none" cap="none" strike="noStrike">
                <a:solidFill>
                  <a:schemeClr val="dk1"/>
                </a:solidFill>
                <a:latin typeface="Arial"/>
                <a:ea typeface="Arial"/>
                <a:cs typeface="Arial"/>
                <a:sym typeface="Arial"/>
              </a:rPr>
              <a:t> instead of a Revenue Source Code</a:t>
            </a: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767" name="Shape 76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768" name="Shape 768"/>
          <p:cNvPicPr preferRelativeResize="0"/>
          <p:nvPr/>
        </p:nvPicPr>
        <p:blipFill rotWithShape="1">
          <a:blip r:embed="rId3">
            <a:alphaModFix/>
          </a:blip>
          <a:srcRect b="0" l="0" r="0" t="0"/>
          <a:stretch/>
        </p:blipFill>
        <p:spPr>
          <a:xfrm>
            <a:off x="2027677" y="3615119"/>
            <a:ext cx="5751545" cy="3090479"/>
          </a:xfrm>
          <a:prstGeom prst="rect">
            <a:avLst/>
          </a:prstGeom>
          <a:noFill/>
          <a:ln cap="flat" cmpd="sng" w="9525">
            <a:solidFill>
              <a:schemeClr val="dk1"/>
            </a:solidFill>
            <a:prstDash val="solid"/>
            <a:round/>
            <a:headEnd len="med" w="med" type="none"/>
            <a:tailEnd len="med" w="med" type="none"/>
          </a:ln>
        </p:spPr>
      </p:pic>
      <p:sp>
        <p:nvSpPr>
          <p:cNvPr id="769" name="Shape 769"/>
          <p:cNvSpPr/>
          <p:nvPr/>
        </p:nvSpPr>
        <p:spPr>
          <a:xfrm>
            <a:off x="2074459" y="3630303"/>
            <a:ext cx="1501252" cy="443396"/>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770" name="Shape 770"/>
          <p:cNvSpPr/>
          <p:nvPr/>
        </p:nvSpPr>
        <p:spPr>
          <a:xfrm>
            <a:off x="5324901" y="5556912"/>
            <a:ext cx="966715" cy="338919"/>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idx="1" type="body"/>
          </p:nvPr>
        </p:nvSpPr>
        <p:spPr>
          <a:xfrm>
            <a:off x="649522" y="2801364"/>
            <a:ext cx="8229600" cy="1393265"/>
          </a:xfrm>
          <a:prstGeom prst="rect">
            <a:avLst/>
          </a:prstGeom>
          <a:noFill/>
          <a:ln>
            <a:noFill/>
          </a:ln>
        </p:spPr>
        <p:txBody>
          <a:bodyPr anchorCtr="0" anchor="t"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PCAS Overview and Key Concepts</a:t>
            </a:r>
          </a:p>
        </p:txBody>
      </p:sp>
      <p:sp>
        <p:nvSpPr>
          <p:cNvPr id="134" name="Shape 13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35" name="Shape 13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5" name="Shape 775"/>
        <p:cNvGrpSpPr/>
        <p:nvPr/>
      </p:nvGrpSpPr>
      <p:grpSpPr>
        <a:xfrm>
          <a:off x="0" y="0"/>
          <a:ext cx="0" cy="0"/>
          <a:chOff x="0" y="0"/>
          <a:chExt cx="0" cy="0"/>
        </a:xfrm>
      </p:grpSpPr>
      <p:sp>
        <p:nvSpPr>
          <p:cNvPr id="776" name="Shape 776"/>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Header Accounting Lines – Buyer</a:t>
            </a:r>
          </a:p>
        </p:txBody>
      </p:sp>
      <p:sp>
        <p:nvSpPr>
          <p:cNvPr id="777" name="Shape 77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778" name="Shape 77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779" name="Shape 779"/>
          <p:cNvSpPr txBox="1"/>
          <p:nvPr>
            <p:ph idx="1" type="body"/>
          </p:nvPr>
        </p:nvSpPr>
        <p:spPr>
          <a:xfrm>
            <a:off x="508000" y="1244600"/>
            <a:ext cx="8128000" cy="2057400"/>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2000" u="sng" cap="none" strike="noStrike">
                <a:solidFill>
                  <a:schemeClr val="dk1"/>
                </a:solidFill>
                <a:latin typeface="Arial"/>
                <a:ea typeface="Arial"/>
                <a:cs typeface="Arial"/>
                <a:sym typeface="Arial"/>
              </a:rPr>
              <a:t>DIFFERENTIATOR</a:t>
            </a:r>
            <a:r>
              <a:rPr b="1" baseline="0" i="0" lang="en-US" sz="2000" u="none" cap="none" strike="noStrike">
                <a:solidFill>
                  <a:schemeClr val="dk1"/>
                </a:solidFill>
                <a:latin typeface="Arial"/>
                <a:ea typeface="Arial"/>
                <a:cs typeface="Arial"/>
                <a:sym typeface="Arial"/>
              </a:rPr>
              <a:t>:</a:t>
            </a:r>
            <a:r>
              <a:rPr b="0" baseline="0" i="0" lang="en-US" sz="2000" u="none" cap="none" strike="noStrike">
                <a:solidFill>
                  <a:schemeClr val="dk1"/>
                </a:solidFill>
                <a:latin typeface="Arial"/>
                <a:ea typeface="Arial"/>
                <a:cs typeface="Arial"/>
                <a:sym typeface="Arial"/>
              </a:rPr>
              <a:t> Internal Agreements have a </a:t>
            </a:r>
            <a:r>
              <a:rPr b="0" baseline="0" i="0" lang="en-US" sz="2000" u="sng" cap="none" strike="noStrike">
                <a:solidFill>
                  <a:schemeClr val="dk1"/>
                </a:solidFill>
                <a:latin typeface="Arial"/>
                <a:ea typeface="Arial"/>
                <a:cs typeface="Arial"/>
                <a:sym typeface="Arial"/>
              </a:rPr>
              <a:t>Buyer Reference Document &amp; Vendor sections</a:t>
            </a:r>
            <a:r>
              <a:rPr b="0" baseline="0" i="0" lang="en-US" sz="1800" u="none" cap="none" strike="noStrike">
                <a:solidFill>
                  <a:schemeClr val="dk1"/>
                </a:solidFill>
                <a:latin typeface="Arial"/>
                <a:ea typeface="Arial"/>
                <a:cs typeface="Arial"/>
                <a:sym typeface="Arial"/>
              </a:rPr>
              <a:t>:</a:t>
            </a:r>
          </a:p>
          <a:p>
            <a:pPr indent="-231775" lvl="1" marL="68897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Reference Document: </a:t>
            </a:r>
            <a:r>
              <a:rPr b="0" baseline="0" i="0" lang="en-US" sz="1800" u="none" cap="none" strike="noStrike">
                <a:solidFill>
                  <a:schemeClr val="dk1"/>
                </a:solidFill>
                <a:latin typeface="Arial"/>
                <a:ea typeface="Arial"/>
                <a:cs typeface="Arial"/>
                <a:sym typeface="Arial"/>
              </a:rPr>
              <a:t>IX funding Document Type/Number/Accounting Line number is recorded</a:t>
            </a:r>
          </a:p>
          <a:p>
            <a:pPr indent="-146050" lvl="1" marL="688975"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1" marL="688975"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9525" lvl="1" marL="466725" marR="0" rtl="0" algn="l">
              <a:spcBef>
                <a:spcPts val="1200"/>
              </a:spcBef>
              <a:spcAft>
                <a:spcPts val="0"/>
              </a:spcAft>
              <a:buClr>
                <a:srgbClr val="AF242B"/>
              </a:buClr>
              <a:buFont typeface="Noto Sans Symbols"/>
              <a:buNone/>
            </a:pPr>
            <a:r>
              <a:t/>
            </a:r>
            <a:endParaRPr b="1" baseline="0" i="0" sz="1600" u="none" cap="none" strike="noStrike">
              <a:solidFill>
                <a:schemeClr val="dk1"/>
              </a:solidFill>
              <a:latin typeface="Arial"/>
              <a:ea typeface="Arial"/>
              <a:cs typeface="Arial"/>
              <a:sym typeface="Arial"/>
            </a:endParaRPr>
          </a:p>
          <a:p>
            <a:pPr indent="-9525" lvl="1" marL="466725" marR="0" rtl="0" algn="l">
              <a:spcBef>
                <a:spcPts val="1200"/>
              </a:spcBef>
              <a:spcAft>
                <a:spcPts val="0"/>
              </a:spcAft>
              <a:buClr>
                <a:srgbClr val="AF242B"/>
              </a:buClr>
              <a:buSzPct val="25000"/>
              <a:buFont typeface="Noto Sans Symbols"/>
              <a:buNone/>
            </a:pPr>
            <a:r>
              <a:rPr b="1" baseline="0" i="0" lang="en-US" sz="1600" u="none" cap="none" strike="noStrike">
                <a:solidFill>
                  <a:schemeClr val="dk1"/>
                </a:solidFill>
                <a:latin typeface="Arial"/>
                <a:ea typeface="Arial"/>
                <a:cs typeface="Arial"/>
                <a:sym typeface="Arial"/>
              </a:rPr>
              <a:t>Note: </a:t>
            </a:r>
            <a:r>
              <a:rPr b="0" baseline="0" i="0" lang="en-US" sz="1600" u="none" cap="none" strike="noStrike">
                <a:solidFill>
                  <a:schemeClr val="dk1"/>
                </a:solidFill>
                <a:latin typeface="Arial"/>
                <a:ea typeface="Arial"/>
                <a:cs typeface="Arial"/>
                <a:sym typeface="Arial"/>
              </a:rPr>
              <a:t>If the </a:t>
            </a:r>
            <a:r>
              <a:rPr b="1" baseline="0" i="0" lang="en-US" sz="1600" u="none" cap="none" strike="noStrike">
                <a:solidFill>
                  <a:schemeClr val="dk1"/>
                </a:solidFill>
                <a:latin typeface="Arial"/>
                <a:ea typeface="Arial"/>
                <a:cs typeface="Arial"/>
                <a:sym typeface="Arial"/>
              </a:rPr>
              <a:t>IX</a:t>
            </a:r>
            <a:r>
              <a:rPr b="0" baseline="0" i="0" lang="en-US" sz="1600" u="none" cap="none" strike="noStrike">
                <a:solidFill>
                  <a:schemeClr val="dk1"/>
                </a:solidFill>
                <a:latin typeface="Arial"/>
                <a:ea typeface="Arial"/>
                <a:cs typeface="Arial"/>
                <a:sym typeface="Arial"/>
              </a:rPr>
              <a:t> being referenced is referencing a PCAS agreement, then the </a:t>
            </a:r>
            <a:r>
              <a:rPr b="1" baseline="0" i="0" lang="en-US" sz="1600" u="none" cap="none" strike="noStrike">
                <a:solidFill>
                  <a:schemeClr val="dk1"/>
                </a:solidFill>
                <a:latin typeface="Arial"/>
                <a:ea typeface="Arial"/>
                <a:cs typeface="Arial"/>
                <a:sym typeface="Arial"/>
              </a:rPr>
              <a:t>Agreement/Agreement Line Number </a:t>
            </a:r>
            <a:r>
              <a:rPr b="0" baseline="0" i="0" lang="en-US" sz="1600" u="none" cap="none" strike="noStrike">
                <a:solidFill>
                  <a:schemeClr val="dk1"/>
                </a:solidFill>
                <a:latin typeface="Arial"/>
                <a:ea typeface="Arial"/>
                <a:cs typeface="Arial"/>
                <a:sym typeface="Arial"/>
              </a:rPr>
              <a:t>from the </a:t>
            </a:r>
            <a:r>
              <a:rPr b="1" baseline="0" i="0" lang="en-US" sz="1600" u="none" cap="none" strike="noStrike">
                <a:solidFill>
                  <a:schemeClr val="dk1"/>
                </a:solidFill>
                <a:latin typeface="Arial"/>
                <a:ea typeface="Arial"/>
                <a:cs typeface="Arial"/>
                <a:sym typeface="Arial"/>
              </a:rPr>
              <a:t>IX</a:t>
            </a:r>
            <a:r>
              <a:rPr b="0" baseline="0" i="0" lang="en-US" sz="1600" u="none" cap="none" strike="noStrike">
                <a:solidFill>
                  <a:schemeClr val="dk1"/>
                </a:solidFill>
                <a:latin typeface="Arial"/>
                <a:ea typeface="Arial"/>
                <a:cs typeface="Arial"/>
                <a:sym typeface="Arial"/>
              </a:rPr>
              <a:t> must also be populated in the </a:t>
            </a:r>
            <a:r>
              <a:rPr b="1" baseline="0" i="0" lang="en-US" sz="1600" u="none" cap="none" strike="noStrike">
                <a:solidFill>
                  <a:schemeClr val="dk1"/>
                </a:solidFill>
                <a:latin typeface="Arial"/>
                <a:ea typeface="Arial"/>
                <a:cs typeface="Arial"/>
                <a:sym typeface="Arial"/>
              </a:rPr>
              <a:t>Buyer</a:t>
            </a:r>
            <a:r>
              <a:rPr b="0" baseline="0" i="0" lang="en-US" sz="1600" u="none" cap="none" strike="noStrike">
                <a:solidFill>
                  <a:schemeClr val="dk1"/>
                </a:solidFill>
                <a:latin typeface="Arial"/>
                <a:ea typeface="Arial"/>
                <a:cs typeface="Arial"/>
                <a:sym typeface="Arial"/>
              </a:rPr>
              <a:t> section of the agreement</a:t>
            </a:r>
          </a:p>
          <a:p>
            <a:pPr indent="-231775" lvl="1" marL="68897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Vendor: </a:t>
            </a:r>
            <a:r>
              <a:rPr b="0" baseline="0" i="0" lang="en-US" sz="1800" u="none" cap="none" strike="noStrike">
                <a:solidFill>
                  <a:schemeClr val="dk1"/>
                </a:solidFill>
                <a:latin typeface="Arial"/>
                <a:ea typeface="Arial"/>
                <a:cs typeface="Arial"/>
                <a:sym typeface="Arial"/>
              </a:rPr>
              <a:t>Vendor Code and Address Code information for the Buyer</a:t>
            </a:r>
          </a:p>
          <a:p>
            <a:pPr indent="-9525" lvl="1" marL="466725"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1" marL="688975" marR="0" rtl="0" algn="l">
              <a:spcBef>
                <a:spcPts val="120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9525" lvl="1" marL="466725" marR="0" rtl="0" algn="l">
              <a:spcBef>
                <a:spcPts val="1200"/>
              </a:spcBef>
              <a:spcAft>
                <a:spcPts val="0"/>
              </a:spcAft>
              <a:buClr>
                <a:srgbClr val="AF242B"/>
              </a:buClr>
              <a:buSzPct val="25000"/>
              <a:buFont typeface="Noto Sans Symbols"/>
              <a:buNone/>
            </a:pPr>
            <a:r>
              <a:rPr b="1" baseline="0" i="0" lang="en-US" sz="1600" u="none" cap="none" strike="noStrike">
                <a:solidFill>
                  <a:schemeClr val="dk1"/>
                </a:solidFill>
                <a:latin typeface="Arial"/>
                <a:ea typeface="Arial"/>
                <a:cs typeface="Arial"/>
                <a:sym typeface="Arial"/>
              </a:rPr>
              <a:t>Note: </a:t>
            </a:r>
            <a:r>
              <a:rPr b="0" baseline="0" i="0" lang="en-US" sz="1600" u="none" cap="none" strike="noStrike">
                <a:solidFill>
                  <a:schemeClr val="dk1"/>
                </a:solidFill>
                <a:latin typeface="Arial"/>
                <a:ea typeface="Arial"/>
                <a:cs typeface="Arial"/>
                <a:sym typeface="Arial"/>
              </a:rPr>
              <a:t>the Vendor Code will be a GSA vendor (i.e. 47####)</a:t>
            </a:r>
          </a:p>
          <a:p>
            <a:pPr indent="-231775" lvl="0" marL="231775" marR="0" rtl="0" algn="l">
              <a:spcBef>
                <a:spcPts val="9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pic>
        <p:nvPicPr>
          <p:cNvPr id="780" name="Shape 780"/>
          <p:cNvPicPr preferRelativeResize="0"/>
          <p:nvPr/>
        </p:nvPicPr>
        <p:blipFill rotWithShape="1">
          <a:blip r:embed="rId3">
            <a:alphaModFix/>
          </a:blip>
          <a:srcRect b="0" l="0" r="0" t="0"/>
          <a:stretch/>
        </p:blipFill>
        <p:spPr>
          <a:xfrm>
            <a:off x="1082975" y="2955925"/>
            <a:ext cx="7613809" cy="927100"/>
          </a:xfrm>
          <a:prstGeom prst="rect">
            <a:avLst/>
          </a:prstGeom>
          <a:noFill/>
          <a:ln cap="flat" cmpd="sng" w="19050">
            <a:solidFill>
              <a:schemeClr val="dk1"/>
            </a:solidFill>
            <a:prstDash val="solid"/>
            <a:miter/>
            <a:headEnd len="med" w="med" type="none"/>
            <a:tailEnd len="med" w="med" type="none"/>
          </a:ln>
        </p:spPr>
      </p:pic>
      <p:pic>
        <p:nvPicPr>
          <p:cNvPr id="781" name="Shape 781"/>
          <p:cNvPicPr preferRelativeResize="0"/>
          <p:nvPr/>
        </p:nvPicPr>
        <p:blipFill rotWithShape="1">
          <a:blip r:embed="rId4">
            <a:alphaModFix/>
          </a:blip>
          <a:srcRect b="0" l="0" r="0" t="0"/>
          <a:stretch/>
        </p:blipFill>
        <p:spPr>
          <a:xfrm>
            <a:off x="1082975" y="5229223"/>
            <a:ext cx="7558547" cy="714374"/>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6" name="Shape 786"/>
        <p:cNvGrpSpPr/>
        <p:nvPr/>
      </p:nvGrpSpPr>
      <p:grpSpPr>
        <a:xfrm>
          <a:off x="0" y="0"/>
          <a:ext cx="0" cy="0"/>
          <a:chOff x="0" y="0"/>
          <a:chExt cx="0" cy="0"/>
        </a:xfrm>
      </p:grpSpPr>
      <p:sp>
        <p:nvSpPr>
          <p:cNvPr id="787" name="Shape 787"/>
          <p:cNvSpPr txBox="1"/>
          <p:nvPr>
            <p:ph type="title"/>
          </p:nvPr>
        </p:nvSpPr>
        <p:spPr>
          <a:xfrm>
            <a:off x="455612" y="39274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Header Accounting Lines – Seller</a:t>
            </a:r>
          </a:p>
        </p:txBody>
      </p:sp>
      <p:sp>
        <p:nvSpPr>
          <p:cNvPr id="788" name="Shape 78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789" name="Shape 789"/>
          <p:cNvSpPr txBox="1"/>
          <p:nvPr>
            <p:ph idx="1" type="body"/>
          </p:nvPr>
        </p:nvSpPr>
        <p:spPr>
          <a:xfrm>
            <a:off x="371475" y="1089945"/>
            <a:ext cx="8772525"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DIFFERENTIATOR</a:t>
            </a:r>
            <a:r>
              <a:rPr b="1" baseline="0" i="0" lang="en-US" sz="1800" u="none" cap="none" strike="noStrike">
                <a:solidFill>
                  <a:schemeClr val="dk1"/>
                </a:solidFill>
                <a:latin typeface="Arial"/>
                <a:ea typeface="Arial"/>
                <a:cs typeface="Arial"/>
                <a:sym typeface="Arial"/>
              </a:rPr>
              <a:t>:</a:t>
            </a:r>
            <a:r>
              <a:rPr b="0" baseline="0" i="0" lang="en-US" sz="1800" u="none" cap="none" strike="noStrike">
                <a:solidFill>
                  <a:schemeClr val="dk1"/>
                </a:solidFill>
                <a:latin typeface="Arial"/>
                <a:ea typeface="Arial"/>
                <a:cs typeface="Arial"/>
                <a:sym typeface="Arial"/>
              </a:rPr>
              <a:t> </a:t>
            </a:r>
            <a:r>
              <a:rPr b="0" baseline="0" i="0" lang="en-US" sz="1800" u="sng" cap="none" strike="noStrike">
                <a:solidFill>
                  <a:schemeClr val="dk1"/>
                </a:solidFill>
                <a:latin typeface="Arial"/>
                <a:ea typeface="Arial"/>
                <a:cs typeface="Arial"/>
                <a:sym typeface="Arial"/>
              </a:rPr>
              <a:t>Internal Agreements </a:t>
            </a:r>
            <a:r>
              <a:rPr b="0" baseline="0" i="0" lang="en-US" sz="1800" u="none" cap="none" strike="noStrike">
                <a:solidFill>
                  <a:schemeClr val="dk1"/>
                </a:solidFill>
                <a:latin typeface="Arial"/>
                <a:ea typeface="Arial"/>
                <a:cs typeface="Arial"/>
                <a:sym typeface="Arial"/>
              </a:rPr>
              <a:t>have a </a:t>
            </a:r>
            <a:r>
              <a:rPr b="1" baseline="0" i="0" lang="en-US" sz="1800" u="none" cap="none" strike="noStrike">
                <a:solidFill>
                  <a:schemeClr val="dk1"/>
                </a:solidFill>
                <a:latin typeface="Arial"/>
                <a:ea typeface="Arial"/>
                <a:cs typeface="Arial"/>
                <a:sym typeface="Arial"/>
              </a:rPr>
              <a:t>Seller</a:t>
            </a:r>
            <a:r>
              <a:rPr b="0" baseline="0" i="0" lang="en-US" sz="1800" u="none" cap="none" strike="noStrike">
                <a:solidFill>
                  <a:schemeClr val="dk1"/>
                </a:solidFill>
                <a:latin typeface="Arial"/>
                <a:ea typeface="Arial"/>
                <a:cs typeface="Arial"/>
                <a:sym typeface="Arial"/>
              </a:rPr>
              <a:t> section:</a:t>
            </a:r>
          </a:p>
          <a:p>
            <a:pPr indent="-231775" lvl="1" marL="68897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Seller Trans Type records </a:t>
            </a:r>
            <a:r>
              <a:rPr b="0" baseline="0" i="0" lang="en-US" sz="1600" u="sng" cap="none" strike="noStrike">
                <a:solidFill>
                  <a:schemeClr val="dk1"/>
                </a:solidFill>
                <a:latin typeface="Arial"/>
                <a:ea typeface="Arial"/>
                <a:cs typeface="Arial"/>
                <a:sym typeface="Arial"/>
              </a:rPr>
              <a:t>revenue</a:t>
            </a:r>
            <a:r>
              <a:rPr b="0" baseline="0" i="0" lang="en-US" sz="1600" u="none" cap="none" strike="noStrike">
                <a:solidFill>
                  <a:schemeClr val="dk1"/>
                </a:solidFill>
                <a:latin typeface="Arial"/>
                <a:ea typeface="Arial"/>
                <a:cs typeface="Arial"/>
                <a:sym typeface="Arial"/>
              </a:rPr>
              <a:t> for seller: </a:t>
            </a:r>
            <a:r>
              <a:rPr b="1" baseline="0" i="0" lang="en-US" sz="1600" u="none" cap="none" strike="noStrike">
                <a:solidFill>
                  <a:schemeClr val="dk1"/>
                </a:solidFill>
                <a:latin typeface="Arial"/>
                <a:ea typeface="Arial"/>
                <a:cs typeface="Arial"/>
                <a:sym typeface="Arial"/>
              </a:rPr>
              <a:t>S1</a:t>
            </a:r>
            <a:r>
              <a:rPr b="0" baseline="0" i="0" lang="en-US" sz="1600" u="none" cap="none" strike="noStrike">
                <a:solidFill>
                  <a:schemeClr val="dk1"/>
                </a:solidFill>
                <a:latin typeface="Arial"/>
                <a:ea typeface="Arial"/>
                <a:cs typeface="Arial"/>
                <a:sym typeface="Arial"/>
              </a:rPr>
              <a:t> (Interfund), </a:t>
            </a:r>
            <a:r>
              <a:rPr b="1" baseline="0" i="0" lang="en-US" sz="1600" u="none" cap="none" strike="noStrike">
                <a:solidFill>
                  <a:schemeClr val="dk1"/>
                </a:solidFill>
                <a:latin typeface="Arial"/>
                <a:ea typeface="Arial"/>
                <a:cs typeface="Arial"/>
                <a:sym typeface="Arial"/>
              </a:rPr>
              <a:t>S2 </a:t>
            </a:r>
            <a:r>
              <a:rPr b="0" baseline="0" i="0" lang="en-US" sz="1600" u="none" cap="none" strike="noStrike">
                <a:solidFill>
                  <a:schemeClr val="dk1"/>
                </a:solidFill>
                <a:latin typeface="Arial"/>
                <a:ea typeface="Arial"/>
                <a:cs typeface="Arial"/>
                <a:sym typeface="Arial"/>
              </a:rPr>
              <a:t>(Intrafund)</a:t>
            </a:r>
          </a:p>
          <a:p>
            <a:pPr indent="-234950" lvl="2" marL="1035050"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Indicates the Trans Type to be </a:t>
            </a:r>
            <a:r>
              <a:rPr b="0" baseline="0" i="0" lang="en-US" sz="1600" u="sng" cap="none" strike="noStrike">
                <a:solidFill>
                  <a:schemeClr val="dk1"/>
                </a:solidFill>
                <a:latin typeface="Arial"/>
                <a:ea typeface="Arial"/>
                <a:cs typeface="Arial"/>
                <a:sym typeface="Arial"/>
              </a:rPr>
              <a:t>used for the seller on the Internal Voucher</a:t>
            </a:r>
            <a:r>
              <a:rPr b="0" baseline="0" i="0" lang="en-US" sz="1600" u="none" cap="none" strike="noStrike">
                <a:solidFill>
                  <a:schemeClr val="dk1"/>
                </a:solidFill>
                <a:latin typeface="Arial"/>
                <a:ea typeface="Arial"/>
                <a:cs typeface="Arial"/>
                <a:sym typeface="Arial"/>
              </a:rPr>
              <a:t> (NV) that is generated by PCPROJBILL</a:t>
            </a:r>
          </a:p>
          <a:p>
            <a:pPr indent="-238125" lvl="3" marL="138112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If PCPROJBILL determines a credit Internal Voucher should be generated, the Seller Trans Type will  be set to </a:t>
            </a:r>
            <a:r>
              <a:rPr b="1" baseline="0" i="0" lang="en-US" sz="1600" u="none" cap="none" strike="noStrike">
                <a:solidFill>
                  <a:schemeClr val="dk1"/>
                </a:solidFill>
                <a:latin typeface="Arial"/>
                <a:ea typeface="Arial"/>
                <a:cs typeface="Arial"/>
                <a:sym typeface="Arial"/>
              </a:rPr>
              <a:t>S3</a:t>
            </a:r>
            <a:r>
              <a:rPr b="0" baseline="0" i="0" lang="en-US" sz="1600" u="none" cap="none" strike="noStrike">
                <a:solidFill>
                  <a:schemeClr val="dk1"/>
                </a:solidFill>
                <a:latin typeface="Arial"/>
                <a:ea typeface="Arial"/>
                <a:cs typeface="Arial"/>
                <a:sym typeface="Arial"/>
              </a:rPr>
              <a:t> on the Internal Voucher</a:t>
            </a:r>
          </a:p>
          <a:p>
            <a:pPr indent="-234950" lvl="2" marL="1035050"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Agreement </a:t>
            </a:r>
            <a:r>
              <a:rPr b="1" baseline="0" i="0" lang="en-US" sz="1600" u="none" cap="none" strike="noStrike">
                <a:solidFill>
                  <a:schemeClr val="dk1"/>
                </a:solidFill>
                <a:latin typeface="Arial"/>
                <a:ea typeface="Arial"/>
                <a:cs typeface="Arial"/>
                <a:sym typeface="Arial"/>
              </a:rPr>
              <a:t>does not post to the S1/S2 Trans Type</a:t>
            </a:r>
          </a:p>
          <a:p>
            <a:pPr indent="-231775" lvl="1" marL="68897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Includes specific accounting dimensions for seller</a:t>
            </a:r>
          </a:p>
          <a:p>
            <a:pPr indent="-231775" lvl="1" marL="688975" marR="0" rtl="0" algn="l">
              <a:spcBef>
                <a:spcPts val="60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Uses a </a:t>
            </a:r>
            <a:r>
              <a:rPr b="1" baseline="0" i="0" lang="en-US" sz="1600" u="sng" cap="none" strike="noStrike">
                <a:solidFill>
                  <a:schemeClr val="dk1"/>
                </a:solidFill>
                <a:latin typeface="Arial"/>
                <a:ea typeface="Arial"/>
                <a:cs typeface="Arial"/>
                <a:sym typeface="Arial"/>
              </a:rPr>
              <a:t>Revenue Source Code </a:t>
            </a:r>
            <a:r>
              <a:rPr b="0" baseline="0" i="0" lang="en-US" sz="1600" u="sng" cap="none" strike="noStrike">
                <a:solidFill>
                  <a:schemeClr val="dk1"/>
                </a:solidFill>
                <a:latin typeface="Arial"/>
                <a:ea typeface="Arial"/>
                <a:cs typeface="Arial"/>
                <a:sym typeface="Arial"/>
              </a:rPr>
              <a:t>to record revenue</a:t>
            </a:r>
            <a:r>
              <a:rPr b="0" baseline="0" i="0" lang="en-US" sz="1600" u="none" cap="none" strike="noStrike">
                <a:solidFill>
                  <a:schemeClr val="dk1"/>
                </a:solidFill>
                <a:latin typeface="Arial"/>
                <a:ea typeface="Arial"/>
                <a:cs typeface="Arial"/>
                <a:sym typeface="Arial"/>
              </a:rPr>
              <a:t> (does not use a SOC code)</a:t>
            </a:r>
          </a:p>
          <a:p>
            <a:pPr indent="-23177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136525" lvl="0" marL="2317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pic>
        <p:nvPicPr>
          <p:cNvPr id="790" name="Shape 790"/>
          <p:cNvPicPr preferRelativeResize="0"/>
          <p:nvPr/>
        </p:nvPicPr>
        <p:blipFill rotWithShape="1">
          <a:blip r:embed="rId3">
            <a:alphaModFix/>
          </a:blip>
          <a:srcRect b="0" l="0" r="0" t="0"/>
          <a:stretch/>
        </p:blipFill>
        <p:spPr>
          <a:xfrm>
            <a:off x="1899863" y="3847969"/>
            <a:ext cx="5715748" cy="2893395"/>
          </a:xfrm>
          <a:prstGeom prst="rect">
            <a:avLst/>
          </a:prstGeom>
          <a:noFill/>
          <a:ln cap="flat" cmpd="sng" w="9525">
            <a:solidFill>
              <a:schemeClr val="dk1"/>
            </a:solidFill>
            <a:prstDash val="solid"/>
            <a:round/>
            <a:headEnd len="med" w="med" type="none"/>
            <a:tailEnd len="med" w="med" type="none"/>
          </a:ln>
        </p:spPr>
      </p:pic>
      <p:sp>
        <p:nvSpPr>
          <p:cNvPr id="791" name="Shape 791"/>
          <p:cNvSpPr/>
          <p:nvPr/>
        </p:nvSpPr>
        <p:spPr>
          <a:xfrm>
            <a:off x="1899863" y="3847969"/>
            <a:ext cx="1501252" cy="443396"/>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792" name="Shape 792"/>
          <p:cNvSpPr/>
          <p:nvPr/>
        </p:nvSpPr>
        <p:spPr>
          <a:xfrm>
            <a:off x="6139542" y="5686696"/>
            <a:ext cx="940943" cy="270241"/>
          </a:xfrm>
          <a:prstGeom prst="rect">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7" name="Shape 797"/>
        <p:cNvGrpSpPr/>
        <p:nvPr/>
      </p:nvGrpSpPr>
      <p:grpSpPr>
        <a:xfrm>
          <a:off x="0" y="0"/>
          <a:ext cx="0" cy="0"/>
          <a:chOff x="0" y="0"/>
          <a:chExt cx="0" cy="0"/>
        </a:xfrm>
      </p:grpSpPr>
      <p:sp>
        <p:nvSpPr>
          <p:cNvPr id="798" name="Shape 798"/>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Header Accounting Line- Billing Options</a:t>
            </a:r>
          </a:p>
        </p:txBody>
      </p:sp>
      <p:sp>
        <p:nvSpPr>
          <p:cNvPr id="799" name="Shape 799"/>
          <p:cNvSpPr txBox="1"/>
          <p:nvPr>
            <p:ph idx="1" type="body"/>
          </p:nvPr>
        </p:nvSpPr>
        <p:spPr>
          <a:xfrm>
            <a:off x="344662" y="1156875"/>
            <a:ext cx="8540031"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DIFFERENTIATOR</a:t>
            </a:r>
            <a:r>
              <a:rPr b="1" baseline="0" i="0" lang="en-US" sz="1800" u="none" cap="none" strike="noStrike">
                <a:solidFill>
                  <a:schemeClr val="dk1"/>
                </a:solidFill>
                <a:latin typeface="Arial"/>
                <a:ea typeface="Arial"/>
                <a:cs typeface="Arial"/>
                <a:sym typeface="Arial"/>
              </a:rPr>
              <a:t>:</a:t>
            </a:r>
            <a:r>
              <a:rPr b="0" baseline="0" i="0" lang="en-US" sz="1800" u="none" cap="none" strike="noStrike">
                <a:solidFill>
                  <a:schemeClr val="dk1"/>
                </a:solidFill>
                <a:latin typeface="Arial"/>
                <a:ea typeface="Arial"/>
                <a:cs typeface="Arial"/>
                <a:sym typeface="Arial"/>
              </a:rPr>
              <a:t> Billing Options section for Internal Agreements contains less fields </a:t>
            </a:r>
          </a:p>
          <a:p>
            <a:pPr indent="-225425" lvl="1" marL="56832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No</a:t>
            </a:r>
            <a:r>
              <a:rPr b="0" baseline="0" i="0" lang="en-US" sz="1600" u="none" cap="none" strike="noStrike">
                <a:solidFill>
                  <a:schemeClr val="dk1"/>
                </a:solidFill>
                <a:latin typeface="Arial"/>
                <a:ea typeface="Arial"/>
                <a:cs typeface="Arial"/>
                <a:sym typeface="Arial"/>
              </a:rPr>
              <a:t> Bill Type/ Receivable Type</a:t>
            </a:r>
          </a:p>
          <a:p>
            <a:pPr indent="-225425" lvl="1" marL="56832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No</a:t>
            </a:r>
            <a:r>
              <a:rPr b="0" baseline="0" i="0" lang="en-US" sz="1600" u="none" cap="none" strike="noStrike">
                <a:solidFill>
                  <a:schemeClr val="dk1"/>
                </a:solidFill>
                <a:latin typeface="Arial"/>
                <a:ea typeface="Arial"/>
                <a:cs typeface="Arial"/>
                <a:sym typeface="Arial"/>
              </a:rPr>
              <a:t> Bill Print drop down as NVs are not generated/sent to customer</a:t>
            </a:r>
          </a:p>
          <a:p>
            <a:pPr indent="-225425" lvl="1" marL="56832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No</a:t>
            </a:r>
            <a:r>
              <a:rPr b="0" baseline="0" i="0" lang="en-US" sz="1600" u="none" cap="none" strike="noStrike">
                <a:solidFill>
                  <a:schemeClr val="dk1"/>
                </a:solidFill>
                <a:latin typeface="Arial"/>
                <a:ea typeface="Arial"/>
                <a:cs typeface="Arial"/>
                <a:sym typeface="Arial"/>
              </a:rPr>
              <a:t> Prohibit Credit Bills flag because Internal credits are recorded with a negative NV (no such thing as a credit line type on an NV) rather than a credit BD</a:t>
            </a:r>
          </a:p>
          <a:p>
            <a:pPr indent="-225425" lvl="1" marL="568325"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No</a:t>
            </a:r>
            <a:r>
              <a:rPr b="0" baseline="0" i="0" lang="en-US" sz="1600" u="none" cap="none" strike="noStrike">
                <a:solidFill>
                  <a:schemeClr val="dk1"/>
                </a:solidFill>
                <a:latin typeface="Arial"/>
                <a:ea typeface="Arial"/>
                <a:cs typeface="Arial"/>
                <a:sym typeface="Arial"/>
              </a:rPr>
              <a:t> Prohibit Statement Grouping flag as NVs are not grouped to generate Statements</a:t>
            </a:r>
          </a:p>
        </p:txBody>
      </p:sp>
      <p:sp>
        <p:nvSpPr>
          <p:cNvPr id="800" name="Shape 80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801" name="Shape 80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802" name="Shape 802"/>
          <p:cNvPicPr preferRelativeResize="0"/>
          <p:nvPr/>
        </p:nvPicPr>
        <p:blipFill rotWithShape="1">
          <a:blip r:embed="rId3">
            <a:alphaModFix/>
          </a:blip>
          <a:srcRect b="0" l="0" r="0" t="0"/>
          <a:stretch/>
        </p:blipFill>
        <p:spPr>
          <a:xfrm>
            <a:off x="2216991" y="3222939"/>
            <a:ext cx="5285009" cy="3280540"/>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7" name="Shape 807"/>
        <p:cNvGrpSpPr/>
        <p:nvPr/>
      </p:nvGrpSpPr>
      <p:grpSpPr>
        <a:xfrm>
          <a:off x="0" y="0"/>
          <a:ext cx="0" cy="0"/>
          <a:chOff x="0" y="0"/>
          <a:chExt cx="0" cy="0"/>
        </a:xfrm>
      </p:grpSpPr>
      <p:sp>
        <p:nvSpPr>
          <p:cNvPr id="808" name="Shape 808"/>
          <p:cNvSpPr txBox="1"/>
          <p:nvPr>
            <p:ph idx="1" type="body"/>
          </p:nvPr>
        </p:nvSpPr>
        <p:spPr>
          <a:xfrm>
            <a:off x="678550" y="3396448"/>
            <a:ext cx="8229600" cy="754636"/>
          </a:xfrm>
          <a:prstGeom prst="rect">
            <a:avLst/>
          </a:prstGeom>
          <a:noFill/>
          <a:ln>
            <a:noFill/>
          </a:ln>
        </p:spPr>
        <p:txBody>
          <a:bodyPr anchorCtr="0" anchor="t" bIns="45700" lIns="91425" rIns="91425" tIns="45700">
            <a:noAutofit/>
          </a:bodyPr>
          <a:lstStyle/>
          <a:p>
            <a:pPr indent="-231775" lvl="0" marL="231775" marR="0" rtl="0" algn="ctr">
              <a:spcBef>
                <a:spcPts val="0"/>
              </a:spcBef>
              <a:spcAft>
                <a:spcPts val="0"/>
              </a:spcAft>
              <a:buClr>
                <a:srgbClr val="AF242B"/>
              </a:buClr>
              <a:buSzPct val="25000"/>
              <a:buFont typeface="Noto Sans Symbols"/>
              <a:buNone/>
            </a:pPr>
            <a:r>
              <a:rPr b="0" baseline="0" i="0" lang="en-US" sz="3600" u="none" cap="none" strike="noStrike">
                <a:solidFill>
                  <a:schemeClr val="dk1"/>
                </a:solidFill>
                <a:latin typeface="Arial"/>
                <a:ea typeface="Arial"/>
                <a:cs typeface="Arial"/>
                <a:sym typeface="Arial"/>
              </a:rPr>
              <a:t>Agreement Entry Methods</a:t>
            </a:r>
          </a:p>
        </p:txBody>
      </p:sp>
      <p:sp>
        <p:nvSpPr>
          <p:cNvPr id="809" name="Shape 80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810" name="Shape 81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5" name="Shape 815"/>
        <p:cNvGrpSpPr/>
        <p:nvPr/>
      </p:nvGrpSpPr>
      <p:grpSpPr>
        <a:xfrm>
          <a:off x="0" y="0"/>
          <a:ext cx="0" cy="0"/>
          <a:chOff x="0" y="0"/>
          <a:chExt cx="0" cy="0"/>
        </a:xfrm>
      </p:grpSpPr>
      <p:sp>
        <p:nvSpPr>
          <p:cNvPr id="816" name="Shape 816"/>
          <p:cNvSpPr txBox="1"/>
          <p:nvPr/>
        </p:nvSpPr>
        <p:spPr>
          <a:xfrm>
            <a:off x="572362" y="1112511"/>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Automated</a:t>
            </a:r>
            <a:r>
              <a:rPr b="0" baseline="0" i="0" lang="en-US" sz="1800" u="none" cap="none" strike="noStrike">
                <a:solidFill>
                  <a:schemeClr val="dk1"/>
                </a:solidFill>
                <a:latin typeface="Arial"/>
                <a:ea typeface="Arial"/>
                <a:cs typeface="Arial"/>
                <a:sym typeface="Arial"/>
              </a:rPr>
              <a:t> – PCAS Agreement generated in Pegasys via </a:t>
            </a:r>
            <a:r>
              <a:rPr b="0" baseline="0" i="0" lang="en-US" sz="1800" u="sng" cap="none" strike="noStrike">
                <a:solidFill>
                  <a:schemeClr val="dk1"/>
                </a:solidFill>
                <a:latin typeface="Arial"/>
                <a:ea typeface="Arial"/>
                <a:cs typeface="Arial"/>
                <a:sym typeface="Arial"/>
              </a:rPr>
              <a:t>interface</a:t>
            </a:r>
            <a:r>
              <a:rPr b="0" baseline="0" i="0" lang="en-US" sz="1800" u="none" cap="none" strike="noStrike">
                <a:solidFill>
                  <a:schemeClr val="dk1"/>
                </a:solidFill>
                <a:latin typeface="Arial"/>
                <a:ea typeface="Arial"/>
                <a:cs typeface="Arial"/>
                <a:sym typeface="Arial"/>
              </a:rPr>
              <a:t>:</a:t>
            </a:r>
          </a:p>
          <a:p>
            <a:pPr indent="-146050" lvl="0" marL="23177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0" lvl="0" marL="0" marR="0" rtl="0" algn="l">
              <a:spcBef>
                <a:spcPts val="280"/>
              </a:spcBef>
              <a:spcAft>
                <a:spcPts val="0"/>
              </a:spcAft>
              <a:buClr>
                <a:srgbClr val="AF242B"/>
              </a:buClr>
              <a:buSzPct val="25000"/>
              <a:buFont typeface="Noto Sans Symbols"/>
              <a:buNone/>
            </a:pPr>
            <a:r>
              <a:rPr b="1" baseline="0" i="0" lang="en-US" sz="1400" u="none" cap="none" strike="noStrike">
                <a:solidFill>
                  <a:schemeClr val="dk1"/>
                </a:solidFill>
                <a:latin typeface="Arial"/>
                <a:ea typeface="Arial"/>
                <a:cs typeface="Arial"/>
                <a:sym typeface="Arial"/>
              </a:rPr>
              <a:t>NOTE: </a:t>
            </a:r>
            <a:r>
              <a:rPr b="0" baseline="0" i="0" lang="en-US" sz="1400" u="none" cap="none" strike="noStrike">
                <a:solidFill>
                  <a:schemeClr val="dk1"/>
                </a:solidFill>
                <a:latin typeface="Arial"/>
                <a:ea typeface="Arial"/>
                <a:cs typeface="Arial"/>
                <a:sym typeface="Arial"/>
              </a:rPr>
              <a:t>AAS also uses PCAS Agreements generated in Pegasys via interface but follows the hybrid model and will be discussed in the DBR Billing course</a:t>
            </a:r>
          </a:p>
          <a:p>
            <a:pPr indent="0" lvl="0" marL="0" marR="0" rtl="0" algn="l">
              <a:spcBef>
                <a:spcPts val="160"/>
              </a:spcBef>
              <a:spcAft>
                <a:spcPts val="0"/>
              </a:spcAft>
              <a:buClr>
                <a:srgbClr val="AF242B"/>
              </a:buClr>
              <a:buFont typeface="Noto Sans Symbols"/>
              <a:buNone/>
            </a:pPr>
            <a:r>
              <a:t/>
            </a:r>
            <a:endParaRPr b="1" baseline="0" i="0" sz="800" u="sng" cap="none" strike="noStrike">
              <a:solidFill>
                <a:schemeClr val="dk1"/>
              </a:solidFill>
              <a:latin typeface="Arial"/>
              <a:ea typeface="Arial"/>
              <a:cs typeface="Arial"/>
              <a:sym typeface="Arial"/>
            </a:endParaRPr>
          </a:p>
          <a:p>
            <a:pPr indent="-231775" lvl="0" marL="231775" marR="0" rtl="0" algn="l">
              <a:spcBef>
                <a:spcPts val="360"/>
              </a:spcBef>
              <a:spcAft>
                <a:spcPts val="0"/>
              </a:spcAft>
              <a:buClr>
                <a:srgbClr val="AF242B"/>
              </a:buClr>
              <a:buSzPct val="75000"/>
              <a:buFont typeface="Noto Sans Symbols"/>
              <a:buChar char="•"/>
            </a:pPr>
            <a:r>
              <a:rPr b="1" baseline="0" i="0" lang="en-US" sz="1800" u="sng" cap="none" strike="noStrike">
                <a:solidFill>
                  <a:schemeClr val="dk1"/>
                </a:solidFill>
                <a:latin typeface="Arial"/>
                <a:ea typeface="Arial"/>
                <a:cs typeface="Arial"/>
                <a:sym typeface="Arial"/>
              </a:rPr>
              <a:t>Manual</a:t>
            </a:r>
            <a:r>
              <a:rPr b="0" baseline="0" i="0" lang="en-US" sz="1800" u="none" cap="none" strike="noStrike">
                <a:solidFill>
                  <a:schemeClr val="dk1"/>
                </a:solidFill>
                <a:latin typeface="Arial"/>
                <a:ea typeface="Arial"/>
                <a:cs typeface="Arial"/>
                <a:sym typeface="Arial"/>
              </a:rPr>
              <a:t> – PCAS Agreement generated in Pegasys via </a:t>
            </a:r>
            <a:r>
              <a:rPr b="0" baseline="0" i="0" lang="en-US" sz="1800" u="sng" cap="none" strike="noStrike">
                <a:solidFill>
                  <a:schemeClr val="dk1"/>
                </a:solidFill>
                <a:latin typeface="Arial"/>
                <a:ea typeface="Arial"/>
                <a:cs typeface="Arial"/>
                <a:sym typeface="Arial"/>
              </a:rPr>
              <a:t>manual entry</a:t>
            </a:r>
            <a:r>
              <a:rPr b="0" baseline="0" i="0" lang="en-US" sz="1800" u="none" cap="none" strike="noStrike">
                <a:solidFill>
                  <a:schemeClr val="dk1"/>
                </a:solidFill>
                <a:latin typeface="Arial"/>
                <a:ea typeface="Arial"/>
                <a:cs typeface="Arial"/>
                <a:sym typeface="Arial"/>
              </a:rPr>
              <a:t>:</a:t>
            </a:r>
          </a:p>
          <a:p>
            <a:pPr indent="-139700" lvl="1" marL="56832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0" lvl="0" marL="0"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graphicFrame>
        <p:nvGraphicFramePr>
          <p:cNvPr id="817" name="Shape 817"/>
          <p:cNvGraphicFramePr/>
          <p:nvPr/>
        </p:nvGraphicFramePr>
        <p:xfrm>
          <a:off x="701954" y="3772050"/>
          <a:ext cx="3000000" cy="3000000"/>
        </p:xfrm>
        <a:graphic>
          <a:graphicData uri="http://schemas.openxmlformats.org/drawingml/2006/table">
            <a:tbl>
              <a:tblPr bandRow="1" firstRow="1">
                <a:noFill/>
                <a:tableStyleId>{898B395F-A6CA-4839-B1BF-DD3553D8078A}</a:tableStyleId>
              </a:tblPr>
              <a:tblGrid>
                <a:gridCol w="4068150"/>
                <a:gridCol w="3060450"/>
              </a:tblGrid>
              <a:tr h="335825">
                <a:tc>
                  <a:txBody>
                    <a:bodyPr>
                      <a:noAutofit/>
                    </a:bodyPr>
                    <a:lstStyle/>
                    <a:p>
                      <a:pPr indent="0" lvl="0" marL="0" marR="0" rtl="0" algn="l">
                        <a:spcBef>
                          <a:spcPts val="0"/>
                        </a:spcBef>
                        <a:buSzPct val="25000"/>
                        <a:buNone/>
                      </a:pPr>
                      <a:r>
                        <a:rPr baseline="0" lang="en-US" sz="1400" u="none" cap="none" strike="noStrike">
                          <a:solidFill>
                            <a:schemeClr val="dk1"/>
                          </a:solidFill>
                        </a:rPr>
                        <a:t>Business Line Name</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solidFill>
                            <a:schemeClr val="dk1"/>
                          </a:solidFill>
                        </a:rPr>
                        <a:t>Pegasys Business Line Value</a:t>
                      </a:r>
                    </a:p>
                  </a:txBody>
                  <a:tcPr marT="45725" marB="45725" marR="91450" marL="91450"/>
                </a:tc>
              </a:tr>
              <a:tr h="335825">
                <a:tc gridSpan="2">
                  <a:txBody>
                    <a:bodyPr>
                      <a:noAutofit/>
                    </a:bodyPr>
                    <a:lstStyle/>
                    <a:p>
                      <a:pPr indent="0" lvl="0" marL="0" marR="0" rtl="0" algn="l">
                        <a:spcBef>
                          <a:spcPts val="0"/>
                        </a:spcBef>
                        <a:buSzPct val="25000"/>
                        <a:buNone/>
                      </a:pPr>
                      <a:r>
                        <a:rPr baseline="0" lang="en-US" sz="1400" u="none" cap="none" strike="noStrike"/>
                        <a:t>Region 6:</a:t>
                      </a:r>
                    </a:p>
                  </a:txBody>
                  <a:tcPr marT="45725" marB="45725" marR="91450" marL="91450"/>
                </a:tc>
                <a:tc hMerge="1"/>
              </a:tr>
              <a:tr h="335825">
                <a:tc>
                  <a:txBody>
                    <a:bodyPr>
                      <a:noAutofit/>
                    </a:bodyPr>
                    <a:lstStyle/>
                    <a:p>
                      <a:pPr indent="0" lvl="1" marL="457200" marR="0" rtl="0" algn="l">
                        <a:spcBef>
                          <a:spcPts val="0"/>
                        </a:spcBef>
                        <a:buSzPct val="25000"/>
                        <a:buNone/>
                      </a:pPr>
                      <a:r>
                        <a:rPr baseline="0" lang="en-US" sz="1400" u="none" cap="none" strike="noStrike"/>
                        <a:t>Integrated Acquisition Environment (IAE)</a:t>
                      </a:r>
                    </a:p>
                  </a:txBody>
                  <a:tcPr marT="45725" marB="45725" marR="91450" marL="91450"/>
                </a:tc>
                <a:tc>
                  <a:txBody>
                    <a:bodyPr>
                      <a:noAutofit/>
                    </a:bodyPr>
                    <a:lstStyle/>
                    <a:p>
                      <a:pPr indent="0" lvl="1" marL="457200" marR="0" rtl="0" algn="l">
                        <a:spcBef>
                          <a:spcPts val="0"/>
                        </a:spcBef>
                        <a:buSzPct val="25000"/>
                        <a:buNone/>
                      </a:pPr>
                      <a:r>
                        <a:rPr baseline="0" lang="en-US" sz="1400" u="none" cap="none" strike="noStrike"/>
                        <a:t>R6MANUAL</a:t>
                      </a:r>
                    </a:p>
                  </a:txBody>
                  <a:tcPr marT="45725" marB="45725" marR="91450" marL="91450"/>
                </a:tc>
              </a:tr>
              <a:tr h="335825">
                <a:tc>
                  <a:txBody>
                    <a:bodyPr>
                      <a:noAutofit/>
                    </a:bodyPr>
                    <a:lstStyle/>
                    <a:p>
                      <a:pPr indent="0" lvl="1" marL="457200" marR="0" rtl="0" algn="l">
                        <a:spcBef>
                          <a:spcPts val="0"/>
                        </a:spcBef>
                        <a:buSzPct val="25000"/>
                        <a:buNone/>
                      </a:pPr>
                      <a:r>
                        <a:rPr baseline="0" lang="en-US" sz="1400" u="none" cap="none" strike="noStrike">
                          <a:solidFill>
                            <a:srgbClr val="000000"/>
                          </a:solidFill>
                        </a:rPr>
                        <a:t>Interagency Council (IAC)</a:t>
                      </a:r>
                    </a:p>
                  </a:txBody>
                  <a:tcPr marT="45725" marB="45725" marR="91450" marL="91450"/>
                </a:tc>
                <a:tc>
                  <a:txBody>
                    <a:bodyPr>
                      <a:noAutofit/>
                    </a:bodyPr>
                    <a:lstStyle/>
                    <a:p>
                      <a:pPr indent="0" lvl="1" marL="457200" marR="0" rtl="0" algn="l">
                        <a:spcBef>
                          <a:spcPts val="0"/>
                        </a:spcBef>
                        <a:buSzPct val="25000"/>
                        <a:buNone/>
                      </a:pPr>
                      <a:r>
                        <a:rPr baseline="0" lang="en-US" sz="1400" u="none" cap="none" strike="noStrike"/>
                        <a:t>R6MANUAL</a:t>
                      </a:r>
                    </a:p>
                  </a:txBody>
                  <a:tcPr marT="45725" marB="45725" marR="91450" marL="91450"/>
                </a:tc>
              </a:tr>
              <a:tr h="335825">
                <a:tc>
                  <a:txBody>
                    <a:bodyPr>
                      <a:noAutofit/>
                    </a:bodyPr>
                    <a:lstStyle/>
                    <a:p>
                      <a:pPr indent="0" lvl="1" marL="457200" marR="0" rtl="0" algn="l">
                        <a:spcBef>
                          <a:spcPts val="0"/>
                        </a:spcBef>
                        <a:buSzPct val="25000"/>
                        <a:buNone/>
                      </a:pPr>
                      <a:r>
                        <a:rPr baseline="0" lang="en-US" sz="1400" u="none" cap="none" strike="noStrike">
                          <a:solidFill>
                            <a:srgbClr val="000000"/>
                          </a:solidFill>
                        </a:rPr>
                        <a:t>Federal Citizen Services (FCS)</a:t>
                      </a:r>
                    </a:p>
                  </a:txBody>
                  <a:tcPr marT="45725" marB="45725" marR="91450" marL="91450"/>
                </a:tc>
                <a:tc>
                  <a:txBody>
                    <a:bodyPr>
                      <a:noAutofit/>
                    </a:bodyPr>
                    <a:lstStyle/>
                    <a:p>
                      <a:pPr indent="0" lvl="1" marL="457200" marR="0" rtl="0" algn="l">
                        <a:spcBef>
                          <a:spcPts val="0"/>
                        </a:spcBef>
                        <a:buSzPct val="25000"/>
                        <a:buNone/>
                      </a:pPr>
                      <a:r>
                        <a:rPr baseline="0" lang="en-US" sz="1400" u="none" cap="none" strike="noStrike"/>
                        <a:t>R6MANUAL</a:t>
                      </a:r>
                    </a:p>
                  </a:txBody>
                  <a:tcPr marT="45725" marB="45725" marR="91450" marL="91450"/>
                </a:tc>
              </a:tr>
              <a:tr h="335825">
                <a:tc>
                  <a:txBody>
                    <a:bodyPr>
                      <a:noAutofit/>
                    </a:bodyPr>
                    <a:lstStyle/>
                    <a:p>
                      <a:pPr indent="0" lvl="1" marL="457200" marR="0" rtl="0" algn="l">
                        <a:spcBef>
                          <a:spcPts val="0"/>
                        </a:spcBef>
                        <a:buSzPct val="25000"/>
                        <a:buNone/>
                      </a:pPr>
                      <a:r>
                        <a:rPr baseline="0" lang="en-US" sz="1400" u="none" cap="none" strike="noStrike">
                          <a:solidFill>
                            <a:srgbClr val="000000"/>
                          </a:solidFill>
                        </a:rPr>
                        <a:t>Great Seal of US</a:t>
                      </a:r>
                    </a:p>
                  </a:txBody>
                  <a:tcPr marT="45725" marB="45725" marR="91450" marL="91450"/>
                </a:tc>
                <a:tc>
                  <a:txBody>
                    <a:bodyPr>
                      <a:noAutofit/>
                    </a:bodyPr>
                    <a:lstStyle/>
                    <a:p>
                      <a:pPr indent="0" lvl="1" marL="457200" marR="0" rtl="0" algn="l">
                        <a:spcBef>
                          <a:spcPts val="0"/>
                        </a:spcBef>
                        <a:buSzPct val="25000"/>
                        <a:buNone/>
                      </a:pPr>
                      <a:r>
                        <a:rPr baseline="0" lang="en-US" sz="1400" u="none" cap="none" strike="noStrike"/>
                        <a:t>R6MANUAL</a:t>
                      </a:r>
                    </a:p>
                  </a:txBody>
                  <a:tcPr marT="45725" marB="45725" marR="91450" marL="91450"/>
                </a:tc>
              </a:tr>
              <a:tr h="335825">
                <a:tc>
                  <a:txBody>
                    <a:bodyPr>
                      <a:noAutofit/>
                    </a:bodyPr>
                    <a:lstStyle/>
                    <a:p>
                      <a:pPr indent="0" lvl="1" marL="457200" marR="0" rtl="0" algn="l">
                        <a:spcBef>
                          <a:spcPts val="0"/>
                        </a:spcBef>
                        <a:buSzPct val="25000"/>
                        <a:buNone/>
                      </a:pPr>
                      <a:r>
                        <a:rPr baseline="0" lang="en-US" sz="1400" u="none" cap="none" strike="noStrike"/>
                        <a:t>University For People (U for P)</a:t>
                      </a:r>
                    </a:p>
                  </a:txBody>
                  <a:tcPr marT="45725" marB="45725" marR="91450" marL="91450"/>
                </a:tc>
                <a:tc>
                  <a:txBody>
                    <a:bodyPr>
                      <a:noAutofit/>
                    </a:bodyPr>
                    <a:lstStyle/>
                    <a:p>
                      <a:pPr indent="0" lvl="1" marL="457200" marR="0" rtl="0" algn="l">
                        <a:spcBef>
                          <a:spcPts val="0"/>
                        </a:spcBef>
                        <a:buSzPct val="25000"/>
                        <a:buNone/>
                      </a:pPr>
                      <a:r>
                        <a:rPr baseline="0" lang="en-US" sz="1400" u="none" cap="none" strike="noStrike"/>
                        <a:t>R6MANUAL</a:t>
                      </a:r>
                    </a:p>
                  </a:txBody>
                  <a:tcPr marT="45725" marB="45725" marR="91450" marL="91450"/>
                </a:tc>
              </a:tr>
              <a:tr h="335825">
                <a:tc>
                  <a:txBody>
                    <a:bodyPr>
                      <a:noAutofit/>
                    </a:bodyPr>
                    <a:lstStyle/>
                    <a:p>
                      <a:pPr indent="0" lvl="1" marL="457200" marR="0" rtl="0" algn="l">
                        <a:spcBef>
                          <a:spcPts val="0"/>
                        </a:spcBef>
                        <a:buSzPct val="25000"/>
                        <a:buNone/>
                      </a:pPr>
                      <a:r>
                        <a:rPr baseline="0" lang="en-US" sz="1400" u="none" cap="none" strike="noStrike"/>
                        <a:t>External Services (USIP and Other Clients)</a:t>
                      </a:r>
                    </a:p>
                  </a:txBody>
                  <a:tcPr marT="45725" marB="45725" marR="91450" marL="91450"/>
                </a:tc>
                <a:tc>
                  <a:txBody>
                    <a:bodyPr>
                      <a:noAutofit/>
                    </a:bodyPr>
                    <a:lstStyle/>
                    <a:p>
                      <a:pPr indent="0" lvl="1" marL="457200" marR="0" rtl="0" algn="l">
                        <a:spcBef>
                          <a:spcPts val="0"/>
                        </a:spcBef>
                        <a:buSzPct val="25000"/>
                        <a:buNone/>
                      </a:pPr>
                      <a:r>
                        <a:rPr baseline="0" lang="en-US" sz="1400" u="none" cap="none" strike="noStrike"/>
                        <a:t>EXTSERVICE</a:t>
                      </a:r>
                    </a:p>
                  </a:txBody>
                  <a:tcPr marT="45725" marB="45725" marR="91450" marL="91450"/>
                </a:tc>
              </a:tr>
            </a:tbl>
          </a:graphicData>
        </a:graphic>
      </p:graphicFrame>
      <p:sp>
        <p:nvSpPr>
          <p:cNvPr id="818" name="Shape 818"/>
          <p:cNvSpPr txBox="1"/>
          <p:nvPr>
            <p:ph type="title"/>
          </p:nvPr>
        </p:nvSpPr>
        <p:spPr>
          <a:xfrm>
            <a:off x="455612" y="331787"/>
            <a:ext cx="8463099"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Phase 3 Business Lines Using Agreements</a:t>
            </a:r>
          </a:p>
        </p:txBody>
      </p:sp>
      <p:sp>
        <p:nvSpPr>
          <p:cNvPr id="819" name="Shape 819"/>
          <p:cNvSpPr txBox="1"/>
          <p:nvPr>
            <p:ph idx="12" type="sldNum"/>
          </p:nvPr>
        </p:nvSpPr>
        <p:spPr>
          <a:xfrm>
            <a:off x="0" y="6553200"/>
            <a:ext cx="435697" cy="30479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820" name="Shape 820"/>
          <p:cNvGraphicFramePr/>
          <p:nvPr/>
        </p:nvGraphicFramePr>
        <p:xfrm>
          <a:off x="679885" y="1668428"/>
          <a:ext cx="3000000" cy="3000000"/>
        </p:xfrm>
        <a:graphic>
          <a:graphicData uri="http://schemas.openxmlformats.org/drawingml/2006/table">
            <a:tbl>
              <a:tblPr bandRow="1" firstRow="1">
                <a:noFill/>
                <a:tableStyleId>{2A678A0C-9C22-442D-B66F-2F714EE19C52}</a:tableStyleId>
              </a:tblPr>
              <a:tblGrid>
                <a:gridCol w="4068150"/>
                <a:gridCol w="3060450"/>
              </a:tblGrid>
              <a:tr h="348200">
                <a:tc>
                  <a:txBody>
                    <a:bodyPr>
                      <a:noAutofit/>
                    </a:bodyPr>
                    <a:lstStyle/>
                    <a:p>
                      <a:pPr indent="0" lvl="0" marL="0" marR="0" rtl="0" algn="l">
                        <a:spcBef>
                          <a:spcPts val="0"/>
                        </a:spcBef>
                        <a:buSzPct val="25000"/>
                        <a:buNone/>
                      </a:pPr>
                      <a:r>
                        <a:rPr baseline="0" lang="en-US" sz="1400" u="none" cap="none" strike="noStrike">
                          <a:solidFill>
                            <a:schemeClr val="dk1"/>
                          </a:solidFill>
                        </a:rPr>
                        <a:t>Business Line Name</a:t>
                      </a:r>
                    </a:p>
                  </a:txBody>
                  <a:tcPr marT="45725" marB="45725" marR="91450" marL="91450"/>
                </a:tc>
                <a:tc>
                  <a:txBody>
                    <a:bodyPr>
                      <a:noAutofit/>
                    </a:bodyPr>
                    <a:lstStyle/>
                    <a:p>
                      <a:pPr indent="0" lvl="0" marL="0" marR="0" rtl="0" algn="l">
                        <a:spcBef>
                          <a:spcPts val="0"/>
                        </a:spcBef>
                        <a:buSzPct val="25000"/>
                        <a:buNone/>
                      </a:pPr>
                      <a:r>
                        <a:rPr baseline="0" lang="en-US" sz="1400" u="none" cap="none" strike="noStrike">
                          <a:solidFill>
                            <a:schemeClr val="dk1"/>
                          </a:solidFill>
                        </a:rPr>
                        <a:t>Pegasys Business Line Value</a:t>
                      </a:r>
                    </a:p>
                  </a:txBody>
                  <a:tcPr marT="45725" marB="45725" marR="91450" marL="91450"/>
                </a:tc>
              </a:tr>
              <a:tr h="348200">
                <a:tc gridSpan="2">
                  <a:txBody>
                    <a:bodyPr>
                      <a:noAutofit/>
                    </a:bodyPr>
                    <a:lstStyle/>
                    <a:p>
                      <a:pPr indent="0" lvl="0" marL="0" marR="0" rtl="0" algn="l">
                        <a:spcBef>
                          <a:spcPts val="0"/>
                        </a:spcBef>
                        <a:buSzPct val="25000"/>
                        <a:buNone/>
                      </a:pPr>
                      <a:r>
                        <a:rPr baseline="0" lang="en-US" sz="1400" u="none" cap="none" strike="noStrike"/>
                        <a:t>Region 7:</a:t>
                      </a:r>
                    </a:p>
                  </a:txBody>
                  <a:tcPr marT="45725" marB="45725" marR="91450" marL="91450"/>
                </a:tc>
                <a:tc hMerge="1"/>
              </a:tr>
              <a:tr h="348200">
                <a:tc>
                  <a:txBody>
                    <a:bodyPr>
                      <a:noAutofit/>
                    </a:bodyPr>
                    <a:lstStyle/>
                    <a:p>
                      <a:pPr indent="0" lvl="1" marL="457200" marR="0" rtl="0" algn="l">
                        <a:spcBef>
                          <a:spcPts val="0"/>
                        </a:spcBef>
                        <a:buSzPct val="25000"/>
                        <a:buNone/>
                      </a:pPr>
                      <a:r>
                        <a:rPr baseline="0" lang="en-US" sz="1400" u="none" cap="none" strike="noStrike"/>
                        <a:t>Outlease</a:t>
                      </a:r>
                    </a:p>
                  </a:txBody>
                  <a:tcPr marT="45725" marB="45725" marR="91450" marL="91450"/>
                </a:tc>
                <a:tc>
                  <a:txBody>
                    <a:bodyPr>
                      <a:noAutofit/>
                    </a:bodyPr>
                    <a:lstStyle/>
                    <a:p>
                      <a:pPr indent="0" lvl="1" marL="457200" marR="0" rtl="0" algn="l">
                        <a:spcBef>
                          <a:spcPts val="0"/>
                        </a:spcBef>
                        <a:buSzPct val="25000"/>
                        <a:buNone/>
                      </a:pPr>
                      <a:r>
                        <a:rPr baseline="0" lang="en-US" sz="1400" u="none" cap="none" strike="noStrike"/>
                        <a:t>OUTLEASE</a:t>
                      </a:r>
                    </a:p>
                  </a:txBody>
                  <a:tcPr marT="45725" marB="45725" marR="91450" marL="91450"/>
                </a:tc>
              </a:tr>
            </a:tbl>
          </a:graphicData>
        </a:graphic>
      </p:graphicFrame>
      <p:sp>
        <p:nvSpPr>
          <p:cNvPr id="821" name="Shape 821"/>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6" name="Shape 826"/>
        <p:cNvGrpSpPr/>
        <p:nvPr/>
      </p:nvGrpSpPr>
      <p:grpSpPr>
        <a:xfrm>
          <a:off x="0" y="0"/>
          <a:ext cx="0" cy="0"/>
          <a:chOff x="0" y="0"/>
          <a:chExt cx="0" cy="0"/>
        </a:xfrm>
      </p:grpSpPr>
      <p:sp>
        <p:nvSpPr>
          <p:cNvPr id="827" name="Shape 827"/>
          <p:cNvSpPr txBox="1"/>
          <p:nvPr>
            <p:ph type="title"/>
          </p:nvPr>
        </p:nvSpPr>
        <p:spPr>
          <a:xfrm>
            <a:off x="386862" y="331787"/>
            <a:ext cx="8757137"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Business Line Agreements Created Via Interface</a:t>
            </a:r>
          </a:p>
        </p:txBody>
      </p:sp>
      <p:sp>
        <p:nvSpPr>
          <p:cNvPr id="828" name="Shape 828"/>
          <p:cNvSpPr txBox="1"/>
          <p:nvPr>
            <p:ph idx="12" type="sldNum"/>
          </p:nvPr>
        </p:nvSpPr>
        <p:spPr>
          <a:xfrm>
            <a:off x="0" y="6623538"/>
            <a:ext cx="480645" cy="22335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829" name="Shape 829"/>
          <p:cNvSpPr txBox="1"/>
          <p:nvPr/>
        </p:nvSpPr>
        <p:spPr>
          <a:xfrm>
            <a:off x="386862" y="6611814"/>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830" name="Shape 830"/>
          <p:cNvSpPr txBox="1"/>
          <p:nvPr>
            <p:ph idx="1" type="body"/>
          </p:nvPr>
        </p:nvSpPr>
        <p:spPr>
          <a:xfrm>
            <a:off x="480645" y="1122348"/>
            <a:ext cx="8229600" cy="527419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following business lines use Agreements </a:t>
            </a:r>
            <a:r>
              <a:rPr b="0" baseline="0" i="0" lang="en-US" sz="1800" u="sng" cap="none" strike="noStrike">
                <a:solidFill>
                  <a:schemeClr val="dk1"/>
                </a:solidFill>
                <a:latin typeface="Arial"/>
                <a:ea typeface="Arial"/>
                <a:cs typeface="Arial"/>
                <a:sym typeface="Arial"/>
              </a:rPr>
              <a:t>created via an interface</a:t>
            </a:r>
            <a:r>
              <a:rPr b="0" baseline="0" i="0" lang="en-US" sz="1800" u="none" cap="none" strike="noStrike">
                <a:solidFill>
                  <a:schemeClr val="dk1"/>
                </a:solidFill>
                <a:latin typeface="Arial"/>
                <a:ea typeface="Arial"/>
                <a:cs typeface="Arial"/>
                <a:sym typeface="Arial"/>
              </a:rPr>
              <a:t>:</a:t>
            </a:r>
          </a:p>
          <a:p>
            <a:pPr indent="-225425" lvl="1" marL="5683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Outlease</a:t>
            </a:r>
            <a:r>
              <a:rPr b="0" baseline="0" i="0" lang="en-US" sz="1800" u="none" cap="none" strike="noStrike">
                <a:solidFill>
                  <a:schemeClr val="dk1"/>
                </a:solidFill>
                <a:latin typeface="Arial"/>
                <a:ea typeface="Arial"/>
                <a:cs typeface="Arial"/>
                <a:sym typeface="Arial"/>
              </a:rPr>
              <a:t> - Automated creation via new Outlease Agreement Interface</a:t>
            </a:r>
          </a:p>
          <a:p>
            <a:pPr indent="-241300" lvl="2" marL="914400"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Source system:</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Occupancy Agreement Tool (OA Tool) system</a:t>
            </a:r>
          </a:p>
          <a:p>
            <a:pPr indent="-225425" lvl="1" marL="568325" marR="0" rtl="0" algn="l">
              <a:spcBef>
                <a:spcPts val="120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Assisted Acquisition Services (AAS) - </a:t>
            </a:r>
            <a:r>
              <a:rPr b="0" baseline="0" i="0" lang="en-US" sz="1800" u="none" cap="none" strike="noStrike">
                <a:solidFill>
                  <a:schemeClr val="dk1"/>
                </a:solidFill>
                <a:latin typeface="Arial"/>
                <a:ea typeface="Arial"/>
                <a:cs typeface="Arial"/>
                <a:sym typeface="Arial"/>
              </a:rPr>
              <a:t>Automated creation via new AAS Agreement Interface</a:t>
            </a:r>
          </a:p>
          <a:p>
            <a:pPr indent="-241300" lvl="2" marL="914400"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Source systems:</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Regional Business Application (RBA)</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National Business Application (NBA) systems</a:t>
            </a:r>
          </a:p>
          <a:p>
            <a:pPr indent="0" lvl="3" marL="1028700" marR="0" rtl="0" algn="l">
              <a:spcBef>
                <a:spcPts val="12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9525" lvl="0" marL="9525" marR="0" rtl="0" algn="l">
              <a:spcBef>
                <a:spcPts val="1200"/>
              </a:spcBef>
              <a:spcAft>
                <a:spcPts val="600"/>
              </a:spcAft>
              <a:buClr>
                <a:srgbClr val="AF242B"/>
              </a:buClr>
              <a:buSzPct val="25000"/>
              <a:buFont typeface="Noto Sans Symbols"/>
              <a:buNone/>
            </a:pPr>
            <a:r>
              <a:rPr b="1" baseline="0" i="0" lang="en-US" sz="1600" u="none" cap="none" strike="noStrike">
                <a:solidFill>
                  <a:schemeClr val="dk1"/>
                </a:solidFill>
                <a:latin typeface="Arial"/>
                <a:ea typeface="Arial"/>
                <a:cs typeface="Arial"/>
                <a:sym typeface="Arial"/>
              </a:rPr>
              <a:t>NOTE: </a:t>
            </a:r>
            <a:r>
              <a:rPr b="0" baseline="0" i="0" lang="en-US" sz="1600" u="none" cap="none" strike="noStrike">
                <a:solidFill>
                  <a:schemeClr val="dk1"/>
                </a:solidFill>
                <a:latin typeface="Arial"/>
                <a:ea typeface="Arial"/>
                <a:cs typeface="Arial"/>
                <a:sym typeface="Arial"/>
              </a:rPr>
              <a:t>AAS uses the PCAS/DBR Hybrid Billing vehicle which is discussed in the Phase 3 DBR Billing course.</a:t>
            </a: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5" name="Shape 835"/>
        <p:cNvGrpSpPr/>
        <p:nvPr/>
      </p:nvGrpSpPr>
      <p:grpSpPr>
        <a:xfrm>
          <a:off x="0" y="0"/>
          <a:ext cx="0" cy="0"/>
          <a:chOff x="0" y="0"/>
          <a:chExt cx="0" cy="0"/>
        </a:xfrm>
      </p:grpSpPr>
      <p:sp>
        <p:nvSpPr>
          <p:cNvPr id="836" name="Shape 836"/>
          <p:cNvSpPr txBox="1"/>
          <p:nvPr>
            <p:ph type="title"/>
          </p:nvPr>
        </p:nvSpPr>
        <p:spPr>
          <a:xfrm>
            <a:off x="455612" y="331787"/>
            <a:ext cx="8535987"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Outlease Agreement Overview and Attributes</a:t>
            </a:r>
          </a:p>
        </p:txBody>
      </p:sp>
      <p:sp>
        <p:nvSpPr>
          <p:cNvPr id="837" name="Shape 837"/>
          <p:cNvSpPr txBox="1"/>
          <p:nvPr>
            <p:ph idx="1" type="body"/>
          </p:nvPr>
        </p:nvSpPr>
        <p:spPr>
          <a:xfrm>
            <a:off x="361950" y="1143000"/>
            <a:ext cx="8782048" cy="5010150"/>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Outlease Agreements: </a:t>
            </a:r>
            <a:r>
              <a:rPr b="0" baseline="0" i="0" lang="en-US" sz="1600" u="none" cap="none" strike="noStrike">
                <a:solidFill>
                  <a:schemeClr val="dk1"/>
                </a:solidFill>
                <a:latin typeface="Arial"/>
                <a:ea typeface="Arial"/>
                <a:cs typeface="Arial"/>
                <a:sym typeface="Arial"/>
              </a:rPr>
              <a:t>Agreements used to lease the following types of space to private sector, or State and local Government entities:</a:t>
            </a:r>
          </a:p>
          <a:p>
            <a:pPr indent="-349250" lvl="1" marL="67945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Temporary</a:t>
            </a:r>
          </a:p>
          <a:p>
            <a:pPr indent="-349250" lvl="1" marL="679450" marR="0" rtl="0" algn="l">
              <a:spcBef>
                <a:spcPts val="600"/>
              </a:spcBef>
              <a:spcAft>
                <a:spcPts val="0"/>
              </a:spcAft>
              <a:buClr>
                <a:srgbClr val="AF242B"/>
              </a:buClr>
              <a:buSzPct val="75000"/>
              <a:buFont typeface="Arial"/>
              <a:buChar char="•"/>
            </a:pPr>
            <a:r>
              <a:rPr b="0" baseline="0" i="0" lang="en-US" sz="1600" u="none" cap="none" strike="noStrike">
                <a:solidFill>
                  <a:schemeClr val="dk1"/>
                </a:solidFill>
                <a:latin typeface="Arial"/>
                <a:ea typeface="Arial"/>
                <a:cs typeface="Arial"/>
                <a:sym typeface="Arial"/>
              </a:rPr>
              <a:t>Underutilized/Excess </a:t>
            </a:r>
          </a:p>
          <a:p>
            <a:pPr indent="-203200" lvl="0" marL="231775" marR="0" rtl="0" algn="l">
              <a:spcBef>
                <a:spcPts val="600"/>
              </a:spcBef>
              <a:spcAft>
                <a:spcPts val="0"/>
              </a:spcAft>
              <a:buClr>
                <a:srgbClr val="AF242B"/>
              </a:buClr>
              <a:buFont typeface="Noto Sans Symbols"/>
              <a:buNone/>
            </a:pPr>
            <a:r>
              <a:t/>
            </a:r>
            <a:endParaRPr b="1" baseline="0" i="0" sz="600" u="none" cap="none" strike="noStrike">
              <a:solidFill>
                <a:schemeClr val="dk1"/>
              </a:solidFill>
              <a:latin typeface="Arial"/>
              <a:ea typeface="Arial"/>
              <a:cs typeface="Arial"/>
              <a:sym typeface="Arial"/>
            </a:endParaRPr>
          </a:p>
          <a:p>
            <a:pPr indent="-231775" lvl="0" marL="231775" marR="0" rtl="0" algn="l">
              <a:spcBef>
                <a:spcPts val="6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Customer Type: </a:t>
            </a:r>
            <a:r>
              <a:rPr b="0" baseline="0" i="0" lang="en-US" sz="1600" u="none" cap="none" strike="noStrike">
                <a:solidFill>
                  <a:schemeClr val="dk1"/>
                </a:solidFill>
                <a:latin typeface="Arial"/>
                <a:ea typeface="Arial"/>
                <a:cs typeface="Arial"/>
                <a:sym typeface="Arial"/>
              </a:rPr>
              <a:t>External Non-Federal</a:t>
            </a:r>
          </a:p>
          <a:p>
            <a:pPr indent="-203200" lvl="0" marL="231775" marR="0" rtl="0" algn="l">
              <a:spcBef>
                <a:spcPts val="600"/>
              </a:spcBef>
              <a:spcAft>
                <a:spcPts val="0"/>
              </a:spcAft>
              <a:buClr>
                <a:srgbClr val="AF242B"/>
              </a:buClr>
              <a:buFont typeface="Noto Sans Symbols"/>
              <a:buNone/>
            </a:pPr>
            <a:r>
              <a:t/>
            </a:r>
            <a:endParaRPr b="1" baseline="0" i="0" sz="600" u="none" cap="none" strike="noStrike">
              <a:solidFill>
                <a:schemeClr val="dk1"/>
              </a:solidFill>
              <a:latin typeface="Arial"/>
              <a:ea typeface="Arial"/>
              <a:cs typeface="Arial"/>
              <a:sym typeface="Arial"/>
            </a:endParaRPr>
          </a:p>
          <a:p>
            <a:pPr indent="-231775" lvl="0" marL="231775" marR="0" rtl="0" algn="l">
              <a:spcBef>
                <a:spcPts val="6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Billing Method: </a:t>
            </a:r>
            <a:r>
              <a:rPr b="0" baseline="0" i="0" lang="en-US" sz="1600" u="none" cap="none" strike="noStrike">
                <a:solidFill>
                  <a:schemeClr val="dk1"/>
                </a:solidFill>
                <a:latin typeface="Arial"/>
                <a:ea typeface="Arial"/>
                <a:cs typeface="Arial"/>
                <a:sym typeface="Arial"/>
              </a:rPr>
              <a:t>Standard (Non-IPAC)</a:t>
            </a:r>
          </a:p>
          <a:p>
            <a:pPr indent="-203200" lvl="0" marL="231775" marR="0" rtl="0" algn="l">
              <a:spcBef>
                <a:spcPts val="600"/>
              </a:spcBef>
              <a:spcAft>
                <a:spcPts val="0"/>
              </a:spcAft>
              <a:buClr>
                <a:srgbClr val="AF242B"/>
              </a:buClr>
              <a:buFont typeface="Noto Sans Symbols"/>
              <a:buNone/>
            </a:pPr>
            <a:r>
              <a:t/>
            </a:r>
            <a:endParaRPr b="1" baseline="0" i="0" sz="600" u="none" cap="none" strike="noStrike">
              <a:solidFill>
                <a:schemeClr val="dk1"/>
              </a:solidFill>
              <a:latin typeface="Arial"/>
              <a:ea typeface="Arial"/>
              <a:cs typeface="Arial"/>
              <a:sym typeface="Arial"/>
            </a:endParaRPr>
          </a:p>
          <a:p>
            <a:pPr indent="-231775" lvl="0" marL="231775" marR="0" rtl="0" algn="l">
              <a:spcBef>
                <a:spcPts val="6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Billing Model: </a:t>
            </a:r>
            <a:r>
              <a:rPr b="0" baseline="0" i="0" lang="en-US" sz="1600" u="none" cap="none" strike="noStrike">
                <a:solidFill>
                  <a:schemeClr val="dk1"/>
                </a:solidFill>
                <a:latin typeface="Arial"/>
                <a:ea typeface="Arial"/>
                <a:cs typeface="Arial"/>
                <a:sym typeface="Arial"/>
              </a:rPr>
              <a:t>Recurring</a:t>
            </a:r>
          </a:p>
          <a:p>
            <a:pPr indent="-241300" lvl="2" marL="914400"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Flat Rate Billing</a:t>
            </a:r>
          </a:p>
          <a:p>
            <a:pPr indent="-231775" lvl="3" marL="1260475" marR="0" rtl="0" algn="l">
              <a:spcBef>
                <a:spcPts val="6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Advance Offsets</a:t>
            </a:r>
          </a:p>
          <a:p>
            <a:pPr indent="-231775" lvl="3" marL="1260475" marR="0" rtl="0" algn="l">
              <a:spcBef>
                <a:spcPts val="600"/>
              </a:spcBef>
              <a:spcAft>
                <a:spcPts val="0"/>
              </a:spcAft>
              <a:buClr>
                <a:srgbClr val="AF242B"/>
              </a:buClr>
              <a:buSzPct val="75000"/>
              <a:buFont typeface="Noto Sans Symbols"/>
              <a:buChar char="•"/>
            </a:pPr>
            <a:r>
              <a:rPr b="0" baseline="0" i="0" lang="en-US" sz="1400" u="none" cap="none" strike="noStrike">
                <a:solidFill>
                  <a:schemeClr val="dk1"/>
                </a:solidFill>
                <a:latin typeface="Arial"/>
                <a:ea typeface="Arial"/>
                <a:cs typeface="Arial"/>
                <a:sym typeface="Arial"/>
              </a:rPr>
              <a:t>Monthly Statements in lieu of offset</a:t>
            </a:r>
          </a:p>
          <a:p>
            <a:pPr indent="-241300" lvl="2" marL="914400"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Bill Generated Monthly if no Advance Payment is received</a:t>
            </a:r>
          </a:p>
          <a:p>
            <a:pPr indent="-241300" lvl="2" marL="914400"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Internal Vouchers not used by Outlease</a:t>
            </a:r>
          </a:p>
          <a:p>
            <a:pPr indent="-212725" lvl="2" marL="914400" marR="0" rtl="0" algn="l">
              <a:spcBef>
                <a:spcPts val="600"/>
              </a:spcBef>
              <a:spcAft>
                <a:spcPts val="0"/>
              </a:spcAft>
              <a:buClr>
                <a:srgbClr val="AF242B"/>
              </a:buClr>
              <a:buFont typeface="Noto Sans Symbols"/>
              <a:buNone/>
            </a:pPr>
            <a:r>
              <a:t/>
            </a:r>
            <a:endParaRPr b="1" baseline="0" i="0" sz="600" u="none" cap="none" strike="noStrike">
              <a:solidFill>
                <a:schemeClr val="dk1"/>
              </a:solidFill>
              <a:latin typeface="Arial"/>
              <a:ea typeface="Arial"/>
              <a:cs typeface="Arial"/>
              <a:sym typeface="Arial"/>
            </a:endParaRPr>
          </a:p>
          <a:p>
            <a:pPr indent="-231775" lvl="0" marL="231775" marR="0" rtl="0" algn="l">
              <a:spcBef>
                <a:spcPts val="60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Receivables Lifecycle:</a:t>
            </a:r>
          </a:p>
          <a:p>
            <a:pPr indent="-225425" lvl="1" marL="568325" marR="0" rtl="0" algn="l">
              <a:spcBef>
                <a:spcPts val="6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PCAS Receivables Lifecycle is used to support the processing of Outleases </a:t>
            </a:r>
          </a:p>
          <a:p>
            <a:pPr indent="0" lvl="1" marL="571500" marR="0" rtl="0" algn="l">
              <a:spcBef>
                <a:spcPts val="0"/>
              </a:spcBef>
              <a:spcAft>
                <a:spcPts val="0"/>
              </a:spcAft>
              <a:buClr>
                <a:srgbClr val="AF242B"/>
              </a:buClr>
              <a:buSzPct val="25000"/>
              <a:buFont typeface="Noto Sans Symbols"/>
              <a:buNone/>
            </a:pPr>
            <a:r>
              <a:rPr b="0" baseline="0" i="0" lang="en-US" sz="1600" u="none" cap="none" strike="noStrike">
                <a:solidFill>
                  <a:schemeClr val="dk1"/>
                </a:solidFill>
                <a:latin typeface="Arial"/>
                <a:ea typeface="Arial"/>
                <a:cs typeface="Arial"/>
                <a:sym typeface="Arial"/>
              </a:rPr>
              <a:t>and associated transactions</a:t>
            </a:r>
          </a:p>
          <a:p>
            <a:pPr indent="0" lvl="0" marL="0" marR="0" rtl="0" algn="l">
              <a:spcBef>
                <a:spcPts val="740"/>
              </a:spcBef>
              <a:spcAft>
                <a:spcPts val="0"/>
              </a:spcAft>
              <a:buClr>
                <a:srgbClr val="AF242B"/>
              </a:buClr>
              <a:buFont typeface="Noto Sans Symbols"/>
              <a:buNone/>
            </a:pPr>
            <a:r>
              <a:t/>
            </a:r>
            <a:endParaRPr b="0" baseline="0" i="0" sz="2200" u="none" cap="none" strike="noStrike">
              <a:solidFill>
                <a:schemeClr val="dk1"/>
              </a:solidFill>
              <a:latin typeface="Arial"/>
              <a:ea typeface="Arial"/>
              <a:cs typeface="Arial"/>
              <a:sym typeface="Arial"/>
            </a:endParaRPr>
          </a:p>
          <a:p>
            <a:pPr indent="-6350" lvl="1" marL="336550"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254000" lvl="1" marL="679450" marR="0" rtl="0" algn="l">
              <a:spcBef>
                <a:spcPts val="400"/>
              </a:spcBef>
              <a:spcAft>
                <a:spcPts val="0"/>
              </a:spcAft>
              <a:buClr>
                <a:srgbClr val="AF242B"/>
              </a:buClr>
              <a:buFont typeface="Arial"/>
              <a:buNone/>
            </a:pPr>
            <a:r>
              <a:t/>
            </a:r>
            <a:endParaRPr b="0" baseline="0" i="0" sz="2000" u="none" cap="none" strike="noStrike">
              <a:solidFill>
                <a:schemeClr val="dk1"/>
              </a:solidFill>
              <a:latin typeface="Arial"/>
              <a:ea typeface="Arial"/>
              <a:cs typeface="Arial"/>
              <a:sym typeface="Arial"/>
            </a:endParaRPr>
          </a:p>
          <a:p>
            <a:pPr indent="-219075" lvl="0" marL="342900" marR="0" rtl="0" algn="l">
              <a:spcBef>
                <a:spcPts val="520"/>
              </a:spcBef>
              <a:spcAft>
                <a:spcPts val="0"/>
              </a:spcAft>
              <a:buClr>
                <a:srgbClr val="AF242B"/>
              </a:buClr>
              <a:buFont typeface="Arial"/>
              <a:buNone/>
            </a:pPr>
            <a:r>
              <a:t/>
            </a:r>
            <a:endParaRPr b="0" baseline="0" i="0" sz="2600" u="none" cap="none" strike="noStrike">
              <a:solidFill>
                <a:schemeClr val="dk1"/>
              </a:solidFill>
              <a:latin typeface="Arial"/>
              <a:ea typeface="Arial"/>
              <a:cs typeface="Arial"/>
              <a:sym typeface="Arial"/>
            </a:endParaRPr>
          </a:p>
        </p:txBody>
      </p:sp>
      <p:sp>
        <p:nvSpPr>
          <p:cNvPr id="838" name="Shape 838"/>
          <p:cNvSpPr txBox="1"/>
          <p:nvPr>
            <p:ph idx="12" type="sldNum"/>
          </p:nvPr>
        </p:nvSpPr>
        <p:spPr>
          <a:xfrm>
            <a:off x="0" y="6616800"/>
            <a:ext cx="778456" cy="2411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839" name="Shape 839"/>
          <p:cNvSpPr txBox="1"/>
          <p:nvPr>
            <p:ph idx="11" type="ftr"/>
          </p:nvPr>
        </p:nvSpPr>
        <p:spPr>
          <a:xfrm>
            <a:off x="351691"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4" name="Shape 844"/>
        <p:cNvGrpSpPr/>
        <p:nvPr/>
      </p:nvGrpSpPr>
      <p:grpSpPr>
        <a:xfrm>
          <a:off x="0" y="0"/>
          <a:ext cx="0" cy="0"/>
          <a:chOff x="0" y="0"/>
          <a:chExt cx="0" cy="0"/>
        </a:xfrm>
      </p:grpSpPr>
      <p:sp>
        <p:nvSpPr>
          <p:cNvPr id="845" name="Shape 845"/>
          <p:cNvSpPr txBox="1"/>
          <p:nvPr>
            <p:ph type="title"/>
          </p:nvPr>
        </p:nvSpPr>
        <p:spPr>
          <a:xfrm>
            <a:off x="455612" y="331787"/>
            <a:ext cx="8535987"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Outlease Agreement Overview and Attributes</a:t>
            </a:r>
          </a:p>
        </p:txBody>
      </p:sp>
      <p:sp>
        <p:nvSpPr>
          <p:cNvPr id="846" name="Shape 846"/>
          <p:cNvSpPr txBox="1"/>
          <p:nvPr>
            <p:ph idx="12" type="sldNum"/>
          </p:nvPr>
        </p:nvSpPr>
        <p:spPr>
          <a:xfrm>
            <a:off x="0" y="6616800"/>
            <a:ext cx="778456" cy="2411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847" name="Shape 847"/>
          <p:cNvSpPr txBox="1"/>
          <p:nvPr>
            <p:ph idx="11" type="ftr"/>
          </p:nvPr>
        </p:nvSpPr>
        <p:spPr>
          <a:xfrm>
            <a:off x="351691"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848" name="Shape 848"/>
          <p:cNvSpPr txBox="1"/>
          <p:nvPr>
            <p:ph idx="1" type="body"/>
          </p:nvPr>
        </p:nvSpPr>
        <p:spPr>
          <a:xfrm>
            <a:off x="378852" y="1153761"/>
            <a:ext cx="8765147" cy="182445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800" u="none" cap="none" strike="noStrike">
                <a:solidFill>
                  <a:schemeClr val="dk1"/>
                </a:solidFill>
                <a:latin typeface="Arial"/>
                <a:ea typeface="Arial"/>
                <a:cs typeface="Arial"/>
                <a:sym typeface="Arial"/>
              </a:rPr>
              <a:t>Advance vs No Advance Processing:</a:t>
            </a:r>
          </a:p>
          <a:p>
            <a:pPr indent="-225425" lvl="1" marL="56832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Outlease Agreements are </a:t>
            </a:r>
            <a:r>
              <a:rPr b="0" baseline="0" i="1" lang="en-US" sz="1600" u="none" cap="none" strike="noStrike">
                <a:solidFill>
                  <a:schemeClr val="dk1"/>
                </a:solidFill>
                <a:latin typeface="Arial"/>
                <a:ea typeface="Arial"/>
                <a:cs typeface="Arial"/>
                <a:sym typeface="Arial"/>
              </a:rPr>
              <a:t>supposed</a:t>
            </a:r>
            <a:r>
              <a:rPr b="0" baseline="0" i="0" lang="en-US" sz="1600" u="none" cap="none" strike="noStrike">
                <a:solidFill>
                  <a:schemeClr val="dk1"/>
                </a:solidFill>
                <a:latin typeface="Arial"/>
                <a:ea typeface="Arial"/>
                <a:cs typeface="Arial"/>
                <a:sym typeface="Arial"/>
              </a:rPr>
              <a:t> to be </a:t>
            </a:r>
            <a:r>
              <a:rPr b="0" baseline="0" i="0" lang="en-US" sz="1600" u="sng" cap="none" strike="noStrike">
                <a:solidFill>
                  <a:schemeClr val="dk1"/>
                </a:solidFill>
                <a:latin typeface="Arial"/>
                <a:ea typeface="Arial"/>
                <a:cs typeface="Arial"/>
                <a:sym typeface="Arial"/>
              </a:rPr>
              <a:t>paid in advance</a:t>
            </a:r>
            <a:r>
              <a:rPr b="0" baseline="0" i="0" lang="en-US" sz="1600" u="none" cap="none" strike="noStrike">
                <a:solidFill>
                  <a:schemeClr val="dk1"/>
                </a:solidFill>
                <a:latin typeface="Arial"/>
                <a:ea typeface="Arial"/>
                <a:cs typeface="Arial"/>
                <a:sym typeface="Arial"/>
              </a:rPr>
              <a:t> every month/quarter/year</a:t>
            </a:r>
          </a:p>
          <a:p>
            <a:pPr indent="-225425" lvl="1" marL="568325" marR="0" rtl="0" algn="l">
              <a:spcBef>
                <a:spcPts val="32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Some</a:t>
            </a:r>
            <a:r>
              <a:rPr b="0" baseline="0" i="0" lang="en-US" sz="1600" u="none" cap="none" strike="noStrike">
                <a:solidFill>
                  <a:schemeClr val="dk1"/>
                </a:solidFill>
                <a:latin typeface="Arial"/>
                <a:ea typeface="Arial"/>
                <a:cs typeface="Arial"/>
                <a:sym typeface="Arial"/>
              </a:rPr>
              <a:t> Outlease customers </a:t>
            </a:r>
            <a:r>
              <a:rPr b="0" baseline="0" i="0" lang="en-US" sz="1600" u="sng" cap="none" strike="noStrike">
                <a:solidFill>
                  <a:schemeClr val="dk1"/>
                </a:solidFill>
                <a:latin typeface="Arial"/>
                <a:ea typeface="Arial"/>
                <a:cs typeface="Arial"/>
                <a:sym typeface="Arial"/>
              </a:rPr>
              <a:t>fail to pay in advance</a:t>
            </a:r>
          </a:p>
          <a:p>
            <a:pPr indent="-146050" lvl="0" marL="23177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36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Advance Processing</a:t>
            </a:r>
            <a:r>
              <a:rPr b="0" baseline="0" i="0" lang="en-US" sz="1800" u="none" cap="none" strike="noStrike">
                <a:solidFill>
                  <a:schemeClr val="dk1"/>
                </a:solidFill>
                <a:latin typeface="Arial"/>
                <a:ea typeface="Arial"/>
                <a:cs typeface="Arial"/>
                <a:sym typeface="Arial"/>
              </a:rPr>
              <a:t>:</a:t>
            </a:r>
          </a:p>
          <a:p>
            <a:pPr indent="-225425" lvl="1" marL="56832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If customer has paid the Outlease in advance, </a:t>
            </a:r>
            <a:r>
              <a:rPr b="0" baseline="0" i="0" lang="en-US" sz="1600" u="sng" cap="none" strike="noStrike">
                <a:solidFill>
                  <a:schemeClr val="dk1"/>
                </a:solidFill>
                <a:latin typeface="Arial"/>
                <a:ea typeface="Arial"/>
                <a:cs typeface="Arial"/>
                <a:sym typeface="Arial"/>
              </a:rPr>
              <a:t>revenue recognition</a:t>
            </a:r>
            <a:r>
              <a:rPr b="0" baseline="0" i="0" lang="en-US" sz="1600" u="none" cap="none" strike="noStrike">
                <a:solidFill>
                  <a:schemeClr val="dk1"/>
                </a:solidFill>
                <a:latin typeface="Arial"/>
                <a:ea typeface="Arial"/>
                <a:cs typeface="Arial"/>
                <a:sym typeface="Arial"/>
              </a:rPr>
              <a:t> is performed automatically via an </a:t>
            </a:r>
            <a:r>
              <a:rPr b="1" baseline="0" i="0" lang="en-US" sz="1600" u="none" cap="none" strike="noStrike">
                <a:solidFill>
                  <a:schemeClr val="dk1"/>
                </a:solidFill>
                <a:latin typeface="Arial"/>
                <a:ea typeface="Arial"/>
                <a:cs typeface="Arial"/>
                <a:sym typeface="Arial"/>
              </a:rPr>
              <a:t>Advance Offset</a:t>
            </a:r>
          </a:p>
          <a:p>
            <a:pPr indent="-149225" lvl="1" marL="56832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49225" lvl="1" marL="56832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49225" lvl="1" marL="56832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49225" lvl="1" marL="568325"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231775" lvl="0" marL="231775" marR="0" rtl="0" algn="l">
              <a:spcBef>
                <a:spcPts val="36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No Advance Processing</a:t>
            </a:r>
            <a:r>
              <a:rPr b="0" baseline="0" i="0" lang="en-US" sz="1800" u="none" cap="none" strike="noStrike">
                <a:solidFill>
                  <a:schemeClr val="dk1"/>
                </a:solidFill>
                <a:latin typeface="Arial"/>
                <a:ea typeface="Arial"/>
                <a:cs typeface="Arial"/>
                <a:sym typeface="Arial"/>
              </a:rPr>
              <a:t>:</a:t>
            </a:r>
          </a:p>
          <a:p>
            <a:pPr indent="-225425" lvl="1" marL="56832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If customer has not paid the Outlease in advance, </a:t>
            </a:r>
            <a:r>
              <a:rPr b="0" baseline="0" i="0" lang="en-US" sz="1600" u="sng" cap="none" strike="noStrike">
                <a:solidFill>
                  <a:schemeClr val="dk1"/>
                </a:solidFill>
                <a:latin typeface="Arial"/>
                <a:ea typeface="Arial"/>
                <a:cs typeface="Arial"/>
                <a:sym typeface="Arial"/>
              </a:rPr>
              <a:t>revenue recognition </a:t>
            </a:r>
            <a:r>
              <a:rPr b="0" baseline="0" i="0" lang="en-US" sz="1600" u="none" cap="none" strike="noStrike">
                <a:solidFill>
                  <a:schemeClr val="dk1"/>
                </a:solidFill>
                <a:latin typeface="Arial"/>
                <a:ea typeface="Arial"/>
                <a:cs typeface="Arial"/>
                <a:sym typeface="Arial"/>
              </a:rPr>
              <a:t>is performed automatically via a </a:t>
            </a:r>
            <a:r>
              <a:rPr b="1" baseline="0" i="0" lang="en-US" sz="1600" u="none" cap="none" strike="noStrike">
                <a:solidFill>
                  <a:schemeClr val="dk1"/>
                </a:solidFill>
                <a:latin typeface="Arial"/>
                <a:ea typeface="Arial"/>
                <a:cs typeface="Arial"/>
                <a:sym typeface="Arial"/>
              </a:rPr>
              <a:t>customer billing</a:t>
            </a:r>
            <a:r>
              <a:rPr b="0" baseline="0" i="0" lang="en-US" sz="1600" u="none" cap="none" strike="noStrike">
                <a:solidFill>
                  <a:schemeClr val="dk1"/>
                </a:solidFill>
                <a:latin typeface="Arial"/>
                <a:ea typeface="Arial"/>
                <a:cs typeface="Arial"/>
                <a:sym typeface="Arial"/>
              </a:rPr>
              <a:t> (Pegasys Billing Document)</a:t>
            </a:r>
          </a:p>
        </p:txBody>
      </p:sp>
      <p:sp>
        <p:nvSpPr>
          <p:cNvPr id="849" name="Shape 849"/>
          <p:cNvSpPr/>
          <p:nvPr/>
        </p:nvSpPr>
        <p:spPr>
          <a:xfrm>
            <a:off x="645843" y="3314698"/>
            <a:ext cx="2272624" cy="1022680"/>
          </a:xfrm>
          <a:prstGeom prst="homePlate">
            <a:avLst>
              <a:gd fmla="val 50000" name="adj"/>
            </a:avLst>
          </a:prstGeom>
          <a:solidFill>
            <a:schemeClr val="accent1"/>
          </a:solidFill>
          <a:ln>
            <a:noFill/>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rgbClr val="404040"/>
                </a:solidFill>
                <a:latin typeface="Calibri"/>
                <a:ea typeface="Calibri"/>
                <a:cs typeface="Calibri"/>
                <a:sym typeface="Calibri"/>
              </a:rPr>
              <a:t>Agreement Created in Pegasys</a:t>
            </a:r>
          </a:p>
        </p:txBody>
      </p:sp>
      <p:sp>
        <p:nvSpPr>
          <p:cNvPr id="850" name="Shape 850"/>
          <p:cNvSpPr/>
          <p:nvPr/>
        </p:nvSpPr>
        <p:spPr>
          <a:xfrm>
            <a:off x="3032099" y="3314698"/>
            <a:ext cx="2272624" cy="1022680"/>
          </a:xfrm>
          <a:prstGeom prst="chevron">
            <a:avLst>
              <a:gd fmla="val 50000" name="adj"/>
            </a:avLst>
          </a:prstGeom>
          <a:solidFill>
            <a:srgbClr val="A0D4D8"/>
          </a:solidFill>
          <a:ln cap="flat" cmpd="sng" w="3492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rgbClr val="404040"/>
                </a:solidFill>
                <a:latin typeface="Calibri"/>
                <a:ea typeface="Calibri"/>
                <a:cs typeface="Calibri"/>
                <a:sym typeface="Calibri"/>
              </a:rPr>
              <a:t>Advance Received from Customer</a:t>
            </a:r>
          </a:p>
        </p:txBody>
      </p:sp>
      <p:sp>
        <p:nvSpPr>
          <p:cNvPr id="851" name="Shape 851"/>
          <p:cNvSpPr/>
          <p:nvPr/>
        </p:nvSpPr>
        <p:spPr>
          <a:xfrm>
            <a:off x="5418353" y="3314739"/>
            <a:ext cx="2272624" cy="1022598"/>
          </a:xfrm>
          <a:prstGeom prst="chevron">
            <a:avLst>
              <a:gd fmla="val 50000" name="adj"/>
            </a:avLst>
          </a:prstGeom>
          <a:solidFill>
            <a:srgbClr val="6EBEC4"/>
          </a:solid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rgbClr val="404040"/>
                </a:solidFill>
                <a:latin typeface="Calibri"/>
                <a:ea typeface="Calibri"/>
                <a:cs typeface="Calibri"/>
                <a:sym typeface="Calibri"/>
              </a:rPr>
              <a:t>Advance Offset Generated from Agreement</a:t>
            </a:r>
          </a:p>
        </p:txBody>
      </p:sp>
      <p:sp>
        <p:nvSpPr>
          <p:cNvPr id="852" name="Shape 852"/>
          <p:cNvSpPr/>
          <p:nvPr/>
        </p:nvSpPr>
        <p:spPr>
          <a:xfrm>
            <a:off x="8021053" y="5983705"/>
            <a:ext cx="970546" cy="874294"/>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853" name="Shape 853"/>
          <p:cNvSpPr/>
          <p:nvPr/>
        </p:nvSpPr>
        <p:spPr>
          <a:xfrm>
            <a:off x="588695" y="5410198"/>
            <a:ext cx="2391833" cy="1076324"/>
          </a:xfrm>
          <a:prstGeom prst="homePlate">
            <a:avLst>
              <a:gd fmla="val 50000" name="adj"/>
            </a:avLst>
          </a:prstGeom>
          <a:solidFill>
            <a:schemeClr val="accent1"/>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rgbClr val="404040"/>
                </a:solidFill>
                <a:latin typeface="Calibri"/>
                <a:ea typeface="Calibri"/>
                <a:cs typeface="Calibri"/>
                <a:sym typeface="Calibri"/>
              </a:rPr>
              <a:t>Agreement Created in Pegasys</a:t>
            </a:r>
          </a:p>
        </p:txBody>
      </p:sp>
      <p:sp>
        <p:nvSpPr>
          <p:cNvPr id="854" name="Shape 854"/>
          <p:cNvSpPr/>
          <p:nvPr/>
        </p:nvSpPr>
        <p:spPr>
          <a:xfrm>
            <a:off x="3100118" y="5410198"/>
            <a:ext cx="2391833" cy="1076324"/>
          </a:xfrm>
          <a:prstGeom prst="chevron">
            <a:avLst>
              <a:gd fmla="val 50000" name="adj"/>
            </a:avLst>
          </a:prstGeom>
          <a:solidFill>
            <a:srgbClr val="8CCBD0"/>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rgbClr val="404040"/>
                </a:solidFill>
                <a:latin typeface="Calibri"/>
                <a:ea typeface="Calibri"/>
                <a:cs typeface="Calibri"/>
                <a:sym typeface="Calibri"/>
              </a:rPr>
              <a:t>Bill Generated from Agreement</a:t>
            </a:r>
          </a:p>
        </p:txBody>
      </p:sp>
      <p:sp>
        <p:nvSpPr>
          <p:cNvPr id="855" name="Shape 855"/>
          <p:cNvSpPr/>
          <p:nvPr/>
        </p:nvSpPr>
        <p:spPr>
          <a:xfrm>
            <a:off x="5611542" y="5410198"/>
            <a:ext cx="2391833" cy="1076324"/>
          </a:xfrm>
          <a:prstGeom prst="chevron">
            <a:avLst>
              <a:gd fmla="val 50000" name="adj"/>
            </a:avLst>
          </a:prstGeom>
          <a:solidFill>
            <a:srgbClr val="6EBEC4"/>
          </a:solid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280"/>
              </a:spcAft>
              <a:buSzPct val="25000"/>
              <a:buNone/>
            </a:pPr>
            <a:r>
              <a:rPr b="1" baseline="0" i="0" lang="en-US" sz="1400" u="none" cap="none" strike="noStrike">
                <a:solidFill>
                  <a:srgbClr val="404040"/>
                </a:solidFill>
                <a:latin typeface="Calibri"/>
                <a:ea typeface="Calibri"/>
                <a:cs typeface="Calibri"/>
                <a:sym typeface="Calibri"/>
              </a:rPr>
              <a:t>Collection Received from Customer</a:t>
            </a: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0" name="Shape 860"/>
        <p:cNvGrpSpPr/>
        <p:nvPr/>
      </p:nvGrpSpPr>
      <p:grpSpPr>
        <a:xfrm>
          <a:off x="0" y="0"/>
          <a:ext cx="0" cy="0"/>
          <a:chOff x="0" y="0"/>
          <a:chExt cx="0" cy="0"/>
        </a:xfrm>
      </p:grpSpPr>
      <p:sp>
        <p:nvSpPr>
          <p:cNvPr id="861" name="Shape 861"/>
          <p:cNvSpPr/>
          <p:nvPr/>
        </p:nvSpPr>
        <p:spPr>
          <a:xfrm>
            <a:off x="7872413" y="5857875"/>
            <a:ext cx="1055686" cy="899414"/>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862" name="Shape 862"/>
          <p:cNvPicPr preferRelativeResize="0"/>
          <p:nvPr>
            <p:ph idx="1" type="body"/>
          </p:nvPr>
        </p:nvPicPr>
        <p:blipFill rotWithShape="1">
          <a:blip r:embed="rId3">
            <a:alphaModFix/>
          </a:blip>
          <a:srcRect b="15670" l="5128" r="2029" t="18803"/>
          <a:stretch/>
        </p:blipFill>
        <p:spPr>
          <a:xfrm>
            <a:off x="621833" y="2490418"/>
            <a:ext cx="8250236" cy="4367251"/>
          </a:xfrm>
          <a:prstGeom prst="rect">
            <a:avLst/>
          </a:prstGeom>
          <a:noFill/>
          <a:ln>
            <a:noFill/>
          </a:ln>
        </p:spPr>
      </p:pic>
      <p:sp>
        <p:nvSpPr>
          <p:cNvPr id="863" name="Shape 863"/>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Outlease Agreement Interface</a:t>
            </a:r>
          </a:p>
        </p:txBody>
      </p:sp>
      <p:sp>
        <p:nvSpPr>
          <p:cNvPr id="864" name="Shape 864"/>
          <p:cNvSpPr txBox="1"/>
          <p:nvPr/>
        </p:nvSpPr>
        <p:spPr>
          <a:xfrm>
            <a:off x="440485" y="1147642"/>
            <a:ext cx="8703514" cy="1354217"/>
          </a:xfrm>
          <a:prstGeom prst="rect">
            <a:avLst/>
          </a:prstGeom>
          <a:noFill/>
          <a:ln>
            <a:noFill/>
          </a:ln>
        </p:spPr>
        <p:txBody>
          <a:bodyPr anchorCtr="0" anchor="t" bIns="0" lIns="0" rIns="0" tIns="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Web service-based</a:t>
            </a:r>
            <a:r>
              <a:rPr b="0" baseline="0" i="0" lang="en-US" sz="1800" u="none" cap="none" strike="noStrike">
                <a:solidFill>
                  <a:schemeClr val="dk1"/>
                </a:solidFill>
                <a:latin typeface="Arial"/>
                <a:ea typeface="Arial"/>
                <a:cs typeface="Arial"/>
                <a:sym typeface="Arial"/>
              </a:rPr>
              <a:t> interface from </a:t>
            </a:r>
            <a:r>
              <a:rPr b="0" baseline="0" i="0" lang="en-US" sz="1800" u="sng" cap="none" strike="noStrike">
                <a:solidFill>
                  <a:schemeClr val="dk1"/>
                </a:solidFill>
                <a:latin typeface="Arial"/>
                <a:ea typeface="Arial"/>
                <a:cs typeface="Arial"/>
                <a:sym typeface="Arial"/>
              </a:rPr>
              <a:t>PBS OA Tool</a:t>
            </a:r>
            <a:r>
              <a:rPr b="0" baseline="0" i="0" lang="en-US" sz="1800" u="none" cap="none" strike="noStrike">
                <a:solidFill>
                  <a:schemeClr val="dk1"/>
                </a:solidFill>
                <a:latin typeface="Arial"/>
                <a:ea typeface="Arial"/>
                <a:cs typeface="Arial"/>
                <a:sym typeface="Arial"/>
              </a:rPr>
              <a:t> to Pegasys to </a:t>
            </a:r>
            <a:r>
              <a:rPr b="0" baseline="0" i="0" lang="en-US" sz="1800" u="sng" cap="none" strike="noStrike">
                <a:solidFill>
                  <a:schemeClr val="dk1"/>
                </a:solidFill>
                <a:latin typeface="Arial"/>
                <a:ea typeface="Arial"/>
                <a:cs typeface="Arial"/>
                <a:sym typeface="Arial"/>
              </a:rPr>
              <a:t>establish/ maintain Outlease Agreements</a:t>
            </a:r>
            <a:r>
              <a:rPr b="0" baseline="0" i="0" lang="en-US" sz="1800" u="none" cap="none" strike="noStrike">
                <a:solidFill>
                  <a:schemeClr val="dk1"/>
                </a:solidFill>
                <a:latin typeface="Arial"/>
                <a:ea typeface="Arial"/>
                <a:cs typeface="Arial"/>
                <a:sym typeface="Arial"/>
              </a:rPr>
              <a:t> in Pegasys</a:t>
            </a:r>
          </a:p>
          <a:p>
            <a:pPr indent="-231775" lvl="1" marL="6889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Actions performed in Outlease </a:t>
            </a:r>
            <a:r>
              <a:rPr b="0" baseline="0" i="0" lang="en-US" sz="1600" u="sng" cap="none" strike="noStrike">
                <a:solidFill>
                  <a:schemeClr val="dk1"/>
                </a:solidFill>
                <a:latin typeface="Arial"/>
                <a:ea typeface="Arial"/>
                <a:cs typeface="Arial"/>
                <a:sym typeface="Arial"/>
              </a:rPr>
              <a:t>trigger Agreement creation/updates in Pegasys</a:t>
            </a:r>
          </a:p>
          <a:p>
            <a:pPr indent="-231775" lvl="1" marL="688975" marR="0" rtl="0" algn="l">
              <a:spcBef>
                <a:spcPts val="1200"/>
              </a:spcBef>
              <a:spcAft>
                <a:spcPts val="60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The following depicts the Outlease Agreement Interface between OA Tool and Pegasys:</a:t>
            </a:r>
          </a:p>
        </p:txBody>
      </p:sp>
      <p:sp>
        <p:nvSpPr>
          <p:cNvPr id="865" name="Shape 865"/>
          <p:cNvSpPr txBox="1"/>
          <p:nvPr>
            <p:ph idx="12" type="sldNum"/>
          </p:nvPr>
        </p:nvSpPr>
        <p:spPr>
          <a:xfrm>
            <a:off x="-15677" y="6604889"/>
            <a:ext cx="471290" cy="25311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866" name="Shape 866"/>
          <p:cNvSpPr txBox="1"/>
          <p:nvPr>
            <p:ph idx="11" type="ftr"/>
          </p:nvPr>
        </p:nvSpPr>
        <p:spPr>
          <a:xfrm>
            <a:off x="328245" y="6604889"/>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1" name="Shape 871"/>
        <p:cNvGrpSpPr/>
        <p:nvPr/>
      </p:nvGrpSpPr>
      <p:grpSpPr>
        <a:xfrm>
          <a:off x="0" y="0"/>
          <a:ext cx="0" cy="0"/>
          <a:chOff x="0" y="0"/>
          <a:chExt cx="0" cy="0"/>
        </a:xfrm>
      </p:grpSpPr>
      <p:sp>
        <p:nvSpPr>
          <p:cNvPr id="872" name="Shape 872"/>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600" u="none" cap="none" strike="noStrike">
                <a:solidFill>
                  <a:schemeClr val="lt1"/>
                </a:solidFill>
                <a:latin typeface="Arial"/>
                <a:ea typeface="Arial"/>
                <a:cs typeface="Arial"/>
                <a:sym typeface="Arial"/>
              </a:rPr>
              <a:t>External Direct Agreement Document Types</a:t>
            </a:r>
          </a:p>
        </p:txBody>
      </p:sp>
      <p:sp>
        <p:nvSpPr>
          <p:cNvPr id="873" name="Shape 873"/>
          <p:cNvSpPr txBox="1"/>
          <p:nvPr>
            <p:ph idx="1" type="body"/>
          </p:nvPr>
        </p:nvSpPr>
        <p:spPr>
          <a:xfrm>
            <a:off x="617785" y="1133125"/>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External Direct (ED) Agreement</a:t>
            </a:r>
          </a:p>
          <a:p>
            <a:pPr indent="-225425" lvl="1" marL="568325" marR="0" rtl="0" algn="l">
              <a:spcBef>
                <a:spcPts val="432"/>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R7 Outlease – Agreement Document Types</a:t>
            </a:r>
          </a:p>
          <a:p>
            <a:pPr indent="-117475" lvl="0" marL="231775" marR="0" rtl="0" algn="l">
              <a:spcBef>
                <a:spcPts val="432"/>
              </a:spcBef>
              <a:spcAft>
                <a:spcPts val="0"/>
              </a:spcAft>
              <a:buClr>
                <a:srgbClr val="AF242B"/>
              </a:buClr>
              <a:buFont typeface="Noto Sans Symbols"/>
              <a:buNone/>
            </a:pPr>
            <a:r>
              <a:t/>
            </a:r>
            <a:endParaRPr b="0" baseline="0" i="0" sz="2400" u="none" cap="none" strike="noStrike">
              <a:solidFill>
                <a:schemeClr val="dk1"/>
              </a:solidFill>
              <a:latin typeface="Arial"/>
              <a:ea typeface="Arial"/>
              <a:cs typeface="Arial"/>
              <a:sym typeface="Arial"/>
            </a:endParaRPr>
          </a:p>
          <a:p>
            <a:pPr indent="-136525" lvl="3" marL="12604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
        <p:nvSpPr>
          <p:cNvPr id="874" name="Shape 87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875" name="Shape 87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876" name="Shape 876"/>
          <p:cNvGraphicFramePr/>
          <p:nvPr/>
        </p:nvGraphicFramePr>
        <p:xfrm>
          <a:off x="2026508" y="2114399"/>
          <a:ext cx="3000000" cy="3000000"/>
        </p:xfrm>
        <a:graphic>
          <a:graphicData uri="http://schemas.openxmlformats.org/drawingml/2006/table">
            <a:tbl>
              <a:tblPr bandRow="1" firstCol="1" firstRow="1">
                <a:noFill/>
                <a:tableStyleId>{CE2E8DFB-E5A0-45EC-9272-A170C3E9729C}</a:tableStyleId>
              </a:tblPr>
              <a:tblGrid>
                <a:gridCol w="1578025"/>
                <a:gridCol w="3290525"/>
              </a:tblGrid>
              <a:tr h="279825">
                <a:tc>
                  <a:txBody>
                    <a:bodyPr>
                      <a:noAutofit/>
                    </a:bodyPr>
                    <a:lstStyle/>
                    <a:p>
                      <a:pPr indent="0" lvl="0" marL="0" marR="0" rtl="0" algn="ctr">
                        <a:spcBef>
                          <a:spcPts val="0"/>
                        </a:spcBef>
                        <a:spcAft>
                          <a:spcPts val="200"/>
                        </a:spcAft>
                        <a:buSzPct val="25000"/>
                        <a:buNone/>
                      </a:pPr>
                      <a:r>
                        <a:rPr b="1" baseline="0" lang="en-US" sz="1400" u="none" cap="none" strike="noStrike">
                          <a:solidFill>
                            <a:schemeClr val="dk1"/>
                          </a:solidFill>
                          <a:latin typeface="Arial"/>
                          <a:ea typeface="Arial"/>
                          <a:cs typeface="Arial"/>
                          <a:sym typeface="Arial"/>
                        </a:rPr>
                        <a:t>Doc Type</a:t>
                      </a:r>
                    </a:p>
                  </a:txBody>
                  <a:tcPr marT="0" marB="0" marR="68575" marL="68575"/>
                </a:tc>
                <a:tc>
                  <a:txBody>
                    <a:bodyPr>
                      <a:noAutofit/>
                    </a:bodyPr>
                    <a:lstStyle/>
                    <a:p>
                      <a:pPr indent="0" lvl="0" marL="0" marR="0" rtl="0" algn="ctr">
                        <a:spcBef>
                          <a:spcPts val="0"/>
                        </a:spcBef>
                        <a:spcAft>
                          <a:spcPts val="200"/>
                        </a:spcAft>
                        <a:buSzPct val="25000"/>
                        <a:buNone/>
                      </a:pPr>
                      <a:r>
                        <a:rPr b="1" baseline="0" lang="en-US" sz="1400" u="none" cap="none" strike="noStrike">
                          <a:solidFill>
                            <a:schemeClr val="dk1"/>
                          </a:solidFill>
                          <a:latin typeface="Arial"/>
                          <a:ea typeface="Arial"/>
                          <a:cs typeface="Arial"/>
                          <a:sym typeface="Arial"/>
                        </a:rPr>
                        <a:t>Agreement Purpose</a:t>
                      </a:r>
                    </a:p>
                  </a:txBody>
                  <a:tcPr marT="0" marB="0" marR="68575" marL="68575"/>
                </a:tc>
              </a:tr>
              <a:tr h="279825">
                <a:tc>
                  <a:txBody>
                    <a:bodyPr>
                      <a:noAutofit/>
                    </a:bodyPr>
                    <a:lstStyle/>
                    <a:p>
                      <a:pPr indent="0" lvl="0" marL="0" marR="0" rtl="0" algn="ctr">
                        <a:spcBef>
                          <a:spcPts val="0"/>
                        </a:spcBef>
                        <a:spcAft>
                          <a:spcPts val="200"/>
                        </a:spcAft>
                        <a:buSzPct val="25000"/>
                        <a:buNone/>
                      </a:pPr>
                      <a:r>
                        <a:rPr b="0" baseline="0" lang="en-US" sz="1400" u="none" cap="none" strike="noStrike">
                          <a:solidFill>
                            <a:schemeClr val="dk1"/>
                          </a:solidFill>
                          <a:latin typeface="Arial"/>
                          <a:ea typeface="Arial"/>
                          <a:cs typeface="Arial"/>
                          <a:sym typeface="Arial"/>
                        </a:rPr>
                        <a:t>OED</a:t>
                      </a:r>
                    </a:p>
                  </a:txBody>
                  <a:tcPr marT="0" marB="0" marR="68575" marL="68575"/>
                </a:tc>
                <a:tc>
                  <a:txBody>
                    <a:bodyPr>
                      <a:noAutofit/>
                    </a:bodyPr>
                    <a:lstStyle/>
                    <a:p>
                      <a:pPr indent="-4763" lvl="0" marL="398463" marR="0" rtl="0" algn="l">
                        <a:spcBef>
                          <a:spcPts val="0"/>
                        </a:spcBef>
                        <a:spcAft>
                          <a:spcPts val="200"/>
                        </a:spcAft>
                        <a:buSzPct val="25000"/>
                        <a:buNone/>
                      </a:pPr>
                      <a:r>
                        <a:rPr baseline="0" lang="en-US" sz="1400" u="none" cap="none" strike="noStrike">
                          <a:latin typeface="Arial"/>
                          <a:ea typeface="Arial"/>
                          <a:cs typeface="Arial"/>
                          <a:sym typeface="Arial"/>
                        </a:rPr>
                        <a:t>Other</a:t>
                      </a:r>
                    </a:p>
                  </a:txBody>
                  <a:tcPr marT="0" marB="0" marR="68575" marL="68575"/>
                </a:tc>
              </a:tr>
              <a:tr h="279825">
                <a:tc>
                  <a:txBody>
                    <a:bodyPr>
                      <a:noAutofit/>
                    </a:bodyPr>
                    <a:lstStyle/>
                    <a:p>
                      <a:pPr indent="0" lvl="0" marL="0" marR="0" rtl="0" algn="ctr">
                        <a:spcBef>
                          <a:spcPts val="0"/>
                        </a:spcBef>
                        <a:spcAft>
                          <a:spcPts val="200"/>
                        </a:spcAft>
                        <a:buSzPct val="25000"/>
                        <a:buNone/>
                      </a:pPr>
                      <a:r>
                        <a:rPr b="0" baseline="0" lang="en-US" sz="1400" u="none" cap="none" strike="noStrike">
                          <a:solidFill>
                            <a:schemeClr val="dk1"/>
                          </a:solidFill>
                          <a:latin typeface="Arial"/>
                          <a:ea typeface="Arial"/>
                          <a:cs typeface="Arial"/>
                          <a:sym typeface="Arial"/>
                        </a:rPr>
                        <a:t>ORD</a:t>
                      </a:r>
                    </a:p>
                  </a:txBody>
                  <a:tcPr marT="0" marB="0" marR="68575" marL="68575"/>
                </a:tc>
                <a:tc>
                  <a:txBody>
                    <a:bodyPr>
                      <a:noAutofit/>
                    </a:bodyPr>
                    <a:lstStyle/>
                    <a:p>
                      <a:pPr indent="-4763" lvl="0" marL="398463" marR="0" rtl="0" algn="l">
                        <a:spcBef>
                          <a:spcPts val="0"/>
                        </a:spcBef>
                        <a:spcAft>
                          <a:spcPts val="200"/>
                        </a:spcAft>
                        <a:buSzPct val="25000"/>
                        <a:buNone/>
                      </a:pPr>
                      <a:r>
                        <a:rPr baseline="0" lang="en-US" sz="1400" u="none" cap="none" strike="noStrike">
                          <a:latin typeface="Arial"/>
                          <a:ea typeface="Arial"/>
                          <a:cs typeface="Arial"/>
                          <a:sym typeface="Arial"/>
                        </a:rPr>
                        <a:t>Retail</a:t>
                      </a:r>
                    </a:p>
                  </a:txBody>
                  <a:tcPr marT="0" marB="0" marR="68575" marL="68575"/>
                </a:tc>
              </a:tr>
              <a:tr h="279825">
                <a:tc>
                  <a:txBody>
                    <a:bodyPr>
                      <a:noAutofit/>
                    </a:bodyPr>
                    <a:lstStyle/>
                    <a:p>
                      <a:pPr indent="0" lvl="0" marL="0" marR="0" rtl="0" algn="ctr">
                        <a:spcBef>
                          <a:spcPts val="0"/>
                        </a:spcBef>
                        <a:spcAft>
                          <a:spcPts val="200"/>
                        </a:spcAft>
                        <a:buSzPct val="25000"/>
                        <a:buNone/>
                      </a:pPr>
                      <a:r>
                        <a:rPr b="0" baseline="0" lang="en-US" sz="1400" u="none" cap="none" strike="noStrike">
                          <a:solidFill>
                            <a:schemeClr val="dk1"/>
                          </a:solidFill>
                          <a:latin typeface="Arial"/>
                          <a:ea typeface="Arial"/>
                          <a:cs typeface="Arial"/>
                          <a:sym typeface="Arial"/>
                        </a:rPr>
                        <a:t>OFD</a:t>
                      </a:r>
                    </a:p>
                  </a:txBody>
                  <a:tcPr marT="0" marB="0" marR="68575" marL="68575"/>
                </a:tc>
                <a:tc>
                  <a:txBody>
                    <a:bodyPr>
                      <a:noAutofit/>
                    </a:bodyPr>
                    <a:lstStyle/>
                    <a:p>
                      <a:pPr indent="-4763" lvl="0" marL="398463" marR="0" rtl="0" algn="l">
                        <a:spcBef>
                          <a:spcPts val="0"/>
                        </a:spcBef>
                        <a:spcAft>
                          <a:spcPts val="200"/>
                        </a:spcAft>
                        <a:buSzPct val="25000"/>
                        <a:buNone/>
                      </a:pPr>
                      <a:r>
                        <a:rPr baseline="0" lang="en-US" sz="1400" u="none" cap="none" strike="noStrike">
                          <a:latin typeface="Arial"/>
                          <a:ea typeface="Arial"/>
                          <a:cs typeface="Arial"/>
                          <a:sym typeface="Arial"/>
                        </a:rPr>
                        <a:t>Restaurant</a:t>
                      </a:r>
                    </a:p>
                  </a:txBody>
                  <a:tcPr marT="0" marB="0" marR="68575" marL="68575"/>
                </a:tc>
              </a:tr>
              <a:tr h="279825">
                <a:tc>
                  <a:txBody>
                    <a:bodyPr>
                      <a:noAutofit/>
                    </a:bodyPr>
                    <a:lstStyle/>
                    <a:p>
                      <a:pPr indent="0" lvl="0" marL="0" marR="0" rtl="0" algn="ctr">
                        <a:spcBef>
                          <a:spcPts val="0"/>
                        </a:spcBef>
                        <a:spcAft>
                          <a:spcPts val="200"/>
                        </a:spcAft>
                        <a:buSzPct val="25000"/>
                        <a:buNone/>
                      </a:pPr>
                      <a:r>
                        <a:rPr b="0" baseline="0" lang="en-US" sz="1400" u="none" cap="none" strike="noStrike">
                          <a:solidFill>
                            <a:schemeClr val="dk1"/>
                          </a:solidFill>
                          <a:latin typeface="Arial"/>
                          <a:ea typeface="Arial"/>
                          <a:cs typeface="Arial"/>
                          <a:sym typeface="Arial"/>
                        </a:rPr>
                        <a:t>OOD</a:t>
                      </a:r>
                    </a:p>
                  </a:txBody>
                  <a:tcPr marT="0" marB="0" marR="68575" marL="68575"/>
                </a:tc>
                <a:tc>
                  <a:txBody>
                    <a:bodyPr>
                      <a:noAutofit/>
                    </a:bodyPr>
                    <a:lstStyle/>
                    <a:p>
                      <a:pPr indent="-4763" lvl="0" marL="398463" marR="0" rtl="0" algn="l">
                        <a:spcBef>
                          <a:spcPts val="0"/>
                        </a:spcBef>
                        <a:spcAft>
                          <a:spcPts val="200"/>
                        </a:spcAft>
                        <a:buSzPct val="25000"/>
                        <a:buNone/>
                      </a:pPr>
                      <a:r>
                        <a:rPr baseline="0" lang="en-US" sz="1400" u="none" cap="none" strike="noStrike">
                          <a:latin typeface="Arial"/>
                          <a:ea typeface="Arial"/>
                          <a:cs typeface="Arial"/>
                          <a:sym typeface="Arial"/>
                        </a:rPr>
                        <a:t>Office</a:t>
                      </a:r>
                    </a:p>
                  </a:txBody>
                  <a:tcPr marT="0" marB="0" marR="68575" marL="68575"/>
                </a:tc>
              </a:tr>
              <a:tr h="279825">
                <a:tc>
                  <a:txBody>
                    <a:bodyPr>
                      <a:noAutofit/>
                    </a:bodyPr>
                    <a:lstStyle/>
                    <a:p>
                      <a:pPr indent="0" lvl="0" marL="0" marR="0" rtl="0" algn="ctr">
                        <a:spcBef>
                          <a:spcPts val="0"/>
                        </a:spcBef>
                        <a:spcAft>
                          <a:spcPts val="200"/>
                        </a:spcAft>
                        <a:buSzPct val="25000"/>
                        <a:buNone/>
                      </a:pPr>
                      <a:r>
                        <a:rPr b="0" baseline="0" lang="en-US" sz="1400" u="none" cap="none" strike="noStrike">
                          <a:solidFill>
                            <a:schemeClr val="dk1"/>
                          </a:solidFill>
                          <a:latin typeface="Arial"/>
                          <a:ea typeface="Arial"/>
                          <a:cs typeface="Arial"/>
                          <a:sym typeface="Arial"/>
                        </a:rPr>
                        <a:t>OHD</a:t>
                      </a:r>
                    </a:p>
                  </a:txBody>
                  <a:tcPr marT="0" marB="0" marR="68575" marL="68575"/>
                </a:tc>
                <a:tc>
                  <a:txBody>
                    <a:bodyPr>
                      <a:noAutofit/>
                    </a:bodyPr>
                    <a:lstStyle/>
                    <a:p>
                      <a:pPr indent="-4763" lvl="0" marL="398463" marR="0" rtl="0" algn="l">
                        <a:spcBef>
                          <a:spcPts val="0"/>
                        </a:spcBef>
                        <a:spcAft>
                          <a:spcPts val="200"/>
                        </a:spcAft>
                        <a:buSzPct val="25000"/>
                        <a:buNone/>
                      </a:pPr>
                      <a:r>
                        <a:rPr baseline="0" lang="en-US" sz="1400" u="none" cap="none" strike="noStrike">
                          <a:latin typeface="Arial"/>
                          <a:ea typeface="Arial"/>
                          <a:cs typeface="Arial"/>
                          <a:sym typeface="Arial"/>
                        </a:rPr>
                        <a:t>Warehouse</a:t>
                      </a:r>
                    </a:p>
                  </a:txBody>
                  <a:tcPr marT="0" marB="0" marR="68575" marL="68575"/>
                </a:tc>
              </a:tr>
              <a:tr h="279825">
                <a:tc>
                  <a:txBody>
                    <a:bodyPr>
                      <a:noAutofit/>
                    </a:bodyPr>
                    <a:lstStyle/>
                    <a:p>
                      <a:pPr indent="0" lvl="0" marL="0" marR="0" rtl="0" algn="ctr">
                        <a:spcBef>
                          <a:spcPts val="0"/>
                        </a:spcBef>
                        <a:spcAft>
                          <a:spcPts val="200"/>
                        </a:spcAft>
                        <a:buSzPct val="25000"/>
                        <a:buNone/>
                      </a:pPr>
                      <a:r>
                        <a:rPr b="0" baseline="0" lang="en-US" sz="1400" u="none" cap="none" strike="noStrike">
                          <a:solidFill>
                            <a:schemeClr val="dk1"/>
                          </a:solidFill>
                          <a:latin typeface="Arial"/>
                          <a:ea typeface="Arial"/>
                          <a:cs typeface="Arial"/>
                          <a:sym typeface="Arial"/>
                        </a:rPr>
                        <a:t>OPD</a:t>
                      </a:r>
                    </a:p>
                  </a:txBody>
                  <a:tcPr marT="0" marB="0" marR="68575" marL="68575"/>
                </a:tc>
                <a:tc>
                  <a:txBody>
                    <a:bodyPr>
                      <a:noAutofit/>
                    </a:bodyPr>
                    <a:lstStyle/>
                    <a:p>
                      <a:pPr indent="-4763" lvl="0" marL="398463" marR="0" rtl="0" algn="l">
                        <a:spcBef>
                          <a:spcPts val="0"/>
                        </a:spcBef>
                        <a:spcAft>
                          <a:spcPts val="200"/>
                        </a:spcAft>
                        <a:buSzPct val="25000"/>
                        <a:buNone/>
                      </a:pPr>
                      <a:r>
                        <a:rPr baseline="0" lang="en-US" sz="1400" u="none" cap="none" strike="noStrike">
                          <a:latin typeface="Arial"/>
                          <a:ea typeface="Arial"/>
                          <a:cs typeface="Arial"/>
                          <a:sym typeface="Arial"/>
                        </a:rPr>
                        <a:t>Parking</a:t>
                      </a:r>
                    </a:p>
                  </a:txBody>
                  <a:tcPr marT="0" marB="0" marR="68575" marL="68575"/>
                </a:tc>
              </a:tr>
              <a:tr h="279825">
                <a:tc>
                  <a:txBody>
                    <a:bodyPr>
                      <a:noAutofit/>
                    </a:bodyPr>
                    <a:lstStyle/>
                    <a:p>
                      <a:pPr indent="0" lvl="0" marL="0" marR="0" rtl="0" algn="ctr">
                        <a:spcBef>
                          <a:spcPts val="0"/>
                        </a:spcBef>
                        <a:spcAft>
                          <a:spcPts val="200"/>
                        </a:spcAft>
                        <a:buSzPct val="25000"/>
                        <a:buNone/>
                      </a:pPr>
                      <a:r>
                        <a:rPr b="0" baseline="0" lang="en-US" sz="1400" u="none" cap="none" strike="noStrike">
                          <a:solidFill>
                            <a:schemeClr val="dk1"/>
                          </a:solidFill>
                          <a:latin typeface="Arial"/>
                          <a:ea typeface="Arial"/>
                          <a:cs typeface="Arial"/>
                          <a:sym typeface="Arial"/>
                        </a:rPr>
                        <a:t>OAD</a:t>
                      </a:r>
                    </a:p>
                  </a:txBody>
                  <a:tcPr marT="0" marB="0" marR="68575" marL="68575"/>
                </a:tc>
                <a:tc>
                  <a:txBody>
                    <a:bodyPr>
                      <a:noAutofit/>
                    </a:bodyPr>
                    <a:lstStyle/>
                    <a:p>
                      <a:pPr indent="-4763" lvl="0" marL="398463" marR="0" rtl="0" algn="l">
                        <a:spcBef>
                          <a:spcPts val="0"/>
                        </a:spcBef>
                        <a:spcAft>
                          <a:spcPts val="200"/>
                        </a:spcAft>
                        <a:buSzPct val="25000"/>
                        <a:buNone/>
                      </a:pPr>
                      <a:r>
                        <a:rPr baseline="0" lang="en-US" sz="1400" u="none" cap="none" strike="noStrike">
                          <a:latin typeface="Arial"/>
                          <a:ea typeface="Arial"/>
                          <a:cs typeface="Arial"/>
                          <a:sym typeface="Arial"/>
                        </a:rPr>
                        <a:t>Antenna</a:t>
                      </a:r>
                    </a:p>
                  </a:txBody>
                  <a:tcPr marT="0" marB="0" marR="68575" marL="68575"/>
                </a:tc>
              </a:tr>
              <a:tr h="279825">
                <a:tc>
                  <a:txBody>
                    <a:bodyPr>
                      <a:noAutofit/>
                    </a:bodyPr>
                    <a:lstStyle/>
                    <a:p>
                      <a:pPr indent="0" lvl="0" marL="0" marR="0" rtl="0" algn="ctr">
                        <a:spcBef>
                          <a:spcPts val="0"/>
                        </a:spcBef>
                        <a:spcAft>
                          <a:spcPts val="200"/>
                        </a:spcAft>
                        <a:buSzPct val="25000"/>
                        <a:buNone/>
                      </a:pPr>
                      <a:r>
                        <a:rPr b="0" baseline="0" lang="en-US" sz="1400" u="none" cap="none" strike="noStrike">
                          <a:solidFill>
                            <a:schemeClr val="dk1"/>
                          </a:solidFill>
                          <a:latin typeface="Arial"/>
                          <a:ea typeface="Arial"/>
                          <a:cs typeface="Arial"/>
                          <a:sym typeface="Arial"/>
                        </a:rPr>
                        <a:t>OMD</a:t>
                      </a:r>
                    </a:p>
                  </a:txBody>
                  <a:tcPr marT="0" marB="0" marR="68575" marL="68575"/>
                </a:tc>
                <a:tc>
                  <a:txBody>
                    <a:bodyPr>
                      <a:noAutofit/>
                    </a:bodyPr>
                    <a:lstStyle/>
                    <a:p>
                      <a:pPr indent="-4763" lvl="0" marL="398463" marR="0" rtl="0" algn="l">
                        <a:spcBef>
                          <a:spcPts val="0"/>
                        </a:spcBef>
                        <a:spcAft>
                          <a:spcPts val="200"/>
                        </a:spcAft>
                        <a:buSzPct val="25000"/>
                        <a:buNone/>
                      </a:pPr>
                      <a:r>
                        <a:rPr baseline="0" lang="en-US" sz="1400" u="none" cap="none" strike="noStrike">
                          <a:latin typeface="Arial"/>
                          <a:ea typeface="Arial"/>
                          <a:cs typeface="Arial"/>
                          <a:sym typeface="Arial"/>
                        </a:rPr>
                        <a:t>Movie/Photography</a:t>
                      </a:r>
                    </a:p>
                  </a:txBody>
                  <a:tcPr marT="0" marB="0" marR="68575" marL="68575"/>
                </a:tc>
              </a:tr>
              <a:tr h="279825">
                <a:tc>
                  <a:txBody>
                    <a:bodyPr>
                      <a:noAutofit/>
                    </a:bodyPr>
                    <a:lstStyle/>
                    <a:p>
                      <a:pPr indent="0" lvl="0" marL="0" marR="0" rtl="0" algn="ctr">
                        <a:spcBef>
                          <a:spcPts val="0"/>
                        </a:spcBef>
                        <a:spcAft>
                          <a:spcPts val="200"/>
                        </a:spcAft>
                        <a:buSzPct val="25000"/>
                        <a:buNone/>
                      </a:pPr>
                      <a:r>
                        <a:rPr b="0" baseline="0" lang="en-US" sz="1400" u="none" cap="none" strike="noStrike">
                          <a:solidFill>
                            <a:schemeClr val="dk1"/>
                          </a:solidFill>
                          <a:latin typeface="Arial"/>
                          <a:ea typeface="Arial"/>
                          <a:cs typeface="Arial"/>
                          <a:sym typeface="Arial"/>
                        </a:rPr>
                        <a:t>OSD</a:t>
                      </a:r>
                    </a:p>
                  </a:txBody>
                  <a:tcPr marT="0" marB="0" marR="68575" marL="68575"/>
                </a:tc>
                <a:tc>
                  <a:txBody>
                    <a:bodyPr>
                      <a:noAutofit/>
                    </a:bodyPr>
                    <a:lstStyle/>
                    <a:p>
                      <a:pPr indent="-4763" lvl="0" marL="398463" marR="0" rtl="0" algn="l">
                        <a:spcBef>
                          <a:spcPts val="0"/>
                        </a:spcBef>
                        <a:spcAft>
                          <a:spcPts val="200"/>
                        </a:spcAft>
                        <a:buSzPct val="25000"/>
                        <a:buNone/>
                      </a:pPr>
                      <a:r>
                        <a:rPr baseline="0" lang="en-US" sz="1400" u="none" cap="none" strike="noStrike">
                          <a:latin typeface="Arial"/>
                          <a:ea typeface="Arial"/>
                          <a:cs typeface="Arial"/>
                          <a:sym typeface="Arial"/>
                        </a:rPr>
                        <a:t>Special Events</a:t>
                      </a:r>
                    </a:p>
                  </a:txBody>
                  <a:tcPr marT="0" marB="0" marR="68575" marL="68575"/>
                </a:tc>
              </a:tr>
              <a:tr h="279825">
                <a:tc>
                  <a:txBody>
                    <a:bodyPr>
                      <a:noAutofit/>
                    </a:bodyPr>
                    <a:lstStyle/>
                    <a:p>
                      <a:pPr indent="0" lvl="0" marL="0" marR="0" rtl="0" algn="ctr">
                        <a:spcBef>
                          <a:spcPts val="0"/>
                        </a:spcBef>
                        <a:spcAft>
                          <a:spcPts val="200"/>
                        </a:spcAft>
                        <a:buSzPct val="25000"/>
                        <a:buNone/>
                      </a:pPr>
                      <a:r>
                        <a:rPr b="0" baseline="0" lang="en-US" sz="1400" u="none" cap="none" strike="noStrike">
                          <a:solidFill>
                            <a:schemeClr val="dk1"/>
                          </a:solidFill>
                          <a:latin typeface="Arial"/>
                          <a:ea typeface="Arial"/>
                          <a:cs typeface="Arial"/>
                          <a:sym typeface="Arial"/>
                        </a:rPr>
                        <a:t>OWD</a:t>
                      </a:r>
                    </a:p>
                  </a:txBody>
                  <a:tcPr marT="0" marB="0" marR="68575" marL="68575"/>
                </a:tc>
                <a:tc>
                  <a:txBody>
                    <a:bodyPr>
                      <a:noAutofit/>
                    </a:bodyPr>
                    <a:lstStyle/>
                    <a:p>
                      <a:pPr indent="-4763" lvl="0" marL="398463" marR="0" rtl="0" algn="l">
                        <a:spcBef>
                          <a:spcPts val="0"/>
                        </a:spcBef>
                        <a:spcAft>
                          <a:spcPts val="200"/>
                        </a:spcAft>
                        <a:buSzPct val="25000"/>
                        <a:buNone/>
                      </a:pPr>
                      <a:r>
                        <a:rPr baseline="0" lang="en-US" sz="1400" u="none" cap="none" strike="noStrike">
                          <a:latin typeface="Arial"/>
                          <a:ea typeface="Arial"/>
                          <a:cs typeface="Arial"/>
                          <a:sym typeface="Arial"/>
                        </a:rPr>
                        <a:t>Easement/Right-of-Way</a:t>
                      </a:r>
                    </a:p>
                  </a:txBody>
                  <a:tcPr marT="0" marB="0" marR="68575" marL="68575"/>
                </a:tc>
              </a:tr>
              <a:tr h="169550">
                <a:tc>
                  <a:txBody>
                    <a:bodyPr>
                      <a:noAutofit/>
                    </a:bodyPr>
                    <a:lstStyle/>
                    <a:p>
                      <a:pPr indent="0" lvl="0" marL="0" marR="0" rtl="0" algn="ctr">
                        <a:spcBef>
                          <a:spcPts val="0"/>
                        </a:spcBef>
                        <a:spcAft>
                          <a:spcPts val="200"/>
                        </a:spcAft>
                        <a:buSzPct val="25000"/>
                        <a:buNone/>
                      </a:pPr>
                      <a:r>
                        <a:rPr b="0" baseline="0" lang="en-US" sz="1400" u="none" cap="none" strike="noStrike">
                          <a:solidFill>
                            <a:schemeClr val="dk1"/>
                          </a:solidFill>
                          <a:latin typeface="Arial"/>
                          <a:ea typeface="Arial"/>
                          <a:cs typeface="Arial"/>
                          <a:sym typeface="Arial"/>
                        </a:rPr>
                        <a:t>OLD</a:t>
                      </a:r>
                    </a:p>
                  </a:txBody>
                  <a:tcPr marT="0" marB="0" marR="68575" marL="68575"/>
                </a:tc>
                <a:tc>
                  <a:txBody>
                    <a:bodyPr>
                      <a:noAutofit/>
                    </a:bodyPr>
                    <a:lstStyle/>
                    <a:p>
                      <a:pPr indent="-4763" lvl="0" marL="398463" marR="0" rtl="0" algn="l">
                        <a:spcBef>
                          <a:spcPts val="0"/>
                        </a:spcBef>
                        <a:spcAft>
                          <a:spcPts val="200"/>
                        </a:spcAft>
                        <a:buSzPct val="25000"/>
                        <a:buNone/>
                      </a:pPr>
                      <a:r>
                        <a:rPr baseline="0" lang="en-US" sz="1400" u="none" cap="none" strike="noStrike">
                          <a:latin typeface="Arial"/>
                          <a:ea typeface="Arial"/>
                          <a:cs typeface="Arial"/>
                          <a:sym typeface="Arial"/>
                        </a:rPr>
                        <a:t>Land Port of Entry (LPOE)</a:t>
                      </a:r>
                    </a:p>
                  </a:txBody>
                  <a:tcPr marT="0" marB="0" marR="68575" marL="68575"/>
                </a:tc>
              </a:tr>
              <a:tr h="279825">
                <a:tc>
                  <a:txBody>
                    <a:bodyPr>
                      <a:noAutofit/>
                    </a:bodyPr>
                    <a:lstStyle/>
                    <a:p>
                      <a:pPr indent="0" lvl="0" marL="0" marR="0" rtl="0" algn="ctr">
                        <a:spcBef>
                          <a:spcPts val="0"/>
                        </a:spcBef>
                        <a:spcAft>
                          <a:spcPts val="200"/>
                        </a:spcAft>
                        <a:buSzPct val="25000"/>
                        <a:buNone/>
                      </a:pPr>
                      <a:r>
                        <a:rPr b="0" baseline="0" lang="en-US" sz="1400" u="none" cap="none" strike="noStrike">
                          <a:solidFill>
                            <a:schemeClr val="dk1"/>
                          </a:solidFill>
                          <a:latin typeface="Arial"/>
                          <a:ea typeface="Arial"/>
                          <a:cs typeface="Arial"/>
                          <a:sym typeface="Arial"/>
                        </a:rPr>
                        <a:t>OCD</a:t>
                      </a:r>
                    </a:p>
                  </a:txBody>
                  <a:tcPr marT="0" marB="0" marR="68575" marL="68575"/>
                </a:tc>
                <a:tc>
                  <a:txBody>
                    <a:bodyPr>
                      <a:noAutofit/>
                    </a:bodyPr>
                    <a:lstStyle/>
                    <a:p>
                      <a:pPr indent="-4763" lvl="0" marL="398463" marR="0" rtl="0" algn="l">
                        <a:spcBef>
                          <a:spcPts val="0"/>
                        </a:spcBef>
                        <a:spcAft>
                          <a:spcPts val="200"/>
                        </a:spcAft>
                        <a:buSzPct val="25000"/>
                        <a:buNone/>
                      </a:pPr>
                      <a:r>
                        <a:rPr baseline="0" lang="en-US" sz="1400" u="none" cap="none" strike="noStrike">
                          <a:latin typeface="Arial"/>
                          <a:ea typeface="Arial"/>
                          <a:cs typeface="Arial"/>
                          <a:sym typeface="Arial"/>
                        </a:rPr>
                        <a:t>Credit Union</a:t>
                      </a:r>
                    </a:p>
                  </a:txBody>
                  <a:tcPr marT="0" marB="0" marR="68575" marL="68575"/>
                </a:tc>
              </a:tr>
              <a:tr h="279825">
                <a:tc>
                  <a:txBody>
                    <a:bodyPr>
                      <a:noAutofit/>
                    </a:bodyPr>
                    <a:lstStyle/>
                    <a:p>
                      <a:pPr indent="0" lvl="0" marL="0" marR="0" rtl="0" algn="ctr">
                        <a:spcBef>
                          <a:spcPts val="0"/>
                        </a:spcBef>
                        <a:spcAft>
                          <a:spcPts val="200"/>
                        </a:spcAft>
                        <a:buSzPct val="25000"/>
                        <a:buNone/>
                      </a:pPr>
                      <a:r>
                        <a:rPr b="0" baseline="0" lang="en-US" sz="1400" u="none" cap="none" strike="noStrike">
                          <a:solidFill>
                            <a:schemeClr val="dk1"/>
                          </a:solidFill>
                          <a:latin typeface="Arial"/>
                          <a:ea typeface="Arial"/>
                          <a:cs typeface="Arial"/>
                          <a:sym typeface="Arial"/>
                        </a:rPr>
                        <a:t>OUD</a:t>
                      </a:r>
                    </a:p>
                  </a:txBody>
                  <a:tcPr marT="0" marB="0" marR="68575" marL="68575"/>
                </a:tc>
                <a:tc>
                  <a:txBody>
                    <a:bodyPr>
                      <a:noAutofit/>
                    </a:bodyPr>
                    <a:lstStyle/>
                    <a:p>
                      <a:pPr indent="-4763" lvl="0" marL="398463" marR="0" rtl="0" algn="l">
                        <a:spcBef>
                          <a:spcPts val="0"/>
                        </a:spcBef>
                        <a:spcAft>
                          <a:spcPts val="200"/>
                        </a:spcAft>
                        <a:buSzPct val="25000"/>
                        <a:buNone/>
                      </a:pPr>
                      <a:r>
                        <a:rPr baseline="0" lang="en-US" sz="1400" u="none" cap="none" strike="noStrike">
                          <a:latin typeface="Arial"/>
                          <a:ea typeface="Arial"/>
                          <a:cs typeface="Arial"/>
                          <a:sym typeface="Arial"/>
                        </a:rPr>
                        <a:t>USPS</a:t>
                      </a:r>
                    </a:p>
                  </a:txBody>
                  <a:tcPr marT="0" marB="0" marR="68575" marL="68575"/>
                </a:tc>
              </a:tr>
            </a:tbl>
          </a:graphicData>
        </a:graphic>
      </p:graphicFrame>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455612" y="331787"/>
            <a:ext cx="8463099"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Overview and Key Concepts</a:t>
            </a:r>
          </a:p>
        </p:txBody>
      </p:sp>
      <p:sp>
        <p:nvSpPr>
          <p:cNvPr id="142" name="Shape 142"/>
          <p:cNvSpPr txBox="1"/>
          <p:nvPr>
            <p:ph idx="12" type="sldNum"/>
          </p:nvPr>
        </p:nvSpPr>
        <p:spPr>
          <a:xfrm>
            <a:off x="0" y="6553200"/>
            <a:ext cx="435697" cy="30479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43" name="Shape 143"/>
          <p:cNvSpPr txBox="1"/>
          <p:nvPr>
            <p:ph idx="1" type="body"/>
          </p:nvPr>
        </p:nvSpPr>
        <p:spPr>
          <a:xfrm>
            <a:off x="391886" y="1309963"/>
            <a:ext cx="8752113"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Pegasys Project Cost Accounting System (PCAS) module:</a:t>
            </a:r>
            <a:r>
              <a:rPr b="0" baseline="0" i="0" lang="en-US" sz="1600" u="none" cap="none" strike="noStrike">
                <a:solidFill>
                  <a:schemeClr val="dk1"/>
                </a:solidFill>
                <a:latin typeface="Arial"/>
                <a:ea typeface="Arial"/>
                <a:cs typeface="Arial"/>
                <a:sym typeface="Arial"/>
              </a:rPr>
              <a:t> </a:t>
            </a:r>
          </a:p>
          <a:p>
            <a:pPr indent="-225425" lvl="1" marL="568325" marR="0" rtl="0" algn="l">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Provides for </a:t>
            </a:r>
            <a:r>
              <a:rPr b="0" baseline="0" i="0" lang="en-US" sz="1600" u="sng" cap="none" strike="noStrike">
                <a:solidFill>
                  <a:schemeClr val="dk1"/>
                </a:solidFill>
                <a:latin typeface="Arial"/>
                <a:ea typeface="Arial"/>
                <a:cs typeface="Arial"/>
                <a:sym typeface="Arial"/>
              </a:rPr>
              <a:t>management of costs/revenues</a:t>
            </a:r>
            <a:r>
              <a:rPr b="0" baseline="0" i="0" lang="en-US" sz="1600" u="none" cap="none" strike="noStrike">
                <a:solidFill>
                  <a:schemeClr val="dk1"/>
                </a:solidFill>
                <a:latin typeface="Arial"/>
                <a:ea typeface="Arial"/>
                <a:cs typeface="Arial"/>
                <a:sym typeface="Arial"/>
              </a:rPr>
              <a:t> through use of </a:t>
            </a:r>
            <a:r>
              <a:rPr b="0" baseline="0" i="0" lang="en-US" sz="1600" u="sng" cap="none" strike="noStrike">
                <a:solidFill>
                  <a:schemeClr val="dk1"/>
                </a:solidFill>
                <a:latin typeface="Arial"/>
                <a:ea typeface="Arial"/>
                <a:cs typeface="Arial"/>
                <a:sym typeface="Arial"/>
              </a:rPr>
              <a:t>“Agreements”</a:t>
            </a:r>
          </a:p>
          <a:p>
            <a:pPr indent="-349250" lvl="1" marL="857250" marR="0" rtl="0" algn="l">
              <a:spcBef>
                <a:spcPts val="320"/>
              </a:spcBef>
              <a:spcAft>
                <a:spcPts val="0"/>
              </a:spcAft>
              <a:buClr>
                <a:srgbClr val="AF242B"/>
              </a:buClr>
              <a:buSzPct val="75000"/>
              <a:buFont typeface="Noto Sans Symbols"/>
              <a:buChar char="•"/>
            </a:pPr>
            <a:r>
              <a:rPr b="1" baseline="0" i="0" lang="en-US" sz="1600" u="none" cap="none" strike="noStrike">
                <a:solidFill>
                  <a:schemeClr val="dk1"/>
                </a:solidFill>
                <a:latin typeface="Arial"/>
                <a:ea typeface="Arial"/>
                <a:cs typeface="Arial"/>
                <a:sym typeface="Arial"/>
              </a:rPr>
              <a:t>PCAS Agreement</a:t>
            </a:r>
            <a:r>
              <a:rPr b="0" baseline="0" i="0" lang="en-US" sz="1600" u="none" cap="none" strike="noStrike">
                <a:solidFill>
                  <a:schemeClr val="dk1"/>
                </a:solidFill>
                <a:latin typeface="Arial"/>
                <a:ea typeface="Arial"/>
                <a:cs typeface="Arial"/>
                <a:sym typeface="Arial"/>
              </a:rPr>
              <a:t>: </a:t>
            </a:r>
          </a:p>
          <a:p>
            <a:pPr indent="-352425" lvl="2" marL="1203325" marR="0" rtl="0" algn="l">
              <a:spcBef>
                <a:spcPts val="32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Define terms/conditions</a:t>
            </a:r>
            <a:r>
              <a:rPr b="0" baseline="0" i="0" lang="en-US" sz="1600" u="none" cap="none" strike="noStrike">
                <a:solidFill>
                  <a:schemeClr val="dk1"/>
                </a:solidFill>
                <a:latin typeface="Arial"/>
                <a:ea typeface="Arial"/>
                <a:cs typeface="Arial"/>
                <a:sym typeface="Arial"/>
              </a:rPr>
              <a:t> regarding the provision of goods/services by GSA to a customer</a:t>
            </a:r>
          </a:p>
          <a:p>
            <a:pPr indent="-352425" lvl="2" marL="1203325" marR="0" rtl="0" algn="l">
              <a:spcBef>
                <a:spcPts val="32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Record the amount of funding </a:t>
            </a:r>
            <a:r>
              <a:rPr b="0" baseline="0" i="0" lang="en-US" sz="1600" u="none" cap="none" strike="noStrike">
                <a:solidFill>
                  <a:schemeClr val="dk1"/>
                </a:solidFill>
                <a:latin typeface="Arial"/>
                <a:ea typeface="Arial"/>
                <a:cs typeface="Arial"/>
                <a:sym typeface="Arial"/>
              </a:rPr>
              <a:t>a customer agrees to provide to GSA in exchange for goods/services</a:t>
            </a:r>
          </a:p>
          <a:p>
            <a:pPr indent="-352425" lvl="2" marL="1203325" marR="0" rtl="0" algn="l">
              <a:spcBef>
                <a:spcPts val="320"/>
              </a:spcBef>
              <a:spcAft>
                <a:spcPts val="0"/>
              </a:spcAft>
              <a:buClr>
                <a:srgbClr val="AF242B"/>
              </a:buClr>
              <a:buSzPct val="75000"/>
              <a:buFont typeface="Noto Sans Symbols"/>
              <a:buChar char="•"/>
            </a:pPr>
            <a:r>
              <a:rPr b="0" baseline="0" i="0" lang="en-US" sz="1600" u="sng" cap="none" strike="noStrike">
                <a:solidFill>
                  <a:schemeClr val="dk1"/>
                </a:solidFill>
                <a:latin typeface="Arial"/>
                <a:ea typeface="Arial"/>
                <a:cs typeface="Arial"/>
                <a:sym typeface="Arial"/>
              </a:rPr>
              <a:t>Track fulfillment of customer orders</a:t>
            </a:r>
            <a:r>
              <a:rPr b="0" baseline="0" i="0" lang="en-US" sz="1600" u="none" cap="none" strike="noStrike">
                <a:solidFill>
                  <a:schemeClr val="dk1"/>
                </a:solidFill>
                <a:latin typeface="Arial"/>
                <a:ea typeface="Arial"/>
                <a:cs typeface="Arial"/>
                <a:sym typeface="Arial"/>
              </a:rPr>
              <a:t> by GSA for the customer</a:t>
            </a:r>
          </a:p>
          <a:p>
            <a:pPr indent="-273050" lvl="1" marL="857250" marR="0" rtl="0" algn="l">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273050" lvl="1" marL="857250" marR="0" rtl="0" algn="l">
              <a:lnSpc>
                <a:spcPct val="90000"/>
              </a:lnSpc>
              <a:spcBef>
                <a:spcPts val="32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349250" lvl="1" marL="857250" marR="0" rtl="0" algn="l">
              <a:lnSpc>
                <a:spcPct val="90000"/>
              </a:lnSpc>
              <a:spcBef>
                <a:spcPts val="32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Agreements provide an </a:t>
            </a:r>
            <a:r>
              <a:rPr b="0" baseline="0" i="0" lang="en-US" sz="1600" u="sng" cap="none" strike="noStrike">
                <a:solidFill>
                  <a:schemeClr val="dk1"/>
                </a:solidFill>
                <a:latin typeface="Arial"/>
                <a:ea typeface="Arial"/>
                <a:cs typeface="Arial"/>
                <a:sym typeface="Arial"/>
              </a:rPr>
              <a:t>automated</a:t>
            </a:r>
            <a:r>
              <a:rPr b="0" baseline="0" i="0" lang="en-US" sz="1600" u="none" cap="none" strike="noStrike">
                <a:solidFill>
                  <a:schemeClr val="dk1"/>
                </a:solidFill>
                <a:latin typeface="Arial"/>
                <a:ea typeface="Arial"/>
                <a:cs typeface="Arial"/>
                <a:sym typeface="Arial"/>
              </a:rPr>
              <a:t> means of:</a:t>
            </a:r>
          </a:p>
          <a:p>
            <a:pPr indent="-466725" lvl="2" marL="1317625" marR="0" rtl="0" algn="l">
              <a:lnSpc>
                <a:spcPct val="90000"/>
              </a:lnSpc>
              <a:spcBef>
                <a:spcPts val="320"/>
              </a:spcBef>
              <a:spcAft>
                <a:spcPts val="0"/>
              </a:spcAft>
              <a:buClr>
                <a:srgbClr val="AF242B"/>
              </a:buClr>
              <a:buSzPct val="75000"/>
              <a:buFont typeface="Arial"/>
              <a:buAutoNum type="arabicPeriod"/>
            </a:pPr>
            <a:r>
              <a:rPr b="1" baseline="0" i="0" lang="en-US" sz="1600" u="none" cap="none" strike="noStrike">
                <a:solidFill>
                  <a:schemeClr val="dk1"/>
                </a:solidFill>
                <a:latin typeface="Arial"/>
                <a:ea typeface="Arial"/>
                <a:cs typeface="Arial"/>
                <a:sym typeface="Arial"/>
              </a:rPr>
              <a:t>Tracking spending</a:t>
            </a:r>
            <a:r>
              <a:rPr b="0" baseline="0" i="0" lang="en-US" sz="1600" u="none" cap="none" strike="noStrike">
                <a:solidFill>
                  <a:schemeClr val="dk1"/>
                </a:solidFill>
                <a:latin typeface="Arial"/>
                <a:ea typeface="Arial"/>
                <a:cs typeface="Arial"/>
                <a:sym typeface="Arial"/>
              </a:rPr>
              <a:t> for procurement of goods and services</a:t>
            </a:r>
          </a:p>
          <a:p>
            <a:pPr indent="-466725" lvl="2" marL="1317625" marR="0" rtl="0" algn="l">
              <a:lnSpc>
                <a:spcPct val="90000"/>
              </a:lnSpc>
              <a:spcBef>
                <a:spcPts val="320"/>
              </a:spcBef>
              <a:spcAft>
                <a:spcPts val="0"/>
              </a:spcAft>
              <a:buClr>
                <a:srgbClr val="AF242B"/>
              </a:buClr>
              <a:buSzPct val="75000"/>
              <a:buFont typeface="Arial"/>
              <a:buAutoNum type="arabicPeriod"/>
            </a:pPr>
            <a:r>
              <a:rPr b="1" baseline="0" i="0" lang="en-US" sz="1600" u="none" cap="none" strike="noStrike">
                <a:solidFill>
                  <a:schemeClr val="dk1"/>
                </a:solidFill>
                <a:latin typeface="Arial"/>
                <a:ea typeface="Arial"/>
                <a:cs typeface="Arial"/>
                <a:sym typeface="Arial"/>
              </a:rPr>
              <a:t>Billing the customer</a:t>
            </a:r>
            <a:r>
              <a:rPr b="0" baseline="0" i="0" lang="en-US" sz="1600" u="none" cap="none" strike="noStrike">
                <a:solidFill>
                  <a:schemeClr val="dk1"/>
                </a:solidFill>
                <a:latin typeface="Arial"/>
                <a:ea typeface="Arial"/>
                <a:cs typeface="Arial"/>
                <a:sym typeface="Arial"/>
              </a:rPr>
              <a:t> for 1) expenses incurred or 2) a flat rate</a:t>
            </a:r>
          </a:p>
          <a:p>
            <a:pPr indent="-466725" lvl="2" marL="1317625" marR="0" rtl="0" algn="l">
              <a:lnSpc>
                <a:spcPct val="90000"/>
              </a:lnSpc>
              <a:spcBef>
                <a:spcPts val="320"/>
              </a:spcBef>
              <a:spcAft>
                <a:spcPts val="0"/>
              </a:spcAft>
              <a:buClr>
                <a:srgbClr val="AF242B"/>
              </a:buClr>
              <a:buSzPct val="75000"/>
              <a:buFont typeface="Arial"/>
              <a:buAutoNum type="arabicPeriod"/>
            </a:pPr>
            <a:r>
              <a:rPr b="1" baseline="0" i="0" lang="en-US" sz="1600" u="none" cap="none" strike="noStrike">
                <a:solidFill>
                  <a:schemeClr val="dk1"/>
                </a:solidFill>
                <a:latin typeface="Arial"/>
                <a:ea typeface="Arial"/>
                <a:cs typeface="Arial"/>
                <a:sym typeface="Arial"/>
              </a:rPr>
              <a:t>Tracking customer reimbursements</a:t>
            </a:r>
            <a:r>
              <a:rPr b="0" baseline="0" i="0" lang="en-US" sz="1600" u="none" cap="none" strike="noStrike">
                <a:solidFill>
                  <a:schemeClr val="dk1"/>
                </a:solidFill>
                <a:latin typeface="Arial"/>
                <a:ea typeface="Arial"/>
                <a:cs typeface="Arial"/>
                <a:sym typeface="Arial"/>
              </a:rPr>
              <a:t> for goods/costs/services</a:t>
            </a:r>
          </a:p>
          <a:p>
            <a:pPr indent="-155575" lvl="0" marL="231775" marR="0" rtl="0" algn="l">
              <a:spcBef>
                <a:spcPts val="300"/>
              </a:spcBef>
              <a:spcAft>
                <a:spcPts val="0"/>
              </a:spcAft>
              <a:buClr>
                <a:srgbClr val="AF242B"/>
              </a:buClr>
              <a:buFont typeface="Noto Sans Symbols"/>
              <a:buNone/>
            </a:pPr>
            <a:r>
              <a:t/>
            </a:r>
            <a:endParaRPr b="0" baseline="0" i="0" sz="1600" u="none" cap="none" strike="noStrike">
              <a:solidFill>
                <a:schemeClr val="dk1"/>
              </a:solidFill>
              <a:latin typeface="Arial"/>
              <a:ea typeface="Arial"/>
              <a:cs typeface="Arial"/>
              <a:sym typeface="Arial"/>
            </a:endParaRPr>
          </a:p>
          <a:p>
            <a:pPr indent="-165100" lvl="0" marL="231775" marR="0" rtl="0" algn="l">
              <a:spcBef>
                <a:spcPts val="300"/>
              </a:spcBef>
              <a:spcAft>
                <a:spcPts val="0"/>
              </a:spcAft>
              <a:buClr>
                <a:srgbClr val="AF242B"/>
              </a:buClr>
              <a:buFont typeface="Noto Sans Symbols"/>
              <a:buNone/>
            </a:pPr>
            <a:r>
              <a:t/>
            </a:r>
            <a:endParaRPr b="0" baseline="0" i="0" sz="1400" u="none" cap="none" strike="noStrike">
              <a:solidFill>
                <a:schemeClr val="dk1"/>
              </a:solidFill>
              <a:latin typeface="Arial"/>
              <a:ea typeface="Arial"/>
              <a:cs typeface="Arial"/>
              <a:sym typeface="Arial"/>
            </a:endParaRPr>
          </a:p>
          <a:p>
            <a:pPr indent="-120650" lvl="1" marL="568325" marR="0" rtl="0" algn="l">
              <a:spcBef>
                <a:spcPts val="440"/>
              </a:spcBef>
              <a:spcAft>
                <a:spcPts val="0"/>
              </a:spcAft>
              <a:buClr>
                <a:srgbClr val="AF242B"/>
              </a:buClr>
              <a:buFont typeface="Noto Sans Symbols"/>
              <a:buNone/>
            </a:pPr>
            <a:r>
              <a:t/>
            </a:r>
            <a:endParaRPr b="0" baseline="0" i="0" sz="2200" u="none" cap="none" strike="noStrike">
              <a:solidFill>
                <a:schemeClr val="dk1"/>
              </a:solidFill>
              <a:latin typeface="Arial"/>
              <a:ea typeface="Arial"/>
              <a:cs typeface="Arial"/>
              <a:sym typeface="Arial"/>
            </a:endParaRPr>
          </a:p>
          <a:p>
            <a:pPr indent="-107950" lvl="0" marL="231775" marR="0" rtl="0" algn="l">
              <a:spcBef>
                <a:spcPts val="1120"/>
              </a:spcBef>
              <a:spcAft>
                <a:spcPts val="600"/>
              </a:spcAft>
              <a:buClr>
                <a:srgbClr val="AF242B"/>
              </a:buClr>
              <a:buFont typeface="Noto Sans Symbols"/>
              <a:buNone/>
            </a:pPr>
            <a:r>
              <a:t/>
            </a:r>
            <a:endParaRPr b="0" baseline="0" i="0" sz="2600" u="none" cap="none" strike="noStrike">
              <a:solidFill>
                <a:schemeClr val="dk1"/>
              </a:solidFill>
              <a:latin typeface="Arial"/>
              <a:ea typeface="Arial"/>
              <a:cs typeface="Arial"/>
              <a:sym typeface="Arial"/>
            </a:endParaRPr>
          </a:p>
        </p:txBody>
      </p:sp>
      <p:grpSp>
        <p:nvGrpSpPr>
          <p:cNvPr id="144" name="Shape 144"/>
          <p:cNvGrpSpPr/>
          <p:nvPr/>
        </p:nvGrpSpPr>
        <p:grpSpPr>
          <a:xfrm>
            <a:off x="1384170" y="5523918"/>
            <a:ext cx="6090641" cy="702765"/>
            <a:chOff x="2678" y="482858"/>
            <a:chExt cx="6090641" cy="702765"/>
          </a:xfrm>
        </p:grpSpPr>
        <p:sp>
          <p:nvSpPr>
            <p:cNvPr id="145" name="Shape 145"/>
            <p:cNvSpPr/>
            <p:nvPr/>
          </p:nvSpPr>
          <p:spPr>
            <a:xfrm>
              <a:off x="2678" y="482858"/>
              <a:ext cx="1171276" cy="702765"/>
            </a:xfrm>
            <a:prstGeom prst="roundRect">
              <a:avLst>
                <a:gd fmla="val 10000" name="adj"/>
              </a:avLst>
            </a:prstGeom>
            <a:solidFill>
              <a:schemeClr val="accent5"/>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6" name="Shape 146"/>
            <p:cNvSpPr txBox="1"/>
            <p:nvPr/>
          </p:nvSpPr>
          <p:spPr>
            <a:xfrm>
              <a:off x="23261" y="503441"/>
              <a:ext cx="1130111" cy="661599"/>
            </a:xfrm>
            <a:prstGeom prst="rect">
              <a:avLst/>
            </a:prstGeom>
            <a:noFill/>
            <a:ln>
              <a:noFill/>
            </a:ln>
          </p:spPr>
          <p:txBody>
            <a:bodyPr anchorCtr="0" anchor="ctr" bIns="49525" lIns="49525" rIns="49525" tIns="49525">
              <a:noAutofit/>
            </a:bodyPr>
            <a:lstStyle/>
            <a:p>
              <a:pPr indent="0" lvl="0" marL="0" marR="0" rtl="0" algn="ctr">
                <a:lnSpc>
                  <a:spcPct val="90000"/>
                </a:lnSpc>
                <a:spcBef>
                  <a:spcPts val="0"/>
                </a:spcBef>
                <a:spcAft>
                  <a:spcPts val="455"/>
                </a:spcAft>
                <a:buSzPct val="25000"/>
                <a:buNone/>
              </a:pPr>
              <a:r>
                <a:rPr b="1" baseline="0" i="0" lang="en-US" sz="1300" u="none" cap="none" strike="noStrike">
                  <a:solidFill>
                    <a:schemeClr val="dk1"/>
                  </a:solidFill>
                  <a:latin typeface="Arial"/>
                  <a:ea typeface="Arial"/>
                  <a:cs typeface="Arial"/>
                  <a:sym typeface="Arial"/>
                </a:rPr>
                <a:t>PCAS (Agreement)</a:t>
              </a:r>
            </a:p>
          </p:txBody>
        </p:sp>
        <p:sp>
          <p:nvSpPr>
            <p:cNvPr id="147" name="Shape 147"/>
            <p:cNvSpPr/>
            <p:nvPr/>
          </p:nvSpPr>
          <p:spPr>
            <a:xfrm>
              <a:off x="1291083" y="689002"/>
              <a:ext cx="248309" cy="290475"/>
            </a:xfrm>
            <a:prstGeom prst="rightArrow">
              <a:avLst>
                <a:gd fmla="val 60000" name="adj1"/>
                <a:gd fmla="val 50000" name="adj2"/>
              </a:avLst>
            </a:prstGeom>
            <a:solidFill>
              <a:srgbClr val="002060"/>
            </a:solidFill>
            <a:ln>
              <a:noFill/>
            </a:ln>
          </p:spPr>
          <p:txBody>
            <a:bodyPr anchorCtr="0" anchor="ctr" bIns="91425" lIns="91425" rIns="91425" tIns="91425">
              <a:noAutofit/>
            </a:bodyPr>
            <a:lstStyle/>
            <a:p>
              <a:pPr>
                <a:spcBef>
                  <a:spcPts val="0"/>
                </a:spcBef>
                <a:buNone/>
              </a:pPr>
              <a:r>
                <a:t/>
              </a:r>
              <a:endParaRPr/>
            </a:p>
          </p:txBody>
        </p:sp>
        <p:sp>
          <p:nvSpPr>
            <p:cNvPr id="148" name="Shape 148"/>
            <p:cNvSpPr txBox="1"/>
            <p:nvPr/>
          </p:nvSpPr>
          <p:spPr>
            <a:xfrm>
              <a:off x="1291083" y="747097"/>
              <a:ext cx="173817" cy="174285"/>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385"/>
                </a:spcAft>
                <a:buNone/>
              </a:pPr>
              <a:r>
                <a:t/>
              </a:r>
              <a:endParaRPr b="0" baseline="0" i="0" sz="1100" u="none" cap="none" strike="noStrike">
                <a:solidFill>
                  <a:schemeClr val="lt1"/>
                </a:solidFill>
                <a:latin typeface="Arial"/>
                <a:ea typeface="Arial"/>
                <a:cs typeface="Arial"/>
                <a:sym typeface="Arial"/>
              </a:endParaRPr>
            </a:p>
          </p:txBody>
        </p:sp>
        <p:sp>
          <p:nvSpPr>
            <p:cNvPr id="149" name="Shape 149"/>
            <p:cNvSpPr/>
            <p:nvPr/>
          </p:nvSpPr>
          <p:spPr>
            <a:xfrm>
              <a:off x="1642466" y="482858"/>
              <a:ext cx="1171276" cy="702765"/>
            </a:xfrm>
            <a:prstGeom prst="roundRect">
              <a:avLst>
                <a:gd fmla="val 10000" name="adj"/>
              </a:avLst>
            </a:prstGeom>
            <a:solidFill>
              <a:schemeClr val="accent5"/>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0" name="Shape 150"/>
            <p:cNvSpPr txBox="1"/>
            <p:nvPr/>
          </p:nvSpPr>
          <p:spPr>
            <a:xfrm>
              <a:off x="1663050" y="503441"/>
              <a:ext cx="1130111" cy="661599"/>
            </a:xfrm>
            <a:prstGeom prst="rect">
              <a:avLst/>
            </a:prstGeom>
            <a:noFill/>
            <a:ln>
              <a:noFill/>
            </a:ln>
          </p:spPr>
          <p:txBody>
            <a:bodyPr anchorCtr="0" anchor="ctr" bIns="49525" lIns="49525" rIns="49525" tIns="49525">
              <a:noAutofit/>
            </a:bodyPr>
            <a:lstStyle/>
            <a:p>
              <a:pPr indent="0" lvl="0" marL="0" marR="0" rtl="0" algn="ctr">
                <a:lnSpc>
                  <a:spcPct val="90000"/>
                </a:lnSpc>
                <a:spcBef>
                  <a:spcPts val="0"/>
                </a:spcBef>
                <a:spcAft>
                  <a:spcPts val="455"/>
                </a:spcAft>
                <a:buSzPct val="25000"/>
                <a:buNone/>
              </a:pPr>
              <a:r>
                <a:rPr b="1" baseline="0" i="0" lang="en-US" sz="1300" u="none" cap="none" strike="noStrike">
                  <a:solidFill>
                    <a:schemeClr val="dk1"/>
                  </a:solidFill>
                  <a:latin typeface="Arial"/>
                  <a:ea typeface="Arial"/>
                  <a:cs typeface="Arial"/>
                  <a:sym typeface="Arial"/>
                </a:rPr>
                <a:t>Costs (Spending/ Flat Rate)</a:t>
              </a:r>
            </a:p>
          </p:txBody>
        </p:sp>
        <p:sp>
          <p:nvSpPr>
            <p:cNvPr id="151" name="Shape 151"/>
            <p:cNvSpPr/>
            <p:nvPr/>
          </p:nvSpPr>
          <p:spPr>
            <a:xfrm>
              <a:off x="2930872" y="689002"/>
              <a:ext cx="248309" cy="290475"/>
            </a:xfrm>
            <a:prstGeom prst="rightArrow">
              <a:avLst>
                <a:gd fmla="val 60000" name="adj1"/>
                <a:gd fmla="val 50000" name="adj2"/>
              </a:avLst>
            </a:prstGeom>
            <a:solidFill>
              <a:srgbClr val="002060"/>
            </a:solidFill>
            <a:ln cap="flat" cmpd="sng" w="9525">
              <a:solidFill>
                <a:srgbClr val="00206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2" name="Shape 152"/>
            <p:cNvSpPr txBox="1"/>
            <p:nvPr/>
          </p:nvSpPr>
          <p:spPr>
            <a:xfrm>
              <a:off x="2930872" y="747097"/>
              <a:ext cx="173817" cy="174285"/>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385"/>
                </a:spcAft>
                <a:buNone/>
              </a:pPr>
              <a:r>
                <a:t/>
              </a:r>
              <a:endParaRPr b="0" baseline="0" i="0" sz="1100" u="none" cap="none" strike="noStrike">
                <a:solidFill>
                  <a:schemeClr val="lt1"/>
                </a:solidFill>
                <a:latin typeface="Arial"/>
                <a:ea typeface="Arial"/>
                <a:cs typeface="Arial"/>
                <a:sym typeface="Arial"/>
              </a:endParaRPr>
            </a:p>
          </p:txBody>
        </p:sp>
        <p:sp>
          <p:nvSpPr>
            <p:cNvPr id="153" name="Shape 153"/>
            <p:cNvSpPr/>
            <p:nvPr/>
          </p:nvSpPr>
          <p:spPr>
            <a:xfrm>
              <a:off x="3282255" y="482858"/>
              <a:ext cx="1171276" cy="702765"/>
            </a:xfrm>
            <a:prstGeom prst="roundRect">
              <a:avLst>
                <a:gd fmla="val 10000" name="adj"/>
              </a:avLst>
            </a:prstGeom>
            <a:solidFill>
              <a:schemeClr val="accent5"/>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4" name="Shape 154"/>
            <p:cNvSpPr txBox="1"/>
            <p:nvPr/>
          </p:nvSpPr>
          <p:spPr>
            <a:xfrm>
              <a:off x="3302837" y="503441"/>
              <a:ext cx="1130111" cy="661599"/>
            </a:xfrm>
            <a:prstGeom prst="rect">
              <a:avLst/>
            </a:prstGeom>
            <a:noFill/>
            <a:ln>
              <a:noFill/>
            </a:ln>
          </p:spPr>
          <p:txBody>
            <a:bodyPr anchorCtr="0" anchor="ctr" bIns="49525" lIns="49525" rIns="49525" tIns="49525">
              <a:noAutofit/>
            </a:bodyPr>
            <a:lstStyle/>
            <a:p>
              <a:pPr indent="0" lvl="0" marL="0" marR="0" rtl="0" algn="ctr">
                <a:lnSpc>
                  <a:spcPct val="90000"/>
                </a:lnSpc>
                <a:spcBef>
                  <a:spcPts val="0"/>
                </a:spcBef>
                <a:spcAft>
                  <a:spcPts val="455"/>
                </a:spcAft>
                <a:buSzPct val="25000"/>
                <a:buNone/>
              </a:pPr>
              <a:r>
                <a:rPr b="1" baseline="0" i="0" lang="en-US" sz="1300" u="none" cap="none" strike="noStrike">
                  <a:solidFill>
                    <a:schemeClr val="dk1"/>
                  </a:solidFill>
                  <a:latin typeface="Arial"/>
                  <a:ea typeface="Arial"/>
                  <a:cs typeface="Arial"/>
                  <a:sym typeface="Arial"/>
                </a:rPr>
                <a:t>Receivables (Billing)</a:t>
              </a:r>
            </a:p>
          </p:txBody>
        </p:sp>
        <p:sp>
          <p:nvSpPr>
            <p:cNvPr id="155" name="Shape 155"/>
            <p:cNvSpPr/>
            <p:nvPr/>
          </p:nvSpPr>
          <p:spPr>
            <a:xfrm>
              <a:off x="4570660" y="689002"/>
              <a:ext cx="248309" cy="290475"/>
            </a:xfrm>
            <a:prstGeom prst="rightArrow">
              <a:avLst>
                <a:gd fmla="val 60000" name="adj1"/>
                <a:gd fmla="val 50000" name="adj2"/>
              </a:avLst>
            </a:prstGeom>
            <a:solidFill>
              <a:srgbClr val="002060"/>
            </a:solidFill>
            <a:ln>
              <a:noFill/>
            </a:ln>
          </p:spPr>
          <p:txBody>
            <a:bodyPr anchorCtr="0" anchor="ctr" bIns="91425" lIns="91425" rIns="91425" tIns="91425">
              <a:noAutofit/>
            </a:bodyPr>
            <a:lstStyle/>
            <a:p>
              <a:pPr>
                <a:spcBef>
                  <a:spcPts val="0"/>
                </a:spcBef>
                <a:buNone/>
              </a:pPr>
              <a:r>
                <a:t/>
              </a:r>
              <a:endParaRPr/>
            </a:p>
          </p:txBody>
        </p:sp>
        <p:sp>
          <p:nvSpPr>
            <p:cNvPr id="156" name="Shape 156"/>
            <p:cNvSpPr txBox="1"/>
            <p:nvPr/>
          </p:nvSpPr>
          <p:spPr>
            <a:xfrm>
              <a:off x="4570660" y="747097"/>
              <a:ext cx="173817" cy="174285"/>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385"/>
                </a:spcAft>
                <a:buNone/>
              </a:pPr>
              <a:r>
                <a:t/>
              </a:r>
              <a:endParaRPr b="0" baseline="0" i="0" sz="1100" u="none" cap="none" strike="noStrike">
                <a:solidFill>
                  <a:schemeClr val="lt1"/>
                </a:solidFill>
                <a:latin typeface="Arial"/>
                <a:ea typeface="Arial"/>
                <a:cs typeface="Arial"/>
                <a:sym typeface="Arial"/>
              </a:endParaRPr>
            </a:p>
          </p:txBody>
        </p:sp>
        <p:sp>
          <p:nvSpPr>
            <p:cNvPr id="157" name="Shape 157"/>
            <p:cNvSpPr/>
            <p:nvPr/>
          </p:nvSpPr>
          <p:spPr>
            <a:xfrm>
              <a:off x="4922042" y="482858"/>
              <a:ext cx="1171276" cy="702765"/>
            </a:xfrm>
            <a:prstGeom prst="roundRect">
              <a:avLst>
                <a:gd fmla="val 10000" name="adj"/>
              </a:avLst>
            </a:prstGeom>
            <a:solidFill>
              <a:schemeClr val="accent5"/>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8" name="Shape 158"/>
            <p:cNvSpPr txBox="1"/>
            <p:nvPr/>
          </p:nvSpPr>
          <p:spPr>
            <a:xfrm>
              <a:off x="4942626" y="503441"/>
              <a:ext cx="1130111" cy="661599"/>
            </a:xfrm>
            <a:prstGeom prst="rect">
              <a:avLst/>
            </a:prstGeom>
            <a:noFill/>
            <a:ln>
              <a:noFill/>
            </a:ln>
          </p:spPr>
          <p:txBody>
            <a:bodyPr anchorCtr="0" anchor="ctr" bIns="49525" lIns="49525" rIns="49525" tIns="49525">
              <a:noAutofit/>
            </a:bodyPr>
            <a:lstStyle/>
            <a:p>
              <a:pPr indent="0" lvl="0" marL="0" marR="0" rtl="0" algn="ctr">
                <a:lnSpc>
                  <a:spcPct val="90000"/>
                </a:lnSpc>
                <a:spcBef>
                  <a:spcPts val="0"/>
                </a:spcBef>
                <a:spcAft>
                  <a:spcPts val="455"/>
                </a:spcAft>
                <a:buSzPct val="25000"/>
                <a:buNone/>
              </a:pPr>
              <a:r>
                <a:rPr b="1" baseline="0" i="0" lang="en-US" sz="1300" u="none" cap="none" strike="noStrike">
                  <a:solidFill>
                    <a:schemeClr val="dk1"/>
                  </a:solidFill>
                  <a:latin typeface="Arial"/>
                  <a:ea typeface="Arial"/>
                  <a:cs typeface="Arial"/>
                  <a:sym typeface="Arial"/>
                </a:rPr>
                <a:t>Collections</a:t>
              </a:r>
            </a:p>
          </p:txBody>
        </p:sp>
      </p:grpSp>
      <p:sp>
        <p:nvSpPr>
          <p:cNvPr id="159" name="Shape 159"/>
          <p:cNvSpPr/>
          <p:nvPr/>
        </p:nvSpPr>
        <p:spPr>
          <a:xfrm>
            <a:off x="410079" y="6488667"/>
            <a:ext cx="3163045" cy="27699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1" name="Shape 881"/>
        <p:cNvGrpSpPr/>
        <p:nvPr/>
      </p:nvGrpSpPr>
      <p:grpSpPr>
        <a:xfrm>
          <a:off x="0" y="0"/>
          <a:ext cx="0" cy="0"/>
          <a:chOff x="0" y="0"/>
          <a:chExt cx="0" cy="0"/>
        </a:xfrm>
      </p:grpSpPr>
      <p:sp>
        <p:nvSpPr>
          <p:cNvPr id="882" name="Shape 882"/>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Outlease Settings: Header – General</a:t>
            </a:r>
          </a:p>
        </p:txBody>
      </p:sp>
      <p:sp>
        <p:nvSpPr>
          <p:cNvPr id="883" name="Shape 88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884" name="Shape 884"/>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885" name="Shape 885"/>
          <p:cNvSpPr/>
          <p:nvPr/>
        </p:nvSpPr>
        <p:spPr>
          <a:xfrm>
            <a:off x="8121315" y="6245225"/>
            <a:ext cx="854241" cy="612775"/>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aphicFrame>
        <p:nvGraphicFramePr>
          <p:cNvPr id="886" name="Shape 886"/>
          <p:cNvGraphicFramePr/>
          <p:nvPr/>
        </p:nvGraphicFramePr>
        <p:xfrm>
          <a:off x="708045" y="4502785"/>
          <a:ext cx="3000000" cy="3000000"/>
        </p:xfrm>
        <a:graphic>
          <a:graphicData uri="http://schemas.openxmlformats.org/drawingml/2006/table">
            <a:tbl>
              <a:tblPr bandRow="1" firstRow="1">
                <a:noFill/>
                <a:tableStyleId>{64279213-8783-43E2-ABA3-58D0DDE9ECD3}</a:tableStyleId>
              </a:tblPr>
              <a:tblGrid>
                <a:gridCol w="2082375"/>
                <a:gridCol w="6247125"/>
              </a:tblGrid>
              <a:tr h="370850">
                <a:tc>
                  <a:txBody>
                    <a:bodyPr>
                      <a:noAutofit/>
                    </a:bodyPr>
                    <a:lstStyle/>
                    <a:p>
                      <a:pPr indent="0" lvl="0" marL="0" marR="0" rtl="0" algn="l">
                        <a:spcBef>
                          <a:spcPts val="0"/>
                        </a:spcBef>
                        <a:buSzPct val="25000"/>
                        <a:buNone/>
                      </a:pPr>
                      <a:r>
                        <a:rPr baseline="0" lang="en-US" sz="1800" u="none" cap="none" strike="noStrike">
                          <a:solidFill>
                            <a:schemeClr val="dk1"/>
                          </a:solidFill>
                        </a:rPr>
                        <a:t>Business Line</a:t>
                      </a:r>
                    </a:p>
                  </a:txBody>
                  <a:tcPr marT="45725" marB="45725" marR="93175" marL="93175"/>
                </a:tc>
                <a:tc>
                  <a:txBody>
                    <a:bodyPr>
                      <a:noAutofit/>
                    </a:bodyPr>
                    <a:lstStyle/>
                    <a:p>
                      <a:pPr indent="0" lvl="0" marL="0" marR="0" rtl="0" algn="l">
                        <a:spcBef>
                          <a:spcPts val="0"/>
                        </a:spcBef>
                        <a:buSzPct val="25000"/>
                        <a:buNone/>
                      </a:pPr>
                      <a:r>
                        <a:rPr b="0" baseline="0" lang="en-US" sz="1400" u="none" cap="none" strike="noStrike">
                          <a:solidFill>
                            <a:schemeClr val="dk1"/>
                          </a:solidFill>
                        </a:rPr>
                        <a:t>Outlease</a:t>
                      </a:r>
                    </a:p>
                  </a:txBody>
                  <a:tcPr marT="45725" marB="45725" marR="93175" marL="93175"/>
                </a:tc>
              </a:tr>
              <a:tr h="370850">
                <a:tc>
                  <a:txBody>
                    <a:bodyPr>
                      <a:noAutofit/>
                    </a:bodyPr>
                    <a:lstStyle/>
                    <a:p>
                      <a:pPr indent="0" lvl="0" marL="0" marR="0" rtl="0" algn="l">
                        <a:lnSpc>
                          <a:spcPct val="100000"/>
                        </a:lnSpc>
                        <a:spcBef>
                          <a:spcPts val="0"/>
                        </a:spcBef>
                        <a:spcAft>
                          <a:spcPts val="0"/>
                        </a:spcAft>
                        <a:buClr>
                          <a:schemeClr val="dk1"/>
                        </a:buClr>
                        <a:buSzPct val="25000"/>
                        <a:buFont typeface="Arial"/>
                        <a:buNone/>
                      </a:pPr>
                      <a:r>
                        <a:rPr b="1" baseline="0" lang="en-US" sz="1400" u="none" cap="none" strike="noStrike"/>
                        <a:t>Agreement End Date</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Enter end date of Agreement (Required)</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Reimbursable</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Defaults to </a:t>
                      </a:r>
                      <a:r>
                        <a:rPr b="1" baseline="0" lang="en-US" sz="1400" u="none" cap="none" strike="noStrike"/>
                        <a:t>True</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Spend and Reimburse within Fund</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Defaults to </a:t>
                      </a:r>
                      <a:r>
                        <a:rPr b="1" baseline="0" lang="en-US" sz="1400" u="none" cap="none" strike="noStrike"/>
                        <a:t>False</a:t>
                      </a:r>
                    </a:p>
                  </a:txBody>
                  <a:tcPr marT="45725" marB="45725" marR="93175" marL="93175"/>
                </a:tc>
              </a:tr>
              <a:tr h="370850">
                <a:tc>
                  <a:txBody>
                    <a:bodyPr>
                      <a:noAutofit/>
                    </a:bodyPr>
                    <a:lstStyle/>
                    <a:p>
                      <a:pPr indent="0" lvl="0" marL="0" marR="0" rtl="0" algn="l">
                        <a:lnSpc>
                          <a:spcPct val="100000"/>
                        </a:lnSpc>
                        <a:spcBef>
                          <a:spcPts val="0"/>
                        </a:spcBef>
                        <a:spcAft>
                          <a:spcPts val="0"/>
                        </a:spcAft>
                        <a:buClr>
                          <a:schemeClr val="dk1"/>
                        </a:buClr>
                        <a:buSzPct val="25000"/>
                        <a:buFont typeface="Arial"/>
                        <a:buNone/>
                      </a:pPr>
                      <a:r>
                        <a:rPr b="1" baseline="0" lang="en-US" sz="1400" u="none" cap="none" strike="noStrike"/>
                        <a:t>Fund Status</a:t>
                      </a:r>
                    </a:p>
                  </a:txBody>
                  <a:tcPr marT="45725" marB="45725" marR="93175" marL="93175"/>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t>Defaults to </a:t>
                      </a:r>
                      <a:r>
                        <a:rPr b="1" baseline="0" lang="en-US" sz="1400" u="none" cap="none" strike="noStrike"/>
                        <a:t>Actual</a:t>
                      </a:r>
                    </a:p>
                  </a:txBody>
                  <a:tcPr marT="45725" marB="45725" marR="93175" marL="93175"/>
                </a:tc>
              </a:tr>
            </a:tbl>
          </a:graphicData>
        </a:graphic>
      </p:graphicFrame>
      <p:pic>
        <p:nvPicPr>
          <p:cNvPr id="887" name="Shape 887"/>
          <p:cNvPicPr preferRelativeResize="0"/>
          <p:nvPr/>
        </p:nvPicPr>
        <p:blipFill rotWithShape="1">
          <a:blip r:embed="rId3">
            <a:alphaModFix/>
          </a:blip>
          <a:srcRect b="24488" l="0" r="44832" t="16706"/>
          <a:stretch/>
        </p:blipFill>
        <p:spPr>
          <a:xfrm>
            <a:off x="563897" y="1263315"/>
            <a:ext cx="4308891" cy="3007896"/>
          </a:xfrm>
          <a:prstGeom prst="rect">
            <a:avLst/>
          </a:prstGeom>
          <a:noFill/>
          <a:ln cap="flat" cmpd="sng" w="19050">
            <a:solidFill>
              <a:schemeClr val="dk1"/>
            </a:solidFill>
            <a:prstDash val="solid"/>
            <a:miter/>
            <a:headEnd len="med" w="med" type="none"/>
            <a:tailEnd len="med" w="med" type="none"/>
          </a:ln>
        </p:spPr>
      </p:pic>
      <p:graphicFrame>
        <p:nvGraphicFramePr>
          <p:cNvPr id="888" name="Shape 888"/>
          <p:cNvGraphicFramePr/>
          <p:nvPr/>
        </p:nvGraphicFramePr>
        <p:xfrm>
          <a:off x="5010244" y="1263315"/>
          <a:ext cx="3000000" cy="3000000"/>
        </p:xfrm>
        <a:graphic>
          <a:graphicData uri="http://schemas.openxmlformats.org/drawingml/2006/table">
            <a:tbl>
              <a:tblPr bandRow="1" firstRow="1">
                <a:noFill/>
                <a:tableStyleId>{E13F5794-0C9F-450C-8F9E-BD15D203298F}</a:tableStyleId>
              </a:tblPr>
              <a:tblGrid>
                <a:gridCol w="1318375"/>
                <a:gridCol w="2695075"/>
              </a:tblGrid>
              <a:tr h="750475">
                <a:tc>
                  <a:txBody>
                    <a:bodyPr>
                      <a:noAutofit/>
                    </a:bodyPr>
                    <a:lstStyle/>
                    <a:p>
                      <a:pPr indent="0" lvl="0" marL="0" marR="0" rtl="0" algn="l">
                        <a:spcBef>
                          <a:spcPts val="0"/>
                        </a:spcBef>
                        <a:buSzPct val="25000"/>
                        <a:buNone/>
                      </a:pPr>
                      <a:r>
                        <a:rPr baseline="0" lang="en-US" sz="1600" u="none" cap="none" strike="noStrike">
                          <a:solidFill>
                            <a:schemeClr val="dk1"/>
                          </a:solidFill>
                        </a:rPr>
                        <a:t>Business Line</a:t>
                      </a:r>
                    </a:p>
                  </a:txBody>
                  <a:tcPr marT="45725" marB="45725" marR="93175" marL="93175"/>
                </a:tc>
                <a:tc>
                  <a:txBody>
                    <a:bodyPr>
                      <a:noAutofit/>
                    </a:bodyPr>
                    <a:lstStyle/>
                    <a:p>
                      <a:pPr indent="0" lvl="0" marL="0" marR="0" rtl="0" algn="l">
                        <a:spcBef>
                          <a:spcPts val="0"/>
                        </a:spcBef>
                        <a:buSzPct val="25000"/>
                        <a:buNone/>
                      </a:pPr>
                      <a:r>
                        <a:rPr b="0" baseline="0" lang="en-US" sz="1400" u="none" cap="none" strike="noStrike">
                          <a:solidFill>
                            <a:schemeClr val="dk1"/>
                          </a:solidFill>
                        </a:rPr>
                        <a:t>Outlease</a:t>
                      </a:r>
                    </a:p>
                  </a:txBody>
                  <a:tcPr marT="45725" marB="45725" marR="93175" marL="93175"/>
                </a:tc>
              </a:tr>
              <a:tr h="607525">
                <a:tc>
                  <a:txBody>
                    <a:bodyPr>
                      <a:noAutofit/>
                    </a:bodyPr>
                    <a:lstStyle/>
                    <a:p>
                      <a:pPr indent="0" lvl="0" marL="0" marR="0" rtl="0" algn="l">
                        <a:spcBef>
                          <a:spcPts val="0"/>
                        </a:spcBef>
                        <a:buSzPct val="25000"/>
                        <a:buNone/>
                      </a:pPr>
                      <a:r>
                        <a:rPr b="1" baseline="0" lang="en-US" sz="1400" u="none" cap="none" strike="noStrike"/>
                        <a:t>Agreement Number</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Required – this is the number that will be referenced on related documents</a:t>
                      </a:r>
                    </a:p>
                  </a:txBody>
                  <a:tcPr marT="45725" marB="45725" marR="93175" marL="93175"/>
                </a:tc>
              </a:tr>
              <a:tr h="607525">
                <a:tc>
                  <a:txBody>
                    <a:bodyPr>
                      <a:noAutofit/>
                    </a:bodyPr>
                    <a:lstStyle/>
                    <a:p>
                      <a:pPr indent="0" lvl="0" marL="0" marR="0" rtl="0" algn="l">
                        <a:spcBef>
                          <a:spcPts val="0"/>
                        </a:spcBef>
                        <a:buSzPct val="25000"/>
                        <a:buNone/>
                      </a:pPr>
                      <a:r>
                        <a:rPr b="1" baseline="0" lang="en-US" sz="1400" u="none" cap="none" strike="noStrike"/>
                        <a:t>Agreement Name</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Required</a:t>
                      </a:r>
                    </a:p>
                  </a:txBody>
                  <a:tcPr marT="45725" marB="45725" marR="93175" marL="93175"/>
                </a:tc>
              </a:tr>
              <a:tr h="434800">
                <a:tc>
                  <a:txBody>
                    <a:bodyPr>
                      <a:noAutofit/>
                    </a:bodyPr>
                    <a:lstStyle/>
                    <a:p>
                      <a:pPr indent="0" lvl="0" marL="0" marR="0" rtl="0" algn="l">
                        <a:spcBef>
                          <a:spcPts val="0"/>
                        </a:spcBef>
                        <a:buSzPct val="25000"/>
                        <a:buNone/>
                      </a:pPr>
                      <a:r>
                        <a:rPr b="1" baseline="0" lang="en-US" sz="1400" u="none" cap="none" strike="noStrike"/>
                        <a:t>Agreement Start Date</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Defaults to current date when ED is verified</a:t>
                      </a:r>
                    </a:p>
                  </a:txBody>
                  <a:tcPr marT="45725" marB="45725" marR="93175" marL="93175"/>
                </a:tc>
              </a:tr>
              <a:tr h="434800">
                <a:tc>
                  <a:txBody>
                    <a:bodyPr>
                      <a:noAutofit/>
                    </a:bodyPr>
                    <a:lstStyle/>
                    <a:p>
                      <a:pPr indent="0" lvl="0" marL="0" marR="0" rtl="0" algn="l">
                        <a:spcBef>
                          <a:spcPts val="0"/>
                        </a:spcBef>
                        <a:buSzPct val="25000"/>
                        <a:buNone/>
                      </a:pPr>
                      <a:r>
                        <a:rPr b="1" baseline="0" lang="en-US" sz="1400" u="none" cap="none" strike="noStrike"/>
                        <a:t>Status</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Defaults to </a:t>
                      </a:r>
                      <a:r>
                        <a:rPr b="1" baseline="0" lang="en-US" sz="1400" u="none" cap="none" strike="noStrike"/>
                        <a:t>Active</a:t>
                      </a:r>
                    </a:p>
                  </a:txBody>
                  <a:tcPr marT="45725" marB="45725" marR="93175" marL="93175"/>
                </a:tc>
              </a:tr>
            </a:tbl>
          </a:graphicData>
        </a:graphic>
      </p:graphicFrame>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2" name="Shape 892"/>
        <p:cNvGrpSpPr/>
        <p:nvPr/>
      </p:nvGrpSpPr>
      <p:grpSpPr>
        <a:xfrm>
          <a:off x="0" y="0"/>
          <a:ext cx="0" cy="0"/>
          <a:chOff x="0" y="0"/>
          <a:chExt cx="0" cy="0"/>
        </a:xfrm>
      </p:grpSpPr>
      <p:sp>
        <p:nvSpPr>
          <p:cNvPr id="893" name="Shape 893"/>
          <p:cNvSpPr txBox="1"/>
          <p:nvPr>
            <p:ph type="title"/>
          </p:nvPr>
        </p:nvSpPr>
        <p:spPr>
          <a:xfrm>
            <a:off x="455612" y="331787"/>
            <a:ext cx="8367545"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Outlease Settings: Header – Funds Availability</a:t>
            </a:r>
          </a:p>
        </p:txBody>
      </p:sp>
      <p:sp>
        <p:nvSpPr>
          <p:cNvPr id="894" name="Shape 89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895" name="Shape 89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896" name="Shape 896"/>
          <p:cNvPicPr preferRelativeResize="0"/>
          <p:nvPr/>
        </p:nvPicPr>
        <p:blipFill rotWithShape="1">
          <a:blip r:embed="rId3">
            <a:alphaModFix/>
          </a:blip>
          <a:srcRect b="2141" l="0" r="34049" t="73865"/>
          <a:stretch/>
        </p:blipFill>
        <p:spPr>
          <a:xfrm>
            <a:off x="2052261" y="1443788"/>
            <a:ext cx="5151101" cy="1227222"/>
          </a:xfrm>
          <a:prstGeom prst="rect">
            <a:avLst/>
          </a:prstGeom>
          <a:noFill/>
          <a:ln cap="flat" cmpd="sng" w="19050">
            <a:solidFill>
              <a:schemeClr val="dk1"/>
            </a:solidFill>
            <a:prstDash val="solid"/>
            <a:miter/>
            <a:headEnd len="med" w="med" type="none"/>
            <a:tailEnd len="med" w="med" type="none"/>
          </a:ln>
        </p:spPr>
      </p:pic>
      <p:graphicFrame>
        <p:nvGraphicFramePr>
          <p:cNvPr id="897" name="Shape 897"/>
          <p:cNvGraphicFramePr/>
          <p:nvPr/>
        </p:nvGraphicFramePr>
        <p:xfrm>
          <a:off x="1465636" y="3228490"/>
          <a:ext cx="3000000" cy="3000000"/>
        </p:xfrm>
        <a:graphic>
          <a:graphicData uri="http://schemas.openxmlformats.org/drawingml/2006/table">
            <a:tbl>
              <a:tblPr bandRow="1" firstRow="1">
                <a:noFill/>
                <a:tableStyleId>{0EEAB027-43E0-474F-B6E4-454B6799982F}</a:tableStyleId>
              </a:tblPr>
              <a:tblGrid>
                <a:gridCol w="4634375"/>
                <a:gridCol w="1624275"/>
              </a:tblGrid>
              <a:tr h="370850">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baseline="0" lang="en-US" sz="1800" u="none" cap="none" strike="noStrike">
                          <a:solidFill>
                            <a:srgbClr val="000000"/>
                          </a:solidFill>
                          <a:latin typeface="Arial"/>
                          <a:ea typeface="Arial"/>
                          <a:cs typeface="Arial"/>
                          <a:sym typeface="Arial"/>
                        </a:rPr>
                        <a:t>Business Line</a:t>
                      </a:r>
                    </a:p>
                  </a:txBody>
                  <a:tcPr marT="45725" marB="45725" marR="93175" marL="93175"/>
                </a:tc>
                <a:tc>
                  <a:txBody>
                    <a:bodyPr>
                      <a:noAutofit/>
                    </a:bodyPr>
                    <a:lstStyle/>
                    <a:p>
                      <a:pPr indent="0" lvl="0" marL="0" marR="0" rtl="0" algn="ctr">
                        <a:spcBef>
                          <a:spcPts val="0"/>
                        </a:spcBef>
                        <a:buSzPct val="25000"/>
                        <a:buNone/>
                      </a:pPr>
                      <a:r>
                        <a:rPr b="0" baseline="0" lang="en-US" sz="1600" u="none" cap="none" strike="noStrike">
                          <a:solidFill>
                            <a:schemeClr val="dk1"/>
                          </a:solidFill>
                        </a:rPr>
                        <a:t>Outlease</a:t>
                      </a:r>
                    </a:p>
                  </a:txBody>
                  <a:tcPr marT="45725" marB="45725" marR="93175" marL="93175"/>
                </a:tc>
              </a:tr>
              <a:tr h="370850">
                <a:tc>
                  <a:txBody>
                    <a:bodyPr>
                      <a:noAutofit/>
                    </a:bodyPr>
                    <a:lstStyle/>
                    <a:p>
                      <a:pPr indent="0" lvl="0" marL="0" marR="0" rtl="0" algn="l">
                        <a:spcBef>
                          <a:spcPts val="0"/>
                        </a:spcBef>
                        <a:spcAft>
                          <a:spcPts val="200"/>
                        </a:spcAft>
                        <a:buSzPct val="25000"/>
                        <a:buNone/>
                      </a:pPr>
                      <a:r>
                        <a:rPr b="1" baseline="0" lang="en-US" sz="1400" u="none" cap="none" strike="noStrike">
                          <a:solidFill>
                            <a:srgbClr val="000000"/>
                          </a:solidFill>
                          <a:latin typeface="Arial"/>
                          <a:ea typeface="Arial"/>
                          <a:cs typeface="Arial"/>
                          <a:sym typeface="Arial"/>
                        </a:rPr>
                        <a:t>Agreement Charges Affect Available Amount</a:t>
                      </a:r>
                    </a:p>
                  </a:txBody>
                  <a:tcPr marT="0" marB="0" marR="68575" marL="68575"/>
                </a:tc>
                <a:tc>
                  <a:txBody>
                    <a:bodyPr>
                      <a:noAutofit/>
                    </a:bodyPr>
                    <a:lstStyle/>
                    <a:p>
                      <a:pPr indent="0" lvl="0" marL="0" marR="0" rtl="0" algn="ctr">
                        <a:spcBef>
                          <a:spcPts val="0"/>
                        </a:spcBef>
                        <a:buSzPct val="25000"/>
                        <a:buNone/>
                      </a:pPr>
                      <a:r>
                        <a:rPr baseline="0" lang="en-US" sz="1400" u="none" cap="none" strike="noStrike"/>
                        <a:t>unchecked</a:t>
                      </a:r>
                    </a:p>
                  </a:txBody>
                  <a:tcPr marT="45725" marB="45725" marR="93175" marL="93175"/>
                </a:tc>
              </a:tr>
              <a:tr h="370850">
                <a:tc>
                  <a:txBody>
                    <a:bodyPr>
                      <a:noAutofit/>
                    </a:bodyPr>
                    <a:lstStyle/>
                    <a:p>
                      <a:pPr indent="0" lvl="0" marL="0" marR="0" rtl="0" algn="l">
                        <a:lnSpc>
                          <a:spcPct val="100000"/>
                        </a:lnSpc>
                        <a:spcBef>
                          <a:spcPts val="0"/>
                        </a:spcBef>
                        <a:spcAft>
                          <a:spcPts val="200"/>
                        </a:spcAft>
                        <a:buClr>
                          <a:srgbClr val="000000"/>
                        </a:buClr>
                        <a:buSzPct val="25000"/>
                        <a:buFont typeface="Arial"/>
                        <a:buNone/>
                      </a:pPr>
                      <a:r>
                        <a:rPr b="1" baseline="0" lang="en-US" sz="1400" u="none" cap="none" strike="noStrike">
                          <a:solidFill>
                            <a:srgbClr val="000000"/>
                          </a:solidFill>
                          <a:latin typeface="Arial"/>
                          <a:ea typeface="Arial"/>
                          <a:cs typeface="Arial"/>
                          <a:sym typeface="Arial"/>
                        </a:rPr>
                        <a:t>Obligations Affect Available Amount</a:t>
                      </a:r>
                    </a:p>
                  </a:txBody>
                  <a:tcPr marT="0" marB="0" marR="68575" marL="68575"/>
                </a:tc>
                <a:tc>
                  <a:txBody>
                    <a:bodyPr>
                      <a:noAutofit/>
                    </a:bodyPr>
                    <a:lstStyle/>
                    <a:p>
                      <a:pPr indent="0" lvl="0" marL="0" marR="0" rtl="0" algn="ctr">
                        <a:spcBef>
                          <a:spcPts val="0"/>
                        </a:spcBef>
                        <a:buSzPct val="25000"/>
                        <a:buNone/>
                      </a:pPr>
                      <a:r>
                        <a:rPr baseline="0" lang="en-US" sz="1400" u="none" cap="none" strike="noStrike"/>
                        <a:t>unchecked</a:t>
                      </a:r>
                    </a:p>
                  </a:txBody>
                  <a:tcPr marT="45725" marB="45725" marR="93175" marL="93175"/>
                </a:tc>
              </a:tr>
              <a:tr h="370850">
                <a:tc>
                  <a:txBody>
                    <a:bodyPr>
                      <a:noAutofit/>
                    </a:bodyPr>
                    <a:lstStyle/>
                    <a:p>
                      <a:pPr indent="0" lvl="0" marL="0" marR="0" rtl="0" algn="l">
                        <a:lnSpc>
                          <a:spcPct val="100000"/>
                        </a:lnSpc>
                        <a:spcBef>
                          <a:spcPts val="0"/>
                        </a:spcBef>
                        <a:spcAft>
                          <a:spcPts val="200"/>
                        </a:spcAft>
                        <a:buClr>
                          <a:srgbClr val="000000"/>
                        </a:buClr>
                        <a:buSzPct val="25000"/>
                        <a:buFont typeface="Arial"/>
                        <a:buNone/>
                      </a:pPr>
                      <a:r>
                        <a:rPr b="1" baseline="0" lang="en-US" sz="1400" u="none" cap="none" strike="noStrike">
                          <a:solidFill>
                            <a:srgbClr val="000000"/>
                          </a:solidFill>
                          <a:latin typeface="Arial"/>
                          <a:ea typeface="Arial"/>
                          <a:cs typeface="Arial"/>
                          <a:sym typeface="Arial"/>
                        </a:rPr>
                        <a:t>Commitments Affect Available Amount</a:t>
                      </a:r>
                    </a:p>
                  </a:txBody>
                  <a:tcPr marT="0" marB="0" marR="68575" marL="68575"/>
                </a:tc>
                <a:tc>
                  <a:txBody>
                    <a:bodyPr>
                      <a:noAutofit/>
                    </a:bodyPr>
                    <a:lstStyle/>
                    <a:p>
                      <a:pPr indent="0" lvl="0" marL="0" marR="0" rtl="0" algn="ctr">
                        <a:lnSpc>
                          <a:spcPct val="100000"/>
                        </a:lnSpc>
                        <a:spcBef>
                          <a:spcPts val="0"/>
                        </a:spcBef>
                        <a:spcAft>
                          <a:spcPts val="0"/>
                        </a:spcAft>
                        <a:buClr>
                          <a:schemeClr val="dk1"/>
                        </a:buClr>
                        <a:buSzPct val="25000"/>
                        <a:buFont typeface="Arial"/>
                        <a:buNone/>
                      </a:pPr>
                      <a:r>
                        <a:rPr baseline="0" lang="en-US" sz="1400" u="none" cap="none" strike="noStrike"/>
                        <a:t>unchecked</a:t>
                      </a:r>
                    </a:p>
                  </a:txBody>
                  <a:tcPr marT="45725" marB="45725" marR="93175" marL="93175"/>
                </a:tc>
              </a:tr>
              <a:tr h="370850">
                <a:tc>
                  <a:txBody>
                    <a:bodyPr>
                      <a:noAutofit/>
                    </a:bodyPr>
                    <a:lstStyle/>
                    <a:p>
                      <a:pPr indent="0" lvl="0" marL="0" marR="0" rtl="0" algn="l">
                        <a:lnSpc>
                          <a:spcPct val="100000"/>
                        </a:lnSpc>
                        <a:spcBef>
                          <a:spcPts val="0"/>
                        </a:spcBef>
                        <a:spcAft>
                          <a:spcPts val="200"/>
                        </a:spcAft>
                        <a:buClr>
                          <a:srgbClr val="000000"/>
                        </a:buClr>
                        <a:buSzPct val="25000"/>
                        <a:buFont typeface="Arial"/>
                        <a:buNone/>
                      </a:pPr>
                      <a:r>
                        <a:rPr b="1" baseline="0" lang="en-US" sz="1400" u="none" cap="none" strike="noStrike">
                          <a:solidFill>
                            <a:srgbClr val="000000"/>
                          </a:solidFill>
                          <a:latin typeface="Arial"/>
                          <a:ea typeface="Arial"/>
                          <a:cs typeface="Arial"/>
                          <a:sym typeface="Arial"/>
                        </a:rPr>
                        <a:t>Reservations Affect Available Amount</a:t>
                      </a:r>
                    </a:p>
                  </a:txBody>
                  <a:tcPr marT="0" marB="0" marR="68575" marL="68575"/>
                </a:tc>
                <a:tc>
                  <a:txBody>
                    <a:bodyPr>
                      <a:noAutofit/>
                    </a:bodyPr>
                    <a:lstStyle/>
                    <a:p>
                      <a:pPr indent="0" lvl="0" marL="0" marR="0" rtl="0" algn="ctr">
                        <a:lnSpc>
                          <a:spcPct val="100000"/>
                        </a:lnSpc>
                        <a:spcBef>
                          <a:spcPts val="0"/>
                        </a:spcBef>
                        <a:spcAft>
                          <a:spcPts val="0"/>
                        </a:spcAft>
                        <a:buClr>
                          <a:schemeClr val="dk1"/>
                        </a:buClr>
                        <a:buSzPct val="25000"/>
                        <a:buFont typeface="Arial"/>
                        <a:buNone/>
                      </a:pPr>
                      <a:r>
                        <a:rPr baseline="0" lang="en-US" sz="1400" u="none" cap="none" strike="noStrike"/>
                        <a:t>unchecked</a:t>
                      </a:r>
                    </a:p>
                  </a:txBody>
                  <a:tcPr marT="45725" marB="45725" marR="93175" marL="93175"/>
                </a:tc>
              </a:tr>
              <a:tr h="370850">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baseline="0" lang="en-US" sz="1400" u="none" cap="none" strike="noStrike">
                          <a:solidFill>
                            <a:srgbClr val="000000"/>
                          </a:solidFill>
                          <a:latin typeface="Arial"/>
                          <a:ea typeface="Arial"/>
                          <a:cs typeface="Arial"/>
                          <a:sym typeface="Arial"/>
                        </a:rPr>
                        <a:t>Miscellaneous Surcharges Affect Available Amount</a:t>
                      </a:r>
                    </a:p>
                    <a:p>
                      <a:pPr indent="0" lvl="0" marL="0" marR="0" rtl="0" algn="l">
                        <a:lnSpc>
                          <a:spcPct val="100000"/>
                        </a:lnSpc>
                        <a:spcBef>
                          <a:spcPts val="400"/>
                        </a:spcBef>
                        <a:spcAft>
                          <a:spcPts val="200"/>
                        </a:spcAft>
                        <a:buClr>
                          <a:schemeClr val="dk1"/>
                        </a:buClr>
                        <a:buFont typeface="Arial"/>
                        <a:buNone/>
                      </a:pPr>
                      <a:r>
                        <a:t/>
                      </a:r>
                      <a:endParaRPr b="1" baseline="0" sz="1400" u="none" cap="none" strike="noStrike">
                        <a:solidFill>
                          <a:srgbClr val="000000"/>
                        </a:solidFill>
                        <a:latin typeface="Arial"/>
                        <a:ea typeface="Arial"/>
                        <a:cs typeface="Arial"/>
                        <a:sym typeface="Arial"/>
                      </a:endParaRPr>
                    </a:p>
                  </a:txBody>
                  <a:tcPr marT="0" marB="0" marR="68575" marL="68575"/>
                </a:tc>
                <a:tc>
                  <a:txBody>
                    <a:bodyPr>
                      <a:noAutofit/>
                    </a:bodyPr>
                    <a:lstStyle/>
                    <a:p>
                      <a:pPr indent="0" lvl="0" marL="0" marR="0" rtl="0" algn="ctr">
                        <a:lnSpc>
                          <a:spcPct val="100000"/>
                        </a:lnSpc>
                        <a:spcBef>
                          <a:spcPts val="0"/>
                        </a:spcBef>
                        <a:spcAft>
                          <a:spcPts val="0"/>
                        </a:spcAft>
                        <a:buClr>
                          <a:schemeClr val="dk1"/>
                        </a:buClr>
                        <a:buSzPct val="25000"/>
                        <a:buFont typeface="Arial"/>
                        <a:buNone/>
                      </a:pPr>
                      <a:r>
                        <a:rPr baseline="0" lang="en-US" sz="1400" u="none" cap="none" strike="noStrike"/>
                        <a:t>unchecked</a:t>
                      </a:r>
                    </a:p>
                  </a:txBody>
                  <a:tcPr marT="45725" marB="45725" marR="93175" marL="93175"/>
                </a:tc>
              </a:tr>
            </a:tbl>
          </a:graphicData>
        </a:graphic>
      </p:graphicFrame>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1" name="Shape 901"/>
        <p:cNvGrpSpPr/>
        <p:nvPr/>
      </p:nvGrpSpPr>
      <p:grpSpPr>
        <a:xfrm>
          <a:off x="0" y="0"/>
          <a:ext cx="0" cy="0"/>
          <a:chOff x="0" y="0"/>
          <a:chExt cx="0" cy="0"/>
        </a:xfrm>
      </p:grpSpPr>
      <p:sp>
        <p:nvSpPr>
          <p:cNvPr id="902" name="Shape 902"/>
          <p:cNvSpPr txBox="1"/>
          <p:nvPr>
            <p:ph type="title"/>
          </p:nvPr>
        </p:nvSpPr>
        <p:spPr>
          <a:xfrm>
            <a:off x="455612" y="331787"/>
            <a:ext cx="8395098"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Outlease Settings: Header – Vendor</a:t>
            </a:r>
          </a:p>
        </p:txBody>
      </p:sp>
      <p:sp>
        <p:nvSpPr>
          <p:cNvPr id="903" name="Shape 90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904" name="Shape 904"/>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905" name="Shape 905"/>
          <p:cNvGraphicFramePr/>
          <p:nvPr/>
        </p:nvGraphicFramePr>
        <p:xfrm>
          <a:off x="620339" y="3992230"/>
          <a:ext cx="3000000" cy="3000000"/>
        </p:xfrm>
        <a:graphic>
          <a:graphicData uri="http://schemas.openxmlformats.org/drawingml/2006/table">
            <a:tbl>
              <a:tblPr bandRow="1" firstRow="1">
                <a:noFill/>
                <a:tableStyleId>{F0B22E1A-93EE-43C6-8471-02DCF6DF61B0}</a:tableStyleId>
              </a:tblPr>
              <a:tblGrid>
                <a:gridCol w="2057600"/>
                <a:gridCol w="6172775"/>
              </a:tblGrid>
              <a:tr h="370850">
                <a:tc>
                  <a:txBody>
                    <a:bodyPr>
                      <a:noAutofit/>
                    </a:bodyPr>
                    <a:lstStyle/>
                    <a:p>
                      <a:pPr indent="0" lvl="0" marL="0" marR="0" rtl="0" algn="l">
                        <a:spcBef>
                          <a:spcPts val="0"/>
                        </a:spcBef>
                        <a:buSzPct val="25000"/>
                        <a:buNone/>
                      </a:pPr>
                      <a:r>
                        <a:rPr baseline="0" lang="en-US" sz="1800" u="none" cap="none" strike="noStrike">
                          <a:solidFill>
                            <a:schemeClr val="dk1"/>
                          </a:solidFill>
                        </a:rPr>
                        <a:t>Business Line</a:t>
                      </a:r>
                    </a:p>
                  </a:txBody>
                  <a:tcPr marT="45725" marB="45725" marR="93175" marL="93175"/>
                </a:tc>
                <a:tc>
                  <a:txBody>
                    <a:bodyPr>
                      <a:noAutofit/>
                    </a:bodyPr>
                    <a:lstStyle/>
                    <a:p>
                      <a:pPr indent="0" lvl="0" marL="0" marR="0" rtl="0" algn="l">
                        <a:spcBef>
                          <a:spcPts val="0"/>
                        </a:spcBef>
                        <a:buSzPct val="25000"/>
                        <a:buNone/>
                      </a:pPr>
                      <a:r>
                        <a:rPr b="0" baseline="0" lang="en-US" sz="1600" u="none" cap="none" strike="noStrike">
                          <a:solidFill>
                            <a:schemeClr val="dk1"/>
                          </a:solidFill>
                        </a:rPr>
                        <a:t>Outlease</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Vendor Code</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Required – Lessee Vendor Code</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Designated Agent</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Not used by Outlease since all billing is Non-IPAC</a:t>
                      </a:r>
                    </a:p>
                  </a:txBody>
                  <a:tcPr marT="45725" marB="45725" marR="93175" marL="93175"/>
                </a:tc>
              </a:tr>
            </a:tbl>
          </a:graphicData>
        </a:graphic>
      </p:graphicFrame>
      <p:pic>
        <p:nvPicPr>
          <p:cNvPr id="906" name="Shape 906"/>
          <p:cNvPicPr preferRelativeResize="0"/>
          <p:nvPr/>
        </p:nvPicPr>
        <p:blipFill rotWithShape="1">
          <a:blip r:embed="rId3">
            <a:alphaModFix/>
          </a:blip>
          <a:srcRect b="52021" l="0" r="0" t="0"/>
          <a:stretch/>
        </p:blipFill>
        <p:spPr>
          <a:xfrm>
            <a:off x="1981399" y="1548278"/>
            <a:ext cx="5343525" cy="2129631"/>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1" name="Shape 911"/>
        <p:cNvGrpSpPr/>
        <p:nvPr/>
      </p:nvGrpSpPr>
      <p:grpSpPr>
        <a:xfrm>
          <a:off x="0" y="0"/>
          <a:ext cx="0" cy="0"/>
          <a:chOff x="0" y="0"/>
          <a:chExt cx="0" cy="0"/>
        </a:xfrm>
      </p:grpSpPr>
      <p:sp>
        <p:nvSpPr>
          <p:cNvPr id="912" name="Shape 912"/>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Outlease Settings: Header – Amounts</a:t>
            </a:r>
          </a:p>
        </p:txBody>
      </p:sp>
      <p:sp>
        <p:nvSpPr>
          <p:cNvPr id="913" name="Shape 913"/>
          <p:cNvSpPr txBox="1"/>
          <p:nvPr>
            <p:ph idx="11" type="ftr"/>
          </p:nvPr>
        </p:nvSpPr>
        <p:spPr>
          <a:xfrm>
            <a:off x="455612" y="6511923"/>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914" name="Shape 914"/>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915" name="Shape 915"/>
          <p:cNvGraphicFramePr/>
          <p:nvPr/>
        </p:nvGraphicFramePr>
        <p:xfrm>
          <a:off x="1057184" y="2830597"/>
          <a:ext cx="3000000" cy="3000000"/>
        </p:xfrm>
        <a:graphic>
          <a:graphicData uri="http://schemas.openxmlformats.org/drawingml/2006/table">
            <a:tbl>
              <a:tblPr bandRow="1" firstRow="1">
                <a:noFill/>
                <a:tableStyleId>{6085EFA7-4F30-4E3E-B4F1-8D25B5EF5F1D}</a:tableStyleId>
              </a:tblPr>
              <a:tblGrid>
                <a:gridCol w="1897375"/>
                <a:gridCol w="5692125"/>
              </a:tblGrid>
              <a:tr h="370850">
                <a:tc>
                  <a:txBody>
                    <a:bodyPr>
                      <a:noAutofit/>
                    </a:bodyPr>
                    <a:lstStyle/>
                    <a:p>
                      <a:pPr indent="0" lvl="0" marL="0" marR="0" rtl="0" algn="l">
                        <a:spcBef>
                          <a:spcPts val="0"/>
                        </a:spcBef>
                        <a:buSzPct val="25000"/>
                        <a:buNone/>
                      </a:pPr>
                      <a:r>
                        <a:rPr baseline="0" lang="en-US" sz="1800" u="none" cap="none" strike="noStrike">
                          <a:solidFill>
                            <a:schemeClr val="dk1"/>
                          </a:solidFill>
                        </a:rPr>
                        <a:t>Business Line</a:t>
                      </a:r>
                    </a:p>
                  </a:txBody>
                  <a:tcPr marT="45725" marB="45725" marR="93175" marL="93175"/>
                </a:tc>
                <a:tc>
                  <a:txBody>
                    <a:bodyPr>
                      <a:noAutofit/>
                    </a:bodyPr>
                    <a:lstStyle/>
                    <a:p>
                      <a:pPr indent="0" lvl="0" marL="0" marR="0" rtl="0" algn="l">
                        <a:spcBef>
                          <a:spcPts val="0"/>
                        </a:spcBef>
                        <a:buSzPct val="25000"/>
                        <a:buNone/>
                      </a:pPr>
                      <a:r>
                        <a:rPr b="0" baseline="0" lang="en-US" sz="1600" u="none" cap="none" strike="noStrike">
                          <a:solidFill>
                            <a:schemeClr val="dk1"/>
                          </a:solidFill>
                        </a:rPr>
                        <a:t>Outlease</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Maximum Agreement Amount</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latin typeface="Arial"/>
                          <a:ea typeface="Arial"/>
                          <a:cs typeface="Arial"/>
                          <a:sym typeface="Arial"/>
                        </a:rPr>
                        <a:t>Maximum total billable amount for the life of the Agreement </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Total Agreement Line Amounts</a:t>
                      </a:r>
                    </a:p>
                  </a:txBody>
                  <a:tcPr marT="45725" marB="45725" marR="93175" marL="93175"/>
                </a:tc>
                <a:tc>
                  <a:txBody>
                    <a:bodyPr>
                      <a:noAutofit/>
                    </a:bodyPr>
                    <a:lstStyle/>
                    <a:p>
                      <a:pPr indent="0" lvl="1" marL="0" marR="0" rtl="0" algn="l">
                        <a:spcBef>
                          <a:spcPts val="0"/>
                        </a:spcBef>
                        <a:buSzPct val="25000"/>
                        <a:buNone/>
                      </a:pPr>
                      <a:r>
                        <a:rPr baseline="0" lang="en-US" sz="1400" u="none" cap="none" strike="noStrike">
                          <a:latin typeface="Arial"/>
                          <a:ea typeface="Arial"/>
                          <a:cs typeface="Arial"/>
                          <a:sym typeface="Arial"/>
                        </a:rPr>
                        <a:t>Read Only. Aggregate dollar value of all Accounting Line amounts</a:t>
                      </a:r>
                      <a:r>
                        <a:rPr baseline="0" lang="en-US" sz="1100" u="none" cap="none" strike="noStrike"/>
                        <a:t>.</a:t>
                      </a:r>
                    </a:p>
                  </a:txBody>
                  <a:tcPr marT="45725" marB="45725" marR="93175" marL="93175"/>
                </a:tc>
              </a:tr>
            </a:tbl>
          </a:graphicData>
        </a:graphic>
      </p:graphicFrame>
      <p:pic>
        <p:nvPicPr>
          <p:cNvPr id="916" name="Shape 916"/>
          <p:cNvPicPr preferRelativeResize="0"/>
          <p:nvPr/>
        </p:nvPicPr>
        <p:blipFill rotWithShape="1">
          <a:blip r:embed="rId3">
            <a:alphaModFix/>
          </a:blip>
          <a:srcRect b="339" l="0" r="33182" t="80867"/>
          <a:stretch/>
        </p:blipFill>
        <p:spPr>
          <a:xfrm>
            <a:off x="2808653" y="1635600"/>
            <a:ext cx="3570454" cy="834189"/>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1" name="Shape 921"/>
        <p:cNvGrpSpPr/>
        <p:nvPr/>
      </p:nvGrpSpPr>
      <p:grpSpPr>
        <a:xfrm>
          <a:off x="0" y="0"/>
          <a:ext cx="0" cy="0"/>
          <a:chOff x="0" y="0"/>
          <a:chExt cx="0" cy="0"/>
        </a:xfrm>
      </p:grpSpPr>
      <p:sp>
        <p:nvSpPr>
          <p:cNvPr id="922" name="Shape 922"/>
          <p:cNvSpPr txBox="1"/>
          <p:nvPr>
            <p:ph type="title"/>
          </p:nvPr>
        </p:nvSpPr>
        <p:spPr>
          <a:xfrm>
            <a:off x="455612" y="331787"/>
            <a:ext cx="848385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Outlease Settings: Accounting Line – General</a:t>
            </a:r>
          </a:p>
        </p:txBody>
      </p:sp>
      <p:sp>
        <p:nvSpPr>
          <p:cNvPr id="923" name="Shape 92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924" name="Shape 924"/>
          <p:cNvGraphicFramePr/>
          <p:nvPr/>
        </p:nvGraphicFramePr>
        <p:xfrm>
          <a:off x="2443427" y="4512644"/>
          <a:ext cx="3000000" cy="3000000"/>
        </p:xfrm>
        <a:graphic>
          <a:graphicData uri="http://schemas.openxmlformats.org/drawingml/2006/table">
            <a:tbl>
              <a:tblPr bandRow="1" firstRow="1">
                <a:noFill/>
                <a:tableStyleId>{00738D0F-3281-4296-88AD-C002583B994B}</a:tableStyleId>
              </a:tblPr>
              <a:tblGrid>
                <a:gridCol w="2406700"/>
                <a:gridCol w="2101525"/>
              </a:tblGrid>
              <a:tr h="370850">
                <a:tc>
                  <a:txBody>
                    <a:bodyPr>
                      <a:noAutofit/>
                    </a:bodyPr>
                    <a:lstStyle/>
                    <a:p>
                      <a:pPr indent="0" lvl="0" marL="0" marR="0" rtl="0" algn="l">
                        <a:spcBef>
                          <a:spcPts val="0"/>
                        </a:spcBef>
                        <a:buSzPct val="25000"/>
                        <a:buNone/>
                      </a:pPr>
                      <a:r>
                        <a:rPr baseline="0" lang="en-US" sz="1800" u="none" cap="none" strike="noStrike">
                          <a:solidFill>
                            <a:schemeClr val="dk1"/>
                          </a:solidFill>
                        </a:rPr>
                        <a:t>Business Line</a:t>
                      </a:r>
                    </a:p>
                  </a:txBody>
                  <a:tcPr marT="45725" marB="45725" marR="93175" marL="93175"/>
                </a:tc>
                <a:tc>
                  <a:txBody>
                    <a:bodyPr>
                      <a:noAutofit/>
                    </a:bodyPr>
                    <a:lstStyle/>
                    <a:p>
                      <a:pPr indent="0" lvl="0" marL="0" marR="0" rtl="0" algn="l">
                        <a:spcBef>
                          <a:spcPts val="0"/>
                        </a:spcBef>
                        <a:buSzPct val="25000"/>
                        <a:buNone/>
                      </a:pPr>
                      <a:r>
                        <a:rPr b="0" baseline="0" lang="en-US" sz="1600" u="none" cap="none" strike="noStrike">
                          <a:solidFill>
                            <a:schemeClr val="dk1"/>
                          </a:solidFill>
                        </a:rPr>
                        <a:t>Outlease</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Line Status</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Defaults to </a:t>
                      </a:r>
                      <a:r>
                        <a:rPr b="1" baseline="0" lang="en-US" sz="1400" u="none" cap="none" strike="noStrike"/>
                        <a:t>Open</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Line Number</a:t>
                      </a:r>
                    </a:p>
                  </a:txBody>
                  <a:tcPr marT="45725" marB="45725" marR="93175" marL="93175"/>
                </a:tc>
                <a:tc>
                  <a:txBody>
                    <a:bodyPr>
                      <a:noAutofit/>
                    </a:bodyPr>
                    <a:lstStyle/>
                    <a:p>
                      <a:pPr indent="0" lvl="1" marL="0" marR="0" rtl="0" algn="l">
                        <a:spcBef>
                          <a:spcPts val="0"/>
                        </a:spcBef>
                        <a:buSzPct val="25000"/>
                        <a:buNone/>
                      </a:pPr>
                      <a:r>
                        <a:rPr baseline="0" lang="en-US" sz="1400" u="none" cap="none" strike="noStrike"/>
                        <a:t>Set to </a:t>
                      </a:r>
                      <a:r>
                        <a:rPr b="1" baseline="0" lang="en-US" sz="1400" u="none" cap="none" strike="noStrike"/>
                        <a:t>1</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Transaction Type</a:t>
                      </a:r>
                    </a:p>
                  </a:txBody>
                  <a:tcPr marT="45725" marB="45725" marR="93175" marL="93175"/>
                </a:tc>
                <a:tc>
                  <a:txBody>
                    <a:bodyPr>
                      <a:noAutofit/>
                    </a:bodyPr>
                    <a:lstStyle/>
                    <a:p>
                      <a:pPr indent="0" lvl="0" marL="0" marR="0" rtl="0" algn="l">
                        <a:spcBef>
                          <a:spcPts val="0"/>
                        </a:spcBef>
                        <a:spcAft>
                          <a:spcPts val="600"/>
                        </a:spcAft>
                        <a:buSzPct val="25000"/>
                        <a:buNone/>
                      </a:pPr>
                      <a:r>
                        <a:rPr baseline="0" lang="en-US" sz="1400" u="none" cap="none" strike="noStrike"/>
                        <a:t>Set to </a:t>
                      </a:r>
                      <a:r>
                        <a:rPr b="1" baseline="0" lang="en-US" sz="1400" u="none" cap="none" strike="noStrike"/>
                        <a:t>02</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Agreement Line</a:t>
                      </a:r>
                    </a:p>
                  </a:txBody>
                  <a:tcPr marT="45725" marB="45725" marR="93175" marL="93175"/>
                </a:tc>
                <a:tc>
                  <a:txBody>
                    <a:bodyPr>
                      <a:noAutofit/>
                    </a:bodyPr>
                    <a:lstStyle/>
                    <a:p>
                      <a:pPr indent="0" lvl="1" marL="0" marR="0" rtl="0" algn="l">
                        <a:lnSpc>
                          <a:spcPct val="100000"/>
                        </a:lnSpc>
                        <a:spcBef>
                          <a:spcPts val="0"/>
                        </a:spcBef>
                        <a:spcAft>
                          <a:spcPts val="0"/>
                        </a:spcAft>
                        <a:buClr>
                          <a:schemeClr val="dk1"/>
                        </a:buClr>
                        <a:buSzPct val="25000"/>
                        <a:buFont typeface="Arial"/>
                        <a:buNone/>
                      </a:pPr>
                      <a:r>
                        <a:rPr baseline="0" lang="en-US" sz="1400" u="none" cap="none" strike="noStrike"/>
                        <a:t>Set to </a:t>
                      </a:r>
                      <a:r>
                        <a:rPr b="1" baseline="0" lang="en-US" sz="1400" u="none" cap="none" strike="noStrike"/>
                        <a:t>1 </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Revenue Control</a:t>
                      </a:r>
                    </a:p>
                  </a:txBody>
                  <a:tcPr marT="45725" marB="45725" marR="93175" marL="93175"/>
                </a:tc>
                <a:tc>
                  <a:txBody>
                    <a:bodyPr>
                      <a:noAutofit/>
                    </a:bodyPr>
                    <a:lstStyle/>
                    <a:p>
                      <a:pPr indent="0" lvl="1" marL="0" marR="0" rtl="0" algn="l">
                        <a:spcBef>
                          <a:spcPts val="0"/>
                        </a:spcBef>
                        <a:buSzPct val="25000"/>
                        <a:buNone/>
                      </a:pPr>
                      <a:r>
                        <a:rPr baseline="0" lang="en-US" sz="1400" u="none" cap="none" strike="noStrike"/>
                        <a:t>Defaults to </a:t>
                      </a:r>
                      <a:r>
                        <a:rPr b="1" baseline="0" lang="en-US" sz="1400" u="none" cap="none" strike="noStrike"/>
                        <a:t>None</a:t>
                      </a:r>
                    </a:p>
                  </a:txBody>
                  <a:tcPr marT="45725" marB="45725" marR="93175" marL="93175"/>
                </a:tc>
              </a:tr>
            </a:tbl>
          </a:graphicData>
        </a:graphic>
      </p:graphicFrame>
      <p:pic>
        <p:nvPicPr>
          <p:cNvPr id="925" name="Shape 925"/>
          <p:cNvPicPr preferRelativeResize="0"/>
          <p:nvPr/>
        </p:nvPicPr>
        <p:blipFill rotWithShape="1">
          <a:blip r:embed="rId3">
            <a:alphaModFix/>
          </a:blip>
          <a:srcRect b="0" l="0" r="0" t="0"/>
          <a:stretch/>
        </p:blipFill>
        <p:spPr>
          <a:xfrm>
            <a:off x="1542799" y="1316805"/>
            <a:ext cx="6619874" cy="3009899"/>
          </a:xfrm>
          <a:prstGeom prst="rect">
            <a:avLst/>
          </a:prstGeom>
          <a:noFill/>
          <a:ln cap="flat" cmpd="sng" w="19050">
            <a:solidFill>
              <a:schemeClr val="dk1"/>
            </a:solidFill>
            <a:prstDash val="solid"/>
            <a:miter/>
            <a:headEnd len="med" w="med" type="none"/>
            <a:tailEnd len="med" w="med" type="none"/>
          </a:ln>
        </p:spPr>
      </p:pic>
      <p:sp>
        <p:nvSpPr>
          <p:cNvPr id="926" name="Shape 926"/>
          <p:cNvSpPr/>
          <p:nvPr/>
        </p:nvSpPr>
        <p:spPr>
          <a:xfrm flipH="1" rot="10800000">
            <a:off x="1542798" y="2125354"/>
            <a:ext cx="2660232" cy="1452032"/>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1" name="Shape 931"/>
        <p:cNvGrpSpPr/>
        <p:nvPr/>
      </p:nvGrpSpPr>
      <p:grpSpPr>
        <a:xfrm>
          <a:off x="0" y="0"/>
          <a:ext cx="0" cy="0"/>
          <a:chOff x="0" y="0"/>
          <a:chExt cx="0" cy="0"/>
        </a:xfrm>
      </p:grpSpPr>
      <p:sp>
        <p:nvSpPr>
          <p:cNvPr id="932" name="Shape 932"/>
          <p:cNvSpPr txBox="1"/>
          <p:nvPr>
            <p:ph type="title"/>
          </p:nvPr>
        </p:nvSpPr>
        <p:spPr>
          <a:xfrm>
            <a:off x="455612" y="331787"/>
            <a:ext cx="848385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Outlease Settings: Spending Controls</a:t>
            </a:r>
          </a:p>
        </p:txBody>
      </p:sp>
      <p:sp>
        <p:nvSpPr>
          <p:cNvPr id="933" name="Shape 933"/>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934" name="Shape 934"/>
          <p:cNvGraphicFramePr/>
          <p:nvPr/>
        </p:nvGraphicFramePr>
        <p:xfrm>
          <a:off x="2148311" y="4688337"/>
          <a:ext cx="3000000" cy="3000000"/>
        </p:xfrm>
        <a:graphic>
          <a:graphicData uri="http://schemas.openxmlformats.org/drawingml/2006/table">
            <a:tbl>
              <a:tblPr bandRow="1" firstRow="1">
                <a:noFill/>
                <a:tableStyleId>{7A10704F-33FC-4BCA-9FFF-1B735B0D63CE}</a:tableStyleId>
              </a:tblPr>
              <a:tblGrid>
                <a:gridCol w="3847350"/>
                <a:gridCol w="1561500"/>
              </a:tblGrid>
              <a:tr h="444375">
                <a:tc>
                  <a:txBody>
                    <a:bodyPr>
                      <a:noAutofit/>
                    </a:bodyPr>
                    <a:lstStyle/>
                    <a:p>
                      <a:pPr indent="0" lvl="0" marL="0" marR="0" rtl="0" algn="l">
                        <a:spcBef>
                          <a:spcPts val="0"/>
                        </a:spcBef>
                        <a:buSzPct val="25000"/>
                        <a:buNone/>
                      </a:pPr>
                      <a:r>
                        <a:rPr baseline="0" lang="en-US" sz="1800" u="none" cap="none" strike="noStrike">
                          <a:solidFill>
                            <a:schemeClr val="dk1"/>
                          </a:solidFill>
                        </a:rPr>
                        <a:t>Business Line</a:t>
                      </a:r>
                    </a:p>
                  </a:txBody>
                  <a:tcPr marT="45725" marB="45725" marR="93175" marL="93175"/>
                </a:tc>
                <a:tc>
                  <a:txBody>
                    <a:bodyPr>
                      <a:noAutofit/>
                    </a:bodyPr>
                    <a:lstStyle/>
                    <a:p>
                      <a:pPr indent="0" lvl="0" marL="0" marR="0" rtl="0" algn="l">
                        <a:spcBef>
                          <a:spcPts val="0"/>
                        </a:spcBef>
                        <a:buSzPct val="25000"/>
                        <a:buNone/>
                      </a:pPr>
                      <a:r>
                        <a:rPr b="0" baseline="0" lang="en-US" sz="1600" u="none" cap="none" strike="noStrike">
                          <a:solidFill>
                            <a:schemeClr val="dk1"/>
                          </a:solidFill>
                        </a:rPr>
                        <a:t>Outlease</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Spending Overage Threshold</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Leave blank</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Spending Overage Threshold Percentage</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Leave blank</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Spending Controls</a:t>
                      </a:r>
                    </a:p>
                  </a:txBody>
                  <a:tcPr marT="45725" marB="45725" marR="93175" marL="93175"/>
                </a:tc>
                <a:tc>
                  <a:txBody>
                    <a:bodyPr>
                      <a:noAutofit/>
                    </a:bodyPr>
                    <a:lstStyle/>
                    <a:p>
                      <a:pPr indent="0" lvl="1" marL="0" marR="0" rtl="0" algn="l">
                        <a:spcBef>
                          <a:spcPts val="0"/>
                        </a:spcBef>
                        <a:buSzPct val="25000"/>
                        <a:buNone/>
                      </a:pPr>
                      <a:r>
                        <a:rPr baseline="0" lang="en-US" sz="1400" u="none" cap="none" strike="noStrike"/>
                        <a:t>Set to </a:t>
                      </a:r>
                      <a:r>
                        <a:rPr b="1" baseline="0" lang="en-US" sz="1400" u="none" cap="none" strike="noStrike"/>
                        <a:t>None</a:t>
                      </a:r>
                    </a:p>
                  </a:txBody>
                  <a:tcPr marT="45725" marB="45725" marR="93175" marL="93175"/>
                </a:tc>
              </a:tr>
            </a:tbl>
          </a:graphicData>
        </a:graphic>
      </p:graphicFrame>
      <p:pic>
        <p:nvPicPr>
          <p:cNvPr id="935" name="Shape 935"/>
          <p:cNvPicPr preferRelativeResize="0"/>
          <p:nvPr/>
        </p:nvPicPr>
        <p:blipFill rotWithShape="1">
          <a:blip r:embed="rId3">
            <a:alphaModFix/>
          </a:blip>
          <a:srcRect b="0" l="0" r="0" t="0"/>
          <a:stretch/>
        </p:blipFill>
        <p:spPr>
          <a:xfrm>
            <a:off x="1542799" y="1316805"/>
            <a:ext cx="6619874" cy="3009899"/>
          </a:xfrm>
          <a:prstGeom prst="rect">
            <a:avLst/>
          </a:prstGeom>
          <a:noFill/>
          <a:ln cap="flat" cmpd="sng" w="19050">
            <a:solidFill>
              <a:schemeClr val="dk1"/>
            </a:solidFill>
            <a:prstDash val="solid"/>
            <a:miter/>
            <a:headEnd len="med" w="med" type="none"/>
            <a:tailEnd len="med" w="med" type="none"/>
          </a:ln>
        </p:spPr>
      </p:pic>
      <p:sp>
        <p:nvSpPr>
          <p:cNvPr id="936" name="Shape 936"/>
          <p:cNvSpPr/>
          <p:nvPr/>
        </p:nvSpPr>
        <p:spPr>
          <a:xfrm flipH="1" rot="10800000">
            <a:off x="4173703" y="2566736"/>
            <a:ext cx="3988970" cy="981035"/>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937" name="Shape 93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2" name="Shape 942"/>
        <p:cNvGrpSpPr/>
        <p:nvPr/>
      </p:nvGrpSpPr>
      <p:grpSpPr>
        <a:xfrm>
          <a:off x="0" y="0"/>
          <a:ext cx="0" cy="0"/>
          <a:chOff x="0" y="0"/>
          <a:chExt cx="0" cy="0"/>
        </a:xfrm>
      </p:grpSpPr>
      <p:sp>
        <p:nvSpPr>
          <p:cNvPr id="943" name="Shape 943"/>
          <p:cNvSpPr txBox="1"/>
          <p:nvPr>
            <p:ph type="title"/>
          </p:nvPr>
        </p:nvSpPr>
        <p:spPr>
          <a:xfrm>
            <a:off x="455612" y="331787"/>
            <a:ext cx="84867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Outlease Settings: Accounting Dimensions</a:t>
            </a:r>
          </a:p>
        </p:txBody>
      </p:sp>
      <p:sp>
        <p:nvSpPr>
          <p:cNvPr id="944" name="Shape 94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945" name="Shape 94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946" name="Shape 946"/>
          <p:cNvPicPr preferRelativeResize="0"/>
          <p:nvPr/>
        </p:nvPicPr>
        <p:blipFill rotWithShape="1">
          <a:blip r:embed="rId3">
            <a:alphaModFix/>
          </a:blip>
          <a:srcRect b="0" l="0" r="0" t="0"/>
          <a:stretch/>
        </p:blipFill>
        <p:spPr>
          <a:xfrm>
            <a:off x="503237" y="1546058"/>
            <a:ext cx="8391524" cy="2590800"/>
          </a:xfrm>
          <a:prstGeom prst="rect">
            <a:avLst/>
          </a:prstGeom>
          <a:noFill/>
          <a:ln cap="flat" cmpd="sng" w="19050">
            <a:solidFill>
              <a:schemeClr val="dk1"/>
            </a:solidFill>
            <a:prstDash val="solid"/>
            <a:miter/>
            <a:headEnd len="med" w="med" type="none"/>
            <a:tailEnd len="med" w="med" type="none"/>
          </a:ln>
        </p:spPr>
      </p:pic>
      <p:graphicFrame>
        <p:nvGraphicFramePr>
          <p:cNvPr id="947" name="Shape 947"/>
          <p:cNvGraphicFramePr/>
          <p:nvPr/>
        </p:nvGraphicFramePr>
        <p:xfrm>
          <a:off x="767362" y="4408001"/>
          <a:ext cx="3000000" cy="3000000"/>
        </p:xfrm>
        <a:graphic>
          <a:graphicData uri="http://schemas.openxmlformats.org/drawingml/2006/table">
            <a:tbl>
              <a:tblPr bandRow="1" firstRow="1">
                <a:noFill/>
                <a:tableStyleId>{648A3C40-9516-42D7-9617-DF699DD20FA5}</a:tableStyleId>
              </a:tblPr>
              <a:tblGrid>
                <a:gridCol w="2441050"/>
                <a:gridCol w="5534525"/>
              </a:tblGrid>
              <a:tr h="444375">
                <a:tc>
                  <a:txBody>
                    <a:bodyPr>
                      <a:noAutofit/>
                    </a:bodyPr>
                    <a:lstStyle/>
                    <a:p>
                      <a:pPr indent="0" lvl="0" marL="0" marR="0" rtl="0" algn="l">
                        <a:spcBef>
                          <a:spcPts val="0"/>
                        </a:spcBef>
                        <a:buSzPct val="25000"/>
                        <a:buNone/>
                      </a:pPr>
                      <a:r>
                        <a:rPr baseline="0" lang="en-US" sz="1800" u="none" cap="none" strike="noStrike">
                          <a:solidFill>
                            <a:schemeClr val="dk1"/>
                          </a:solidFill>
                        </a:rPr>
                        <a:t>Business Line</a:t>
                      </a:r>
                    </a:p>
                  </a:txBody>
                  <a:tcPr marT="45725" marB="45725" marR="93175" marL="93175"/>
                </a:tc>
                <a:tc>
                  <a:txBody>
                    <a:bodyPr>
                      <a:noAutofit/>
                    </a:bodyPr>
                    <a:lstStyle/>
                    <a:p>
                      <a:pPr indent="0" lvl="0" marL="0" marR="0" rtl="0" algn="l">
                        <a:spcBef>
                          <a:spcPts val="0"/>
                        </a:spcBef>
                        <a:buSzPct val="25000"/>
                        <a:buNone/>
                      </a:pPr>
                      <a:r>
                        <a:rPr b="0" baseline="0" lang="en-US" sz="1600" u="none" cap="none" strike="noStrike">
                          <a:solidFill>
                            <a:schemeClr val="dk1"/>
                          </a:solidFill>
                        </a:rPr>
                        <a:t>Outlease</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Accounting Dimensions</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Use standard accounting dimensions but use </a:t>
                      </a:r>
                      <a:r>
                        <a:rPr b="1" baseline="0" lang="en-US" sz="1400" u="none" cap="none" strike="noStrike"/>
                        <a:t>Revenue Source Code</a:t>
                      </a:r>
                      <a:r>
                        <a:rPr baseline="0" lang="en-US" sz="1400" u="none" cap="none" strike="noStrike"/>
                        <a:t> rather than </a:t>
                      </a:r>
                      <a:r>
                        <a:rPr b="1" baseline="0" lang="en-US" sz="1400" u="none" cap="none" strike="noStrike"/>
                        <a:t>Sub-Object Class</a:t>
                      </a:r>
                    </a:p>
                  </a:txBody>
                  <a:tcPr marT="45725" marB="45725" marR="93175" marL="93175"/>
                </a:tc>
              </a:tr>
            </a:tbl>
          </a:graphicData>
        </a:graphic>
      </p:graphicFrame>
      <p:sp>
        <p:nvSpPr>
          <p:cNvPr id="948" name="Shape 948"/>
          <p:cNvSpPr/>
          <p:nvPr/>
        </p:nvSpPr>
        <p:spPr>
          <a:xfrm flipH="1" rot="10800000">
            <a:off x="5473114" y="2561971"/>
            <a:ext cx="1352986" cy="381251"/>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949" name="Shape 949"/>
          <p:cNvSpPr/>
          <p:nvPr/>
        </p:nvSpPr>
        <p:spPr>
          <a:xfrm flipH="1" rot="10800000">
            <a:off x="6975850" y="2565039"/>
            <a:ext cx="1352986" cy="381251"/>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3" name="Shape 953"/>
        <p:cNvGrpSpPr/>
        <p:nvPr/>
      </p:nvGrpSpPr>
      <p:grpSpPr>
        <a:xfrm>
          <a:off x="0" y="0"/>
          <a:ext cx="0" cy="0"/>
          <a:chOff x="0" y="0"/>
          <a:chExt cx="0" cy="0"/>
        </a:xfrm>
      </p:grpSpPr>
      <p:sp>
        <p:nvSpPr>
          <p:cNvPr id="954" name="Shape 954"/>
          <p:cNvSpPr txBox="1"/>
          <p:nvPr>
            <p:ph type="title"/>
          </p:nvPr>
        </p:nvSpPr>
        <p:spPr>
          <a:xfrm>
            <a:off x="457200" y="405263"/>
            <a:ext cx="8686798" cy="49008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Outlease Settings: Billing Options</a:t>
            </a:r>
          </a:p>
        </p:txBody>
      </p:sp>
      <p:sp>
        <p:nvSpPr>
          <p:cNvPr id="955" name="Shape 95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956" name="Shape 95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957" name="Shape 957"/>
          <p:cNvGraphicFramePr/>
          <p:nvPr/>
        </p:nvGraphicFramePr>
        <p:xfrm>
          <a:off x="625254" y="3637905"/>
          <a:ext cx="3000000" cy="3000000"/>
        </p:xfrm>
        <a:graphic>
          <a:graphicData uri="http://schemas.openxmlformats.org/drawingml/2006/table">
            <a:tbl>
              <a:tblPr bandRow="1" firstRow="1">
                <a:noFill/>
                <a:tableStyleId>{D593E1A3-E5FD-4552-8114-85B34513DEF9}</a:tableStyleId>
              </a:tblPr>
              <a:tblGrid>
                <a:gridCol w="2057600"/>
                <a:gridCol w="6172775"/>
              </a:tblGrid>
              <a:tr h="370850">
                <a:tc>
                  <a:txBody>
                    <a:bodyPr>
                      <a:noAutofit/>
                    </a:bodyPr>
                    <a:lstStyle/>
                    <a:p>
                      <a:pPr indent="0" lvl="0" marL="0" marR="0" rtl="0" algn="l">
                        <a:spcBef>
                          <a:spcPts val="0"/>
                        </a:spcBef>
                        <a:buSzPct val="25000"/>
                        <a:buNone/>
                      </a:pPr>
                      <a:r>
                        <a:rPr baseline="0" lang="en-US" sz="1800" u="none" cap="none" strike="noStrike">
                          <a:solidFill>
                            <a:schemeClr val="dk1"/>
                          </a:solidFill>
                        </a:rPr>
                        <a:t>Business Line</a:t>
                      </a:r>
                    </a:p>
                  </a:txBody>
                  <a:tcPr marT="45725" marB="45725" marR="93175" marL="93175"/>
                </a:tc>
                <a:tc>
                  <a:txBody>
                    <a:bodyPr>
                      <a:noAutofit/>
                    </a:bodyPr>
                    <a:lstStyle/>
                    <a:p>
                      <a:pPr indent="0" lvl="0" marL="0" marR="0" rtl="0" algn="l">
                        <a:spcBef>
                          <a:spcPts val="0"/>
                        </a:spcBef>
                        <a:buSzPct val="25000"/>
                        <a:buNone/>
                      </a:pPr>
                      <a:r>
                        <a:rPr b="0" baseline="0" lang="en-US" sz="1600" u="none" cap="none" strike="noStrike">
                          <a:solidFill>
                            <a:schemeClr val="dk1"/>
                          </a:solidFill>
                        </a:rPr>
                        <a:t>Outlease</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Bill Start Date</a:t>
                      </a:r>
                    </a:p>
                  </a:txBody>
                  <a:tcPr marT="45725" marB="45725" marR="93175" marL="93175"/>
                </a:tc>
                <a:tc>
                  <a:txBody>
                    <a:bodyPr>
                      <a:noAutofit/>
                    </a:bodyPr>
                    <a:lstStyle/>
                    <a:p>
                      <a:pPr indent="0" lvl="0" marL="0" marR="0" rtl="0" algn="l">
                        <a:spcBef>
                          <a:spcPts val="0"/>
                        </a:spcBef>
                        <a:spcAft>
                          <a:spcPts val="600"/>
                        </a:spcAft>
                        <a:buSzPct val="25000"/>
                        <a:buNone/>
                      </a:pPr>
                      <a:r>
                        <a:rPr baseline="0" lang="en-US" sz="1400" u="none" cap="none" strike="noStrike"/>
                        <a:t>Required</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Bill End Date</a:t>
                      </a:r>
                    </a:p>
                  </a:txBody>
                  <a:tcPr marT="45725" marB="45725" marR="93175" marL="93175"/>
                </a:tc>
                <a:tc>
                  <a:txBody>
                    <a:bodyPr>
                      <a:noAutofit/>
                    </a:bodyPr>
                    <a:lstStyle/>
                    <a:p>
                      <a:pPr indent="0" lvl="1" marL="0" marR="0" rtl="0" algn="l">
                        <a:spcBef>
                          <a:spcPts val="0"/>
                        </a:spcBef>
                        <a:buSzPct val="25000"/>
                        <a:buNone/>
                      </a:pPr>
                      <a:r>
                        <a:rPr baseline="0" lang="en-US" sz="1400" u="none" cap="none" strike="noStrike"/>
                        <a:t>Required</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Bill Type</a:t>
                      </a:r>
                    </a:p>
                  </a:txBody>
                  <a:tcPr marT="45725" marB="45725" marR="93175" marL="93175"/>
                </a:tc>
                <a:tc>
                  <a:txBody>
                    <a:bodyPr>
                      <a:noAutofit/>
                    </a:bodyPr>
                    <a:lstStyle/>
                    <a:p>
                      <a:pPr indent="0" lvl="1" marL="0" marR="0" rtl="0" algn="l">
                        <a:spcBef>
                          <a:spcPts val="0"/>
                        </a:spcBef>
                        <a:buSzPct val="25000"/>
                        <a:buNone/>
                      </a:pPr>
                      <a:r>
                        <a:rPr b="0" baseline="0" lang="en-US" sz="1400" u="none" cap="none" strike="noStrike"/>
                        <a:t>Defaults to Standard for Outlease Agreements</a:t>
                      </a:r>
                    </a:p>
                  </a:txBody>
                  <a:tcPr marT="45725" marB="45725" marR="93175" marL="93175"/>
                </a:tc>
              </a:tr>
            </a:tbl>
          </a:graphicData>
        </a:graphic>
      </p:graphicFrame>
      <p:pic>
        <p:nvPicPr>
          <p:cNvPr id="958" name="Shape 958"/>
          <p:cNvPicPr preferRelativeResize="0"/>
          <p:nvPr/>
        </p:nvPicPr>
        <p:blipFill rotWithShape="1">
          <a:blip r:embed="rId3">
            <a:alphaModFix/>
          </a:blip>
          <a:srcRect b="59021" l="0" r="0" t="0"/>
          <a:stretch/>
        </p:blipFill>
        <p:spPr>
          <a:xfrm>
            <a:off x="2214560" y="1593180"/>
            <a:ext cx="5172075" cy="1420729"/>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3" name="Shape 963"/>
        <p:cNvGrpSpPr/>
        <p:nvPr/>
      </p:nvGrpSpPr>
      <p:grpSpPr>
        <a:xfrm>
          <a:off x="0" y="0"/>
          <a:ext cx="0" cy="0"/>
          <a:chOff x="0" y="0"/>
          <a:chExt cx="0" cy="0"/>
        </a:xfrm>
      </p:grpSpPr>
      <p:sp>
        <p:nvSpPr>
          <p:cNvPr id="964" name="Shape 964"/>
          <p:cNvSpPr txBox="1"/>
          <p:nvPr>
            <p:ph type="title"/>
          </p:nvPr>
        </p:nvSpPr>
        <p:spPr>
          <a:xfrm>
            <a:off x="457200" y="405263"/>
            <a:ext cx="8686798" cy="49008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Outlease Settings: Billing Options</a:t>
            </a:r>
          </a:p>
        </p:txBody>
      </p:sp>
      <p:sp>
        <p:nvSpPr>
          <p:cNvPr id="965" name="Shape 96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966" name="Shape 96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967" name="Shape 967"/>
          <p:cNvGraphicFramePr/>
          <p:nvPr/>
        </p:nvGraphicFramePr>
        <p:xfrm>
          <a:off x="839816" y="4328160"/>
          <a:ext cx="3000000" cy="3000000"/>
        </p:xfrm>
        <a:graphic>
          <a:graphicData uri="http://schemas.openxmlformats.org/drawingml/2006/table">
            <a:tbl>
              <a:tblPr bandRow="1" firstRow="1">
                <a:noFill/>
                <a:tableStyleId>{BD1F1EA6-8E6D-4CA9-8676-3DC35D619F9D}</a:tableStyleId>
              </a:tblPr>
              <a:tblGrid>
                <a:gridCol w="2933425"/>
                <a:gridCol w="4029250"/>
              </a:tblGrid>
              <a:tr h="370850">
                <a:tc>
                  <a:txBody>
                    <a:bodyPr>
                      <a:noAutofit/>
                    </a:bodyPr>
                    <a:lstStyle/>
                    <a:p>
                      <a:pPr indent="0" lvl="0" marL="0" marR="0" rtl="0" algn="l">
                        <a:spcBef>
                          <a:spcPts val="0"/>
                        </a:spcBef>
                        <a:buSzPct val="25000"/>
                        <a:buNone/>
                      </a:pPr>
                      <a:r>
                        <a:rPr baseline="0" lang="en-US" sz="1800" u="none" cap="none" strike="noStrike">
                          <a:solidFill>
                            <a:schemeClr val="dk1"/>
                          </a:solidFill>
                        </a:rPr>
                        <a:t>Business Line</a:t>
                      </a:r>
                    </a:p>
                  </a:txBody>
                  <a:tcPr marT="45725" marB="45725" marR="93175" marL="93175"/>
                </a:tc>
                <a:tc>
                  <a:txBody>
                    <a:bodyPr>
                      <a:noAutofit/>
                    </a:bodyPr>
                    <a:lstStyle/>
                    <a:p>
                      <a:pPr indent="0" lvl="0" marL="0" marR="0" rtl="0" algn="l">
                        <a:spcBef>
                          <a:spcPts val="0"/>
                        </a:spcBef>
                        <a:buSzPct val="25000"/>
                        <a:buNone/>
                      </a:pPr>
                      <a:r>
                        <a:rPr b="0" baseline="0" lang="en-US" sz="1600" u="none" cap="none" strike="noStrike">
                          <a:solidFill>
                            <a:schemeClr val="dk1"/>
                          </a:solidFill>
                        </a:rPr>
                        <a:t>Outlease</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Bill Print</a:t>
                      </a:r>
                    </a:p>
                  </a:txBody>
                  <a:tcPr marT="45725" marB="45725" marR="93175" marL="93175"/>
                </a:tc>
                <a:tc>
                  <a:txBody>
                    <a:bodyPr>
                      <a:noAutofit/>
                    </a:bodyPr>
                    <a:lstStyle/>
                    <a:p>
                      <a:pPr indent="0" lvl="0" marL="0" marR="0" rtl="0" algn="l">
                        <a:spcBef>
                          <a:spcPts val="0"/>
                        </a:spcBef>
                        <a:spcAft>
                          <a:spcPts val="600"/>
                        </a:spcAft>
                        <a:buSzPct val="25000"/>
                        <a:buNone/>
                      </a:pPr>
                      <a:r>
                        <a:rPr baseline="0" lang="en-US" sz="1600" u="none" cap="none" strike="noStrike"/>
                        <a:t>Set to </a:t>
                      </a:r>
                      <a:r>
                        <a:rPr b="1" baseline="0" lang="en-US" sz="1600" u="none" cap="none" strike="noStrike"/>
                        <a:t>Yes</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Prohibit Revenue Refunds</a:t>
                      </a:r>
                    </a:p>
                  </a:txBody>
                  <a:tcPr marT="45725" marB="45725" marR="93175" marL="93175"/>
                </a:tc>
                <a:tc>
                  <a:txBody>
                    <a:bodyPr>
                      <a:noAutofit/>
                    </a:bodyPr>
                    <a:lstStyle/>
                    <a:p>
                      <a:pPr indent="0" lvl="1" marL="0" marR="0" rtl="0" algn="l">
                        <a:spcBef>
                          <a:spcPts val="0"/>
                        </a:spcBef>
                        <a:buSzPct val="25000"/>
                        <a:buNone/>
                      </a:pPr>
                      <a:r>
                        <a:rPr baseline="0" lang="en-US" sz="1400" u="none" cap="none" strike="noStrike"/>
                        <a:t>Defaults to </a:t>
                      </a:r>
                      <a:r>
                        <a:rPr b="1" baseline="0" lang="en-US" sz="1400" u="none" cap="none" strike="noStrike"/>
                        <a:t>True</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Prohibit Statement Grouping</a:t>
                      </a:r>
                    </a:p>
                  </a:txBody>
                  <a:tcPr marT="45725" marB="45725" marR="93175" marL="93175"/>
                </a:tc>
                <a:tc>
                  <a:txBody>
                    <a:bodyPr>
                      <a:noAutofit/>
                    </a:bodyPr>
                    <a:lstStyle/>
                    <a:p>
                      <a:pPr indent="0" lvl="1" marL="0" marR="0" rtl="0" algn="l">
                        <a:spcBef>
                          <a:spcPts val="0"/>
                        </a:spcBef>
                        <a:buSzPct val="25000"/>
                        <a:buNone/>
                      </a:pPr>
                      <a:r>
                        <a:rPr baseline="0" lang="en-US" sz="1400" u="none" cap="none" strike="noStrike"/>
                        <a:t>Defaults to </a:t>
                      </a:r>
                      <a:r>
                        <a:rPr b="1" baseline="0" lang="en-US" sz="1400" u="none" cap="none" strike="noStrike"/>
                        <a:t>True</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Bill Agreement Amount/Percent</a:t>
                      </a:r>
                    </a:p>
                  </a:txBody>
                  <a:tcPr marT="45725" marB="45725" marR="93175" marL="93175"/>
                </a:tc>
                <a:tc>
                  <a:txBody>
                    <a:bodyPr>
                      <a:noAutofit/>
                    </a:bodyPr>
                    <a:lstStyle/>
                    <a:p>
                      <a:pPr indent="0" lvl="1" marL="0" marR="0" rtl="0" algn="l">
                        <a:spcBef>
                          <a:spcPts val="0"/>
                        </a:spcBef>
                        <a:buSzPct val="25000"/>
                        <a:buNone/>
                      </a:pPr>
                      <a:r>
                        <a:rPr b="0" baseline="0" lang="en-US" sz="1400" u="none" cap="none" strike="noStrike"/>
                        <a:t>Set to </a:t>
                      </a:r>
                      <a:r>
                        <a:rPr b="1" baseline="0" lang="en-US" sz="1400" u="none" cap="none" strike="noStrike"/>
                        <a:t>True</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Bill Agreement Amount</a:t>
                      </a:r>
                    </a:p>
                  </a:txBody>
                  <a:tcPr marT="45725" marB="45725" marR="93175" marL="93175"/>
                </a:tc>
                <a:tc>
                  <a:txBody>
                    <a:bodyPr>
                      <a:noAutofit/>
                    </a:bodyPr>
                    <a:lstStyle/>
                    <a:p>
                      <a:pPr indent="0" lvl="1" marL="0" marR="0" rtl="0" algn="l">
                        <a:spcBef>
                          <a:spcPts val="0"/>
                        </a:spcBef>
                        <a:buSzPct val="25000"/>
                        <a:buNone/>
                      </a:pPr>
                      <a:r>
                        <a:rPr b="0" baseline="0" lang="en-US" sz="1400" u="none" cap="none" strike="noStrike"/>
                        <a:t>Enter Amount to be billed each period</a:t>
                      </a:r>
                    </a:p>
                  </a:txBody>
                  <a:tcPr marT="45725" marB="45725" marR="93175" marL="93175"/>
                </a:tc>
              </a:tr>
            </a:tbl>
          </a:graphicData>
        </a:graphic>
      </p:graphicFrame>
      <p:pic>
        <p:nvPicPr>
          <p:cNvPr id="968" name="Shape 968"/>
          <p:cNvPicPr preferRelativeResize="0"/>
          <p:nvPr/>
        </p:nvPicPr>
        <p:blipFill rotWithShape="1">
          <a:blip r:embed="rId3">
            <a:alphaModFix/>
          </a:blip>
          <a:srcRect b="0" l="0" r="0" t="0"/>
          <a:stretch/>
        </p:blipFill>
        <p:spPr>
          <a:xfrm>
            <a:off x="2466975" y="2025315"/>
            <a:ext cx="3676650" cy="2162174"/>
          </a:xfrm>
          <a:prstGeom prst="rect">
            <a:avLst/>
          </a:prstGeom>
          <a:noFill/>
          <a:ln cap="flat" cmpd="sng" w="19050">
            <a:solidFill>
              <a:schemeClr val="dk1"/>
            </a:solidFill>
            <a:prstDash val="solid"/>
            <a:miter/>
            <a:headEnd len="med" w="med" type="none"/>
            <a:tailEnd len="med" w="med" type="none"/>
          </a:ln>
        </p:spPr>
      </p:pic>
      <p:sp>
        <p:nvSpPr>
          <p:cNvPr id="969" name="Shape 969"/>
          <p:cNvSpPr txBox="1"/>
          <p:nvPr>
            <p:ph idx="1" type="body"/>
          </p:nvPr>
        </p:nvSpPr>
        <p:spPr>
          <a:xfrm>
            <a:off x="378852" y="1153761"/>
            <a:ext cx="8765147" cy="182445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Outlease </a:t>
            </a:r>
            <a:r>
              <a:rPr b="0" baseline="0" i="0" lang="en-US" sz="1800" u="sng" cap="none" strike="noStrike">
                <a:solidFill>
                  <a:schemeClr val="dk1"/>
                </a:solidFill>
                <a:latin typeface="Arial"/>
                <a:ea typeface="Arial"/>
                <a:cs typeface="Arial"/>
                <a:sym typeface="Arial"/>
              </a:rPr>
              <a:t>revenue recognition</a:t>
            </a:r>
            <a:r>
              <a:rPr b="0" baseline="0" i="0" lang="en-US" sz="1800" u="none" cap="none" strike="noStrike">
                <a:solidFill>
                  <a:schemeClr val="dk1"/>
                </a:solidFill>
                <a:latin typeface="Arial"/>
                <a:ea typeface="Arial"/>
                <a:cs typeface="Arial"/>
                <a:sym typeface="Arial"/>
              </a:rPr>
              <a:t> will be determined based on the </a:t>
            </a:r>
            <a:r>
              <a:rPr b="1" baseline="0" i="0" lang="en-US" sz="1800" u="none" cap="none" strike="noStrike">
                <a:solidFill>
                  <a:schemeClr val="dk1"/>
                </a:solidFill>
                <a:latin typeface="Arial"/>
                <a:ea typeface="Arial"/>
                <a:cs typeface="Arial"/>
                <a:sym typeface="Arial"/>
              </a:rPr>
              <a:t>Bill Agreement Amount</a:t>
            </a:r>
            <a:r>
              <a:rPr b="0" baseline="0" i="0" lang="en-US" sz="1800" u="none" cap="none" strike="noStrike">
                <a:solidFill>
                  <a:schemeClr val="dk1"/>
                </a:solidFill>
                <a:latin typeface="Arial"/>
                <a:ea typeface="Arial"/>
                <a:cs typeface="Arial"/>
                <a:sym typeface="Arial"/>
              </a:rPr>
              <a:t> and the Bill Frequency settings:</a:t>
            </a: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4" name="Shape 974"/>
        <p:cNvGrpSpPr/>
        <p:nvPr/>
      </p:nvGrpSpPr>
      <p:grpSpPr>
        <a:xfrm>
          <a:off x="0" y="0"/>
          <a:ext cx="0" cy="0"/>
          <a:chOff x="0" y="0"/>
          <a:chExt cx="0" cy="0"/>
        </a:xfrm>
      </p:grpSpPr>
      <p:sp>
        <p:nvSpPr>
          <p:cNvPr id="975" name="Shape 975"/>
          <p:cNvSpPr txBox="1"/>
          <p:nvPr>
            <p:ph idx="1" type="body"/>
          </p:nvPr>
        </p:nvSpPr>
        <p:spPr>
          <a:xfrm>
            <a:off x="378852" y="1153761"/>
            <a:ext cx="8765147" cy="1824455"/>
          </a:xfrm>
          <a:prstGeom prst="rect">
            <a:avLst/>
          </a:prstGeom>
          <a:noFill/>
          <a:ln>
            <a:noFill/>
          </a:ln>
        </p:spPr>
        <p:txBody>
          <a:bodyPr anchorCtr="0" anchor="t" bIns="45700" lIns="91425" rIns="91425" tIns="45700">
            <a:noAutofit/>
          </a:bodyPr>
          <a:lstStyle/>
          <a:p>
            <a:pPr indent="-146050" lvl="0" marL="231775" marR="0" rtl="0" algn="l">
              <a:spcBef>
                <a:spcPts val="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Outlease </a:t>
            </a:r>
            <a:r>
              <a:rPr b="0" baseline="0" i="0" lang="en-US" sz="1800" u="sng" cap="none" strike="noStrike">
                <a:solidFill>
                  <a:schemeClr val="dk1"/>
                </a:solidFill>
                <a:latin typeface="Arial"/>
                <a:ea typeface="Arial"/>
                <a:cs typeface="Arial"/>
                <a:sym typeface="Arial"/>
              </a:rPr>
              <a:t>revenue recognition</a:t>
            </a:r>
            <a:r>
              <a:rPr b="0" baseline="0" i="0" lang="en-US" sz="1800" u="none" cap="none" strike="noStrike">
                <a:solidFill>
                  <a:schemeClr val="dk1"/>
                </a:solidFill>
                <a:latin typeface="Arial"/>
                <a:ea typeface="Arial"/>
                <a:cs typeface="Arial"/>
                <a:sym typeface="Arial"/>
              </a:rPr>
              <a:t> will be determined based on the </a:t>
            </a:r>
            <a:r>
              <a:rPr b="1" baseline="0" i="0" lang="en-US" sz="1800" u="none" cap="none" strike="noStrike">
                <a:solidFill>
                  <a:schemeClr val="dk1"/>
                </a:solidFill>
                <a:latin typeface="Arial"/>
                <a:ea typeface="Arial"/>
                <a:cs typeface="Arial"/>
                <a:sym typeface="Arial"/>
              </a:rPr>
              <a:t>Bill Agreement Amount</a:t>
            </a:r>
            <a:r>
              <a:rPr b="0" baseline="0" i="0" lang="en-US" sz="1800" u="none" cap="none" strike="noStrike">
                <a:solidFill>
                  <a:schemeClr val="dk1"/>
                </a:solidFill>
                <a:latin typeface="Arial"/>
                <a:ea typeface="Arial"/>
                <a:cs typeface="Arial"/>
                <a:sym typeface="Arial"/>
              </a:rPr>
              <a:t> and the Bill Frequency settings</a:t>
            </a:r>
          </a:p>
          <a:p>
            <a:pPr indent="-225425" lvl="1" marL="568325" marR="0" rtl="0" algn="l">
              <a:spcBef>
                <a:spcPts val="1200"/>
              </a:spcBef>
              <a:spcAft>
                <a:spcPts val="60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Billed Activity section </a:t>
            </a:r>
            <a:r>
              <a:rPr b="0" baseline="0" i="0" lang="en-US" sz="1800" u="sng" cap="none" strike="noStrike">
                <a:solidFill>
                  <a:schemeClr val="dk1"/>
                </a:solidFill>
                <a:latin typeface="Arial"/>
                <a:ea typeface="Arial"/>
                <a:cs typeface="Arial"/>
                <a:sym typeface="Arial"/>
              </a:rPr>
              <a:t>not used</a:t>
            </a:r>
            <a:r>
              <a:rPr b="0" baseline="0" i="0" lang="en-US" sz="1800" u="none" cap="none" strike="noStrike">
                <a:solidFill>
                  <a:schemeClr val="dk1"/>
                </a:solidFill>
                <a:latin typeface="Arial"/>
                <a:ea typeface="Arial"/>
                <a:cs typeface="Arial"/>
                <a:sym typeface="Arial"/>
              </a:rPr>
              <a:t> on Outlease Agreements</a:t>
            </a:r>
          </a:p>
        </p:txBody>
      </p:sp>
      <p:sp>
        <p:nvSpPr>
          <p:cNvPr id="976" name="Shape 97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977" name="Shape 977"/>
          <p:cNvSpPr txBox="1"/>
          <p:nvPr/>
        </p:nvSpPr>
        <p:spPr>
          <a:xfrm>
            <a:off x="617499" y="223593"/>
            <a:ext cx="870296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Outlease Settings: Billed Activity</a:t>
            </a:r>
          </a:p>
        </p:txBody>
      </p:sp>
      <p:graphicFrame>
        <p:nvGraphicFramePr>
          <p:cNvPr id="978" name="Shape 978"/>
          <p:cNvGraphicFramePr/>
          <p:nvPr/>
        </p:nvGraphicFramePr>
        <p:xfrm>
          <a:off x="4038600" y="2930591"/>
          <a:ext cx="3000000" cy="3000000"/>
        </p:xfrm>
        <a:graphic>
          <a:graphicData uri="http://schemas.openxmlformats.org/drawingml/2006/table">
            <a:tbl>
              <a:tblPr bandRow="1" firstRow="1">
                <a:noFill/>
                <a:tableStyleId>{EAE47732-8CE1-435A-BCF0-B7F4F9F2F36F}</a:tableStyleId>
              </a:tblPr>
              <a:tblGrid>
                <a:gridCol w="2638425"/>
                <a:gridCol w="2160275"/>
              </a:tblGrid>
              <a:tr h="228600">
                <a:tc>
                  <a:txBody>
                    <a:bodyPr>
                      <a:noAutofit/>
                    </a:bodyPr>
                    <a:lstStyle/>
                    <a:p>
                      <a:pPr indent="0" lvl="0" marL="0" marR="0" rtl="0" algn="l">
                        <a:spcBef>
                          <a:spcPts val="0"/>
                        </a:spcBef>
                        <a:buNone/>
                      </a:pPr>
                      <a:r>
                        <a:t/>
                      </a:r>
                      <a:endParaRPr baseline="0" sz="1800" u="none" cap="none" strike="noStrike">
                        <a:solidFill>
                          <a:schemeClr val="dk1"/>
                        </a:solidFill>
                      </a:endParaRPr>
                    </a:p>
                  </a:txBody>
                  <a:tcPr marT="45725" marB="45725" marR="93175" marL="93175"/>
                </a:tc>
                <a:tc>
                  <a:txBody>
                    <a:bodyPr>
                      <a:noAutofit/>
                    </a:bodyPr>
                    <a:lstStyle/>
                    <a:p>
                      <a:pPr indent="0" lvl="0" marL="0" marR="0" rtl="0" algn="l">
                        <a:spcBef>
                          <a:spcPts val="0"/>
                        </a:spcBef>
                        <a:buSzPct val="25000"/>
                        <a:buNone/>
                      </a:pPr>
                      <a:r>
                        <a:rPr baseline="0" lang="en-US" sz="1800" u="none" cap="none" strike="noStrike">
                          <a:solidFill>
                            <a:schemeClr val="dk1"/>
                          </a:solidFill>
                        </a:rPr>
                        <a:t>Bill by Flat Rate</a:t>
                      </a:r>
                    </a:p>
                  </a:txBody>
                  <a:tcPr marT="45725" marB="45725" marR="93175" marL="93175"/>
                </a:tc>
              </a:tr>
              <a:tr h="388475">
                <a:tc>
                  <a:txBody>
                    <a:bodyPr>
                      <a:noAutofit/>
                    </a:bodyPr>
                    <a:lstStyle/>
                    <a:p>
                      <a:pPr indent="0" lvl="0" marL="0" marR="0" rtl="0" algn="l">
                        <a:spcBef>
                          <a:spcPts val="0"/>
                        </a:spcBef>
                        <a:spcAft>
                          <a:spcPts val="200"/>
                        </a:spcAft>
                        <a:buSzPct val="25000"/>
                        <a:buNone/>
                      </a:pPr>
                      <a:r>
                        <a:rPr b="1" baseline="0" lang="en-US" sz="1800" u="none" cap="none" strike="noStrike">
                          <a:solidFill>
                            <a:srgbClr val="000000"/>
                          </a:solidFill>
                          <a:latin typeface="Arial"/>
                          <a:ea typeface="Arial"/>
                          <a:cs typeface="Arial"/>
                          <a:sym typeface="Arial"/>
                        </a:rPr>
                        <a:t>Business Line</a:t>
                      </a:r>
                    </a:p>
                  </a:txBody>
                  <a:tcPr marT="0" marB="0" marR="68575" marL="68575"/>
                </a:tc>
                <a:tc>
                  <a:txBody>
                    <a:bodyPr>
                      <a:noAutofit/>
                    </a:bodyPr>
                    <a:lstStyle/>
                    <a:p>
                      <a:pPr indent="0" lvl="0" marL="0" marR="0" rtl="0" algn="l">
                        <a:spcBef>
                          <a:spcPts val="0"/>
                        </a:spcBef>
                        <a:buSzPct val="25000"/>
                        <a:buNone/>
                      </a:pPr>
                      <a:r>
                        <a:rPr baseline="0" lang="en-US" sz="1600" u="none" cap="none" strike="noStrike"/>
                        <a:t>Outlease</a:t>
                      </a:r>
                    </a:p>
                  </a:txBody>
                  <a:tcPr marT="45725" marB="45725" marR="93175" marL="93175"/>
                </a:tc>
              </a:tr>
              <a:tr h="370850">
                <a:tc>
                  <a:txBody>
                    <a:bodyPr>
                      <a:noAutofit/>
                    </a:bodyPr>
                    <a:lstStyle/>
                    <a:p>
                      <a:pPr indent="0" lvl="0" marL="0" marR="0" rtl="0" algn="l">
                        <a:spcBef>
                          <a:spcPts val="0"/>
                        </a:spcBef>
                        <a:spcAft>
                          <a:spcPts val="200"/>
                        </a:spcAft>
                        <a:buSzPct val="25000"/>
                        <a:buNone/>
                      </a:pPr>
                      <a:r>
                        <a:rPr b="1" baseline="0" lang="en-US" sz="1400" u="none" cap="none" strike="noStrike">
                          <a:solidFill>
                            <a:srgbClr val="000000"/>
                          </a:solidFill>
                          <a:latin typeface="Arial"/>
                          <a:ea typeface="Arial"/>
                          <a:cs typeface="Arial"/>
                          <a:sym typeface="Arial"/>
                        </a:rPr>
                        <a:t>Agreement Charge</a:t>
                      </a:r>
                    </a:p>
                  </a:txBody>
                  <a:tcPr marT="0" marB="0" marR="68575" marL="68575"/>
                </a:tc>
                <a:tc>
                  <a:txBody>
                    <a:bodyPr>
                      <a:noAutofit/>
                    </a:bodyPr>
                    <a:lstStyle/>
                    <a:p>
                      <a:pPr indent="0" lvl="0" marL="0" marR="0" rtl="0" algn="l">
                        <a:spcBef>
                          <a:spcPts val="0"/>
                        </a:spcBef>
                        <a:buSzPct val="25000"/>
                        <a:buNone/>
                      </a:pPr>
                      <a:r>
                        <a:rPr baseline="0" lang="en-US" sz="1400" u="none" cap="none" strike="noStrike"/>
                        <a:t>unchecked</a:t>
                      </a:r>
                    </a:p>
                  </a:txBody>
                  <a:tcPr marT="45725" marB="45725" marR="93175" marL="93175"/>
                </a:tc>
              </a:tr>
              <a:tr h="370850">
                <a:tc>
                  <a:txBody>
                    <a:bodyPr>
                      <a:noAutofit/>
                    </a:bodyPr>
                    <a:lstStyle/>
                    <a:p>
                      <a:pPr indent="0" lvl="0" marL="0" marR="0" rtl="0" algn="l">
                        <a:spcBef>
                          <a:spcPts val="0"/>
                        </a:spcBef>
                        <a:spcAft>
                          <a:spcPts val="200"/>
                        </a:spcAft>
                        <a:buSzPct val="25000"/>
                        <a:buNone/>
                      </a:pPr>
                      <a:r>
                        <a:rPr b="1" baseline="0" lang="en-US" sz="1400" u="none" cap="none" strike="noStrike">
                          <a:solidFill>
                            <a:srgbClr val="000000"/>
                          </a:solidFill>
                          <a:latin typeface="Arial"/>
                          <a:ea typeface="Arial"/>
                          <a:cs typeface="Arial"/>
                          <a:sym typeface="Arial"/>
                        </a:rPr>
                        <a:t>Per Unit Agreement Charge</a:t>
                      </a:r>
                    </a:p>
                  </a:txBody>
                  <a:tcPr marT="0" marB="0" marR="68575" marL="68575"/>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t>unchecked</a:t>
                      </a:r>
                    </a:p>
                  </a:txBody>
                  <a:tcPr marT="45725" marB="45725" marR="93175" marL="93175"/>
                </a:tc>
              </a:tr>
              <a:tr h="370850">
                <a:tc>
                  <a:txBody>
                    <a:bodyPr>
                      <a:noAutofit/>
                    </a:bodyPr>
                    <a:lstStyle/>
                    <a:p>
                      <a:pPr indent="0" lvl="0" marL="0" marR="0" rtl="0" algn="l">
                        <a:lnSpc>
                          <a:spcPct val="100000"/>
                        </a:lnSpc>
                        <a:spcBef>
                          <a:spcPts val="0"/>
                        </a:spcBef>
                        <a:spcAft>
                          <a:spcPts val="200"/>
                        </a:spcAft>
                        <a:buClr>
                          <a:srgbClr val="000000"/>
                        </a:buClr>
                        <a:buSzPct val="25000"/>
                        <a:buFont typeface="Arial"/>
                        <a:buNone/>
                      </a:pPr>
                      <a:r>
                        <a:rPr b="1" baseline="0" lang="en-US" sz="1400" u="none" cap="none" strike="noStrike">
                          <a:solidFill>
                            <a:srgbClr val="000000"/>
                          </a:solidFill>
                          <a:latin typeface="Arial"/>
                          <a:ea typeface="Arial"/>
                          <a:cs typeface="Arial"/>
                          <a:sym typeface="Arial"/>
                        </a:rPr>
                        <a:t>Actual Cost</a:t>
                      </a:r>
                    </a:p>
                  </a:txBody>
                  <a:tcPr marT="0" marB="0" marR="68575" marL="68575"/>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t>unchecked</a:t>
                      </a:r>
                    </a:p>
                  </a:txBody>
                  <a:tcPr marT="45725" marB="45725" marR="93175" marL="93175"/>
                </a:tc>
              </a:tr>
              <a:tr h="370850">
                <a:tc>
                  <a:txBody>
                    <a:bodyPr>
                      <a:noAutofit/>
                    </a:bodyPr>
                    <a:lstStyle/>
                    <a:p>
                      <a:pPr indent="0" lvl="0" marL="0" marR="0" rtl="0" algn="l">
                        <a:lnSpc>
                          <a:spcPct val="100000"/>
                        </a:lnSpc>
                        <a:spcBef>
                          <a:spcPts val="0"/>
                        </a:spcBef>
                        <a:spcAft>
                          <a:spcPts val="200"/>
                        </a:spcAft>
                        <a:buClr>
                          <a:srgbClr val="000000"/>
                        </a:buClr>
                        <a:buSzPct val="25000"/>
                        <a:buFont typeface="Arial"/>
                        <a:buNone/>
                      </a:pPr>
                      <a:r>
                        <a:rPr b="1" baseline="0" lang="en-US" sz="1400" u="none" cap="none" strike="noStrike">
                          <a:solidFill>
                            <a:srgbClr val="000000"/>
                          </a:solidFill>
                          <a:latin typeface="Arial"/>
                          <a:ea typeface="Arial"/>
                          <a:cs typeface="Arial"/>
                          <a:sym typeface="Arial"/>
                        </a:rPr>
                        <a:t>Bill Obligations</a:t>
                      </a:r>
                    </a:p>
                  </a:txBody>
                  <a:tcPr marT="0" marB="0" marR="68575" marL="68575"/>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t>unchecked</a:t>
                      </a:r>
                    </a:p>
                  </a:txBody>
                  <a:tcPr marT="45725" marB="45725" marR="93175" marL="93175"/>
                </a:tc>
              </a:tr>
              <a:tr h="370850">
                <a:tc>
                  <a:txBody>
                    <a:bodyPr>
                      <a:noAutofit/>
                    </a:bodyPr>
                    <a:lstStyle/>
                    <a:p>
                      <a:pPr indent="0" lvl="0" marL="0" marR="0" rtl="0" algn="l">
                        <a:lnSpc>
                          <a:spcPct val="100000"/>
                        </a:lnSpc>
                        <a:spcBef>
                          <a:spcPts val="0"/>
                        </a:spcBef>
                        <a:spcAft>
                          <a:spcPts val="200"/>
                        </a:spcAft>
                        <a:buClr>
                          <a:srgbClr val="000000"/>
                        </a:buClr>
                        <a:buSzPct val="25000"/>
                        <a:buFont typeface="Arial"/>
                        <a:buNone/>
                      </a:pPr>
                      <a:r>
                        <a:rPr b="1" baseline="0" lang="en-US" sz="1400" u="none" cap="none" strike="noStrike">
                          <a:solidFill>
                            <a:srgbClr val="000000"/>
                          </a:solidFill>
                          <a:latin typeface="Arial"/>
                          <a:ea typeface="Arial"/>
                          <a:cs typeface="Arial"/>
                          <a:sym typeface="Arial"/>
                        </a:rPr>
                        <a:t>Bill Accruals</a:t>
                      </a:r>
                    </a:p>
                  </a:txBody>
                  <a:tcPr marT="0" marB="0" marR="68575" marL="68575"/>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t>unchecked</a:t>
                      </a:r>
                    </a:p>
                  </a:txBody>
                  <a:tcPr marT="45725" marB="45725" marR="93175" marL="93175"/>
                </a:tc>
              </a:tr>
            </a:tbl>
          </a:graphicData>
        </a:graphic>
      </p:graphicFrame>
      <p:pic>
        <p:nvPicPr>
          <p:cNvPr id="979" name="Shape 979"/>
          <p:cNvPicPr preferRelativeResize="0"/>
          <p:nvPr/>
        </p:nvPicPr>
        <p:blipFill rotWithShape="1">
          <a:blip r:embed="rId3">
            <a:alphaModFix/>
          </a:blip>
          <a:srcRect b="0" l="0" r="0" t="0"/>
          <a:stretch/>
        </p:blipFill>
        <p:spPr>
          <a:xfrm>
            <a:off x="725466" y="3225866"/>
            <a:ext cx="3067049" cy="2133599"/>
          </a:xfrm>
          <a:prstGeom prst="rect">
            <a:avLst/>
          </a:prstGeom>
          <a:noFill/>
          <a:ln cap="flat" cmpd="sng" w="19050">
            <a:solidFill>
              <a:schemeClr val="dk1"/>
            </a:solidFill>
            <a:prstDash val="solid"/>
            <a:miter/>
            <a:headEnd len="med" w="med" type="none"/>
            <a:tailEnd len="med" w="med" type="none"/>
          </a:ln>
        </p:spPr>
      </p:pic>
      <p:sp>
        <p:nvSpPr>
          <p:cNvPr id="980" name="Shape 98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Lifecycle Overview</a:t>
            </a:r>
          </a:p>
        </p:txBody>
      </p:sp>
      <p:grpSp>
        <p:nvGrpSpPr>
          <p:cNvPr id="166" name="Shape 166"/>
          <p:cNvGrpSpPr/>
          <p:nvPr/>
        </p:nvGrpSpPr>
        <p:grpSpPr>
          <a:xfrm>
            <a:off x="642922" y="1097059"/>
            <a:ext cx="7290633" cy="1000989"/>
            <a:chOff x="79596" y="106459"/>
            <a:chExt cx="7290633" cy="1000989"/>
          </a:xfrm>
        </p:grpSpPr>
        <p:sp>
          <p:nvSpPr>
            <p:cNvPr id="167" name="Shape 167"/>
            <p:cNvSpPr/>
            <p:nvPr/>
          </p:nvSpPr>
          <p:spPr>
            <a:xfrm>
              <a:off x="79596" y="106681"/>
              <a:ext cx="1937828" cy="1000768"/>
            </a:xfrm>
            <a:prstGeom prst="roundRect">
              <a:avLst>
                <a:gd fmla="val 16667" name="adj"/>
              </a:avLst>
            </a:prstGeom>
            <a:solidFill>
              <a:srgbClr val="CC0000"/>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68" name="Shape 168"/>
            <p:cNvSpPr txBox="1"/>
            <p:nvPr/>
          </p:nvSpPr>
          <p:spPr>
            <a:xfrm>
              <a:off x="128450" y="155533"/>
              <a:ext cx="1840121" cy="903061"/>
            </a:xfrm>
            <a:prstGeom prst="rect">
              <a:avLst/>
            </a:prstGeom>
            <a:noFill/>
            <a:ln>
              <a:noFill/>
            </a:ln>
          </p:spPr>
          <p:txBody>
            <a:bodyPr anchorCtr="0" anchor="ctr" bIns="53325" lIns="53325" rIns="53325" tIns="53325">
              <a:noAutofit/>
            </a:bodyPr>
            <a:lstStyle/>
            <a:p>
              <a:pPr indent="0" lvl="0" marL="0" marR="0" rtl="0" algn="ctr">
                <a:lnSpc>
                  <a:spcPct val="90000"/>
                </a:lnSpc>
                <a:spcBef>
                  <a:spcPts val="0"/>
                </a:spcBef>
                <a:spcAft>
                  <a:spcPts val="490"/>
                </a:spcAft>
                <a:buSzPct val="25000"/>
                <a:buNone/>
              </a:pPr>
              <a:r>
                <a:rPr b="1" baseline="0" i="0" lang="en-US" sz="1400" u="none" cap="none" strike="noStrike">
                  <a:solidFill>
                    <a:schemeClr val="lt1"/>
                  </a:solidFill>
                  <a:latin typeface="Arial"/>
                  <a:ea typeface="Arial"/>
                  <a:cs typeface="Arial"/>
                  <a:sym typeface="Arial"/>
                </a:rPr>
                <a:t>Agreement</a:t>
              </a:r>
            </a:p>
          </p:txBody>
        </p:sp>
        <p:sp>
          <p:nvSpPr>
            <p:cNvPr id="169" name="Shape 169"/>
            <p:cNvSpPr/>
            <p:nvPr/>
          </p:nvSpPr>
          <p:spPr>
            <a:xfrm>
              <a:off x="2187953" y="366773"/>
              <a:ext cx="410818" cy="480581"/>
            </a:xfrm>
            <a:prstGeom prst="rightArrow">
              <a:avLst>
                <a:gd fmla="val 60000" name="adj1"/>
                <a:gd fmla="val 50000" name="adj2"/>
              </a:avLst>
            </a:prstGeom>
            <a:solidFill>
              <a:schemeClr val="accent6"/>
            </a:solidFill>
            <a:ln cap="flat" cmpd="sng" w="25400">
              <a:solidFill>
                <a:srgbClr val="202064"/>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70" name="Shape 170"/>
            <p:cNvSpPr txBox="1"/>
            <p:nvPr/>
          </p:nvSpPr>
          <p:spPr>
            <a:xfrm>
              <a:off x="2187953" y="462889"/>
              <a:ext cx="287572" cy="288349"/>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420"/>
                </a:spcAft>
                <a:buNone/>
              </a:pPr>
              <a:r>
                <a:t/>
              </a:r>
              <a:endParaRPr b="1" baseline="0" i="0" sz="1200" u="none" cap="none" strike="noStrike">
                <a:solidFill>
                  <a:schemeClr val="dk1"/>
                </a:solidFill>
                <a:latin typeface="Arial"/>
                <a:ea typeface="Arial"/>
                <a:cs typeface="Arial"/>
                <a:sym typeface="Arial"/>
              </a:endParaRPr>
            </a:p>
          </p:txBody>
        </p:sp>
        <p:sp>
          <p:nvSpPr>
            <p:cNvPr id="171" name="Shape 171"/>
            <p:cNvSpPr/>
            <p:nvPr/>
          </p:nvSpPr>
          <p:spPr>
            <a:xfrm>
              <a:off x="2792557" y="106681"/>
              <a:ext cx="1937828" cy="1000768"/>
            </a:xfrm>
            <a:prstGeom prst="roundRect">
              <a:avLst>
                <a:gd fmla="val 16667" name="adj"/>
              </a:avLst>
            </a:prstGeom>
            <a:solidFill>
              <a:srgbClr val="CC0000"/>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72" name="Shape 172"/>
            <p:cNvSpPr txBox="1"/>
            <p:nvPr/>
          </p:nvSpPr>
          <p:spPr>
            <a:xfrm>
              <a:off x="2841409" y="155533"/>
              <a:ext cx="1840121" cy="903061"/>
            </a:xfrm>
            <a:prstGeom prst="rect">
              <a:avLst/>
            </a:prstGeom>
            <a:noFill/>
            <a:ln>
              <a:noFill/>
            </a:ln>
          </p:spPr>
          <p:txBody>
            <a:bodyPr anchorCtr="0" anchor="ctr" bIns="53325" lIns="53325" rIns="53325" tIns="53325">
              <a:noAutofit/>
            </a:bodyPr>
            <a:lstStyle/>
            <a:p>
              <a:pPr indent="0" lvl="0" marL="0" marR="0" rtl="0" algn="ctr">
                <a:lnSpc>
                  <a:spcPct val="90000"/>
                </a:lnSpc>
                <a:spcBef>
                  <a:spcPts val="0"/>
                </a:spcBef>
                <a:spcAft>
                  <a:spcPts val="490"/>
                </a:spcAft>
                <a:buSzPct val="25000"/>
                <a:buNone/>
              </a:pPr>
              <a:r>
                <a:rPr b="1" baseline="0" i="0" lang="en-US" sz="1400" u="none" cap="none" strike="noStrike">
                  <a:solidFill>
                    <a:schemeClr val="lt1"/>
                  </a:solidFill>
                  <a:latin typeface="Arial"/>
                  <a:ea typeface="Arial"/>
                  <a:cs typeface="Arial"/>
                  <a:sym typeface="Arial"/>
                </a:rPr>
                <a:t>Record Pre-Billing Transactions</a:t>
              </a:r>
            </a:p>
          </p:txBody>
        </p:sp>
        <p:sp>
          <p:nvSpPr>
            <p:cNvPr id="173" name="Shape 173"/>
            <p:cNvSpPr/>
            <p:nvPr/>
          </p:nvSpPr>
          <p:spPr>
            <a:xfrm rot="-288">
              <a:off x="4884829" y="366665"/>
              <a:ext cx="372068" cy="480581"/>
            </a:xfrm>
            <a:prstGeom prst="rightArrow">
              <a:avLst>
                <a:gd fmla="val 60000" name="adj1"/>
                <a:gd fmla="val 50000" name="adj2"/>
              </a:avLst>
            </a:prstGeom>
            <a:solidFill>
              <a:schemeClr val="accent6"/>
            </a:solidFill>
            <a:ln cap="flat" cmpd="sng" w="25400">
              <a:solidFill>
                <a:srgbClr val="202064"/>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74" name="Shape 174"/>
            <p:cNvSpPr txBox="1"/>
            <p:nvPr/>
          </p:nvSpPr>
          <p:spPr>
            <a:xfrm rot="-288">
              <a:off x="4884828" y="462786"/>
              <a:ext cx="260447" cy="288349"/>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735"/>
                </a:spcAft>
                <a:buNone/>
              </a:pPr>
              <a:r>
                <a:t/>
              </a:r>
              <a:endParaRPr b="0" baseline="0" i="0" sz="2100" u="none" cap="none" strike="noStrike">
                <a:solidFill>
                  <a:schemeClr val="lt1"/>
                </a:solidFill>
                <a:latin typeface="Arial"/>
                <a:ea typeface="Arial"/>
                <a:cs typeface="Arial"/>
                <a:sym typeface="Arial"/>
              </a:endParaRPr>
            </a:p>
          </p:txBody>
        </p:sp>
        <p:sp>
          <p:nvSpPr>
            <p:cNvPr id="175" name="Shape 175"/>
            <p:cNvSpPr/>
            <p:nvPr/>
          </p:nvSpPr>
          <p:spPr>
            <a:xfrm>
              <a:off x="5432401" y="106459"/>
              <a:ext cx="1937828" cy="1000768"/>
            </a:xfrm>
            <a:prstGeom prst="roundRect">
              <a:avLst>
                <a:gd fmla="val 16667" name="adj"/>
              </a:avLst>
            </a:prstGeom>
            <a:solidFill>
              <a:srgbClr val="CC0000"/>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76" name="Shape 176"/>
            <p:cNvSpPr txBox="1"/>
            <p:nvPr/>
          </p:nvSpPr>
          <p:spPr>
            <a:xfrm>
              <a:off x="5481255" y="155313"/>
              <a:ext cx="1840121" cy="903061"/>
            </a:xfrm>
            <a:prstGeom prst="rect">
              <a:avLst/>
            </a:prstGeom>
            <a:noFill/>
            <a:ln>
              <a:noFill/>
            </a:ln>
          </p:spPr>
          <p:txBody>
            <a:bodyPr anchorCtr="0" anchor="ctr" bIns="53325" lIns="53325" rIns="53325" tIns="53325">
              <a:noAutofit/>
            </a:bodyPr>
            <a:lstStyle/>
            <a:p>
              <a:pPr indent="0" lvl="0" marL="0" marR="0" rtl="0" algn="ctr">
                <a:lnSpc>
                  <a:spcPct val="90000"/>
                </a:lnSpc>
                <a:spcBef>
                  <a:spcPts val="0"/>
                </a:spcBef>
                <a:spcAft>
                  <a:spcPts val="490"/>
                </a:spcAft>
                <a:buSzPct val="25000"/>
                <a:buNone/>
              </a:pPr>
              <a:r>
                <a:rPr b="1" baseline="0" i="0" lang="en-US" sz="1400" u="none" cap="none" strike="noStrike">
                  <a:solidFill>
                    <a:schemeClr val="lt1"/>
                  </a:solidFill>
                  <a:latin typeface="Arial"/>
                  <a:ea typeface="Arial"/>
                  <a:cs typeface="Arial"/>
                  <a:sym typeface="Arial"/>
                </a:rPr>
                <a:t>Generate Receivable  or Advance Offset</a:t>
              </a:r>
            </a:p>
          </p:txBody>
        </p:sp>
      </p:grpSp>
      <p:grpSp>
        <p:nvGrpSpPr>
          <p:cNvPr id="177" name="Shape 177"/>
          <p:cNvGrpSpPr/>
          <p:nvPr/>
        </p:nvGrpSpPr>
        <p:grpSpPr>
          <a:xfrm>
            <a:off x="707374" y="4831078"/>
            <a:ext cx="7195848" cy="1066799"/>
            <a:chOff x="6334" y="0"/>
            <a:chExt cx="7195848" cy="1066799"/>
          </a:xfrm>
        </p:grpSpPr>
        <p:sp>
          <p:nvSpPr>
            <p:cNvPr id="178" name="Shape 178"/>
            <p:cNvSpPr/>
            <p:nvPr/>
          </p:nvSpPr>
          <p:spPr>
            <a:xfrm>
              <a:off x="6334" y="0"/>
              <a:ext cx="1893644" cy="1066799"/>
            </a:xfrm>
            <a:prstGeom prst="roundRect">
              <a:avLst>
                <a:gd fmla="val 16667" name="adj"/>
              </a:avLst>
            </a:prstGeom>
            <a:solidFill>
              <a:srgbClr val="CC0000"/>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79" name="Shape 179"/>
            <p:cNvSpPr txBox="1"/>
            <p:nvPr/>
          </p:nvSpPr>
          <p:spPr>
            <a:xfrm>
              <a:off x="58411" y="52077"/>
              <a:ext cx="1789489" cy="962644"/>
            </a:xfrm>
            <a:prstGeom prst="rect">
              <a:avLst/>
            </a:prstGeom>
            <a:noFill/>
            <a:ln>
              <a:noFill/>
            </a:ln>
          </p:spPr>
          <p:txBody>
            <a:bodyPr anchorCtr="0" anchor="ctr" bIns="53325" lIns="53325" rIns="53325" tIns="53325">
              <a:noAutofit/>
            </a:bodyPr>
            <a:lstStyle/>
            <a:p>
              <a:pPr indent="0" lvl="0" marL="0" marR="0" rtl="0" algn="ctr">
                <a:lnSpc>
                  <a:spcPct val="90000"/>
                </a:lnSpc>
                <a:spcBef>
                  <a:spcPts val="0"/>
                </a:spcBef>
                <a:spcAft>
                  <a:spcPts val="490"/>
                </a:spcAft>
                <a:buSzPct val="25000"/>
                <a:buNone/>
              </a:pPr>
              <a:r>
                <a:rPr b="1" baseline="0" i="0" lang="en-US" sz="1400" u="none" cap="none" strike="noStrike">
                  <a:solidFill>
                    <a:schemeClr val="lt1"/>
                  </a:solidFill>
                  <a:latin typeface="Arial"/>
                  <a:ea typeface="Arial"/>
                  <a:cs typeface="Arial"/>
                  <a:sym typeface="Arial"/>
                </a:rPr>
                <a:t>Record Collection</a:t>
              </a:r>
            </a:p>
          </p:txBody>
        </p:sp>
        <p:sp>
          <p:nvSpPr>
            <p:cNvPr id="180" name="Shape 180"/>
            <p:cNvSpPr/>
            <p:nvPr/>
          </p:nvSpPr>
          <p:spPr>
            <a:xfrm>
              <a:off x="2066619" y="298587"/>
              <a:ext cx="401451" cy="469623"/>
            </a:xfrm>
            <a:prstGeom prst="rightArrow">
              <a:avLst>
                <a:gd fmla="val 60000" name="adj1"/>
                <a:gd fmla="val 50000" name="adj2"/>
              </a:avLst>
            </a:prstGeom>
            <a:solidFill>
              <a:schemeClr val="accent6"/>
            </a:solidFill>
            <a:ln cap="flat" cmpd="sng" w="25400">
              <a:solidFill>
                <a:srgbClr val="202064"/>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1" name="Shape 181"/>
            <p:cNvSpPr txBox="1"/>
            <p:nvPr/>
          </p:nvSpPr>
          <p:spPr>
            <a:xfrm>
              <a:off x="2066619" y="392512"/>
              <a:ext cx="281015" cy="281773"/>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420"/>
                </a:spcAft>
                <a:buNone/>
              </a:pPr>
              <a:r>
                <a:t/>
              </a:r>
              <a:endParaRPr b="1" baseline="0" i="0" sz="1200" u="none" cap="none" strike="noStrike">
                <a:solidFill>
                  <a:schemeClr val="dk1"/>
                </a:solidFill>
                <a:latin typeface="Arial"/>
                <a:ea typeface="Arial"/>
                <a:cs typeface="Arial"/>
                <a:sym typeface="Arial"/>
              </a:endParaRPr>
            </a:p>
          </p:txBody>
        </p:sp>
        <p:sp>
          <p:nvSpPr>
            <p:cNvPr id="182" name="Shape 182"/>
            <p:cNvSpPr/>
            <p:nvPr/>
          </p:nvSpPr>
          <p:spPr>
            <a:xfrm>
              <a:off x="2657436" y="0"/>
              <a:ext cx="1893644" cy="1066799"/>
            </a:xfrm>
            <a:prstGeom prst="roundRect">
              <a:avLst>
                <a:gd fmla="val 16667" name="adj"/>
              </a:avLst>
            </a:prstGeom>
            <a:solidFill>
              <a:srgbClr val="CC0000"/>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3" name="Shape 183"/>
            <p:cNvSpPr txBox="1"/>
            <p:nvPr/>
          </p:nvSpPr>
          <p:spPr>
            <a:xfrm>
              <a:off x="2709514" y="52077"/>
              <a:ext cx="1789489" cy="962644"/>
            </a:xfrm>
            <a:prstGeom prst="rect">
              <a:avLst/>
            </a:prstGeom>
            <a:noFill/>
            <a:ln>
              <a:noFill/>
            </a:ln>
          </p:spPr>
          <p:txBody>
            <a:bodyPr anchorCtr="0" anchor="ctr" bIns="53325" lIns="53325" rIns="53325" tIns="53325">
              <a:noAutofit/>
            </a:bodyPr>
            <a:lstStyle/>
            <a:p>
              <a:pPr indent="0" lvl="0" marL="0" marR="0" rtl="0" algn="ctr">
                <a:lnSpc>
                  <a:spcPct val="90000"/>
                </a:lnSpc>
                <a:spcBef>
                  <a:spcPts val="0"/>
                </a:spcBef>
                <a:spcAft>
                  <a:spcPts val="0"/>
                </a:spcAft>
                <a:buSzPct val="25000"/>
                <a:buNone/>
              </a:pPr>
              <a:r>
                <a:rPr b="1" baseline="0" i="0" lang="en-US" sz="1400" u="none" cap="none" strike="noStrike">
                  <a:solidFill>
                    <a:schemeClr val="lt1"/>
                  </a:solidFill>
                  <a:latin typeface="Arial"/>
                  <a:ea typeface="Arial"/>
                  <a:cs typeface="Arial"/>
                  <a:sym typeface="Arial"/>
                </a:rPr>
                <a:t>Disputes -</a:t>
              </a:r>
            </a:p>
            <a:p>
              <a:pPr indent="0" lvl="0" marL="0" marR="0" rtl="0" algn="ctr">
                <a:lnSpc>
                  <a:spcPct val="90000"/>
                </a:lnSpc>
                <a:spcBef>
                  <a:spcPts val="490"/>
                </a:spcBef>
                <a:spcAft>
                  <a:spcPts val="490"/>
                </a:spcAft>
                <a:buSzPct val="25000"/>
                <a:buNone/>
              </a:pPr>
              <a:r>
                <a:rPr b="1" baseline="0" i="0" lang="en-US" sz="1400" u="none" cap="none" strike="noStrike">
                  <a:solidFill>
                    <a:schemeClr val="lt1"/>
                  </a:solidFill>
                  <a:latin typeface="Arial"/>
                  <a:ea typeface="Arial"/>
                  <a:cs typeface="Arial"/>
                  <a:sym typeface="Arial"/>
                </a:rPr>
                <a:t>Chargebacks</a:t>
              </a:r>
            </a:p>
          </p:txBody>
        </p:sp>
        <p:sp>
          <p:nvSpPr>
            <p:cNvPr id="184" name="Shape 184"/>
            <p:cNvSpPr/>
            <p:nvPr/>
          </p:nvSpPr>
          <p:spPr>
            <a:xfrm>
              <a:off x="4717721" y="298587"/>
              <a:ext cx="401451" cy="469623"/>
            </a:xfrm>
            <a:prstGeom prst="rightArrow">
              <a:avLst>
                <a:gd fmla="val 60000" name="adj1"/>
                <a:gd fmla="val 50000" name="adj2"/>
              </a:avLst>
            </a:prstGeom>
            <a:solidFill>
              <a:schemeClr val="accent6"/>
            </a:solidFill>
            <a:ln cap="flat" cmpd="sng" w="25400">
              <a:solidFill>
                <a:srgbClr val="202064"/>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5" name="Shape 185"/>
            <p:cNvSpPr txBox="1"/>
            <p:nvPr/>
          </p:nvSpPr>
          <p:spPr>
            <a:xfrm>
              <a:off x="4717721" y="392512"/>
              <a:ext cx="281015" cy="281773"/>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420"/>
                </a:spcAft>
                <a:buNone/>
              </a:pPr>
              <a:r>
                <a:t/>
              </a:r>
              <a:endParaRPr b="1" baseline="0" i="0" sz="1200" u="none" cap="none" strike="noStrike">
                <a:solidFill>
                  <a:schemeClr val="dk1"/>
                </a:solidFill>
                <a:latin typeface="Arial"/>
                <a:ea typeface="Arial"/>
                <a:cs typeface="Arial"/>
                <a:sym typeface="Arial"/>
              </a:endParaRPr>
            </a:p>
          </p:txBody>
        </p:sp>
        <p:sp>
          <p:nvSpPr>
            <p:cNvPr id="186" name="Shape 186"/>
            <p:cNvSpPr/>
            <p:nvPr/>
          </p:nvSpPr>
          <p:spPr>
            <a:xfrm>
              <a:off x="5308539" y="0"/>
              <a:ext cx="1893644" cy="1066799"/>
            </a:xfrm>
            <a:prstGeom prst="roundRect">
              <a:avLst>
                <a:gd fmla="val 16667" name="adj"/>
              </a:avLst>
            </a:prstGeom>
            <a:solidFill>
              <a:srgbClr val="CC0000"/>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7" name="Shape 187"/>
            <p:cNvSpPr txBox="1"/>
            <p:nvPr/>
          </p:nvSpPr>
          <p:spPr>
            <a:xfrm>
              <a:off x="5360616" y="52077"/>
              <a:ext cx="1789489" cy="962644"/>
            </a:xfrm>
            <a:prstGeom prst="rect">
              <a:avLst/>
            </a:prstGeom>
            <a:noFill/>
            <a:ln>
              <a:noFill/>
            </a:ln>
          </p:spPr>
          <p:txBody>
            <a:bodyPr anchorCtr="0" anchor="ctr" bIns="53325" lIns="53325" rIns="53325" tIns="53325">
              <a:noAutofit/>
            </a:bodyPr>
            <a:lstStyle/>
            <a:p>
              <a:pPr indent="0" lvl="0" marL="0" marR="0" rtl="0" algn="ctr">
                <a:lnSpc>
                  <a:spcPct val="90000"/>
                </a:lnSpc>
                <a:spcBef>
                  <a:spcPts val="0"/>
                </a:spcBef>
                <a:spcAft>
                  <a:spcPts val="490"/>
                </a:spcAft>
                <a:buSzPct val="25000"/>
                <a:buNone/>
              </a:pPr>
              <a:r>
                <a:rPr b="1" baseline="0" i="0" lang="en-US" sz="1400" u="none" cap="none" strike="noStrike">
                  <a:solidFill>
                    <a:schemeClr val="lt1"/>
                  </a:solidFill>
                  <a:latin typeface="Arial"/>
                  <a:ea typeface="Arial"/>
                  <a:cs typeface="Arial"/>
                  <a:sym typeface="Arial"/>
                </a:rPr>
                <a:t>Write off/ Adjustment/ Treasury Referral</a:t>
              </a:r>
            </a:p>
          </p:txBody>
        </p:sp>
      </p:grpSp>
      <p:grpSp>
        <p:nvGrpSpPr>
          <p:cNvPr id="188" name="Shape 188"/>
          <p:cNvGrpSpPr/>
          <p:nvPr/>
        </p:nvGrpSpPr>
        <p:grpSpPr>
          <a:xfrm rot="-5400000">
            <a:off x="6779136" y="2455870"/>
            <a:ext cx="349496" cy="408845"/>
            <a:chOff x="6433203" y="443275"/>
            <a:chExt cx="349496" cy="408845"/>
          </a:xfrm>
        </p:grpSpPr>
        <p:sp>
          <p:nvSpPr>
            <p:cNvPr id="189" name="Shape 189"/>
            <p:cNvSpPr/>
            <p:nvPr/>
          </p:nvSpPr>
          <p:spPr>
            <a:xfrm rot="10800000">
              <a:off x="6433203" y="443275"/>
              <a:ext cx="349496" cy="408845"/>
            </a:xfrm>
            <a:prstGeom prst="rightArrow">
              <a:avLst>
                <a:gd fmla="val 60000" name="adj1"/>
                <a:gd fmla="val 50000" name="adj2"/>
              </a:avLst>
            </a:prstGeom>
            <a:solidFill>
              <a:schemeClr val="accent6"/>
            </a:solidFill>
            <a:ln cap="flat" cmpd="sng" w="25400">
              <a:solidFill>
                <a:srgbClr val="202064"/>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90" name="Shape 190"/>
            <p:cNvSpPr/>
            <p:nvPr/>
          </p:nvSpPr>
          <p:spPr>
            <a:xfrm>
              <a:off x="6538051" y="525045"/>
              <a:ext cx="244647" cy="245307"/>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420"/>
                </a:spcAft>
                <a:buNone/>
              </a:pPr>
              <a:r>
                <a:t/>
              </a:r>
              <a:endParaRPr b="1" baseline="0" i="0" sz="1200" u="none" cap="none" strike="noStrike">
                <a:solidFill>
                  <a:schemeClr val="dk1"/>
                </a:solidFill>
                <a:latin typeface="Arial"/>
                <a:ea typeface="Arial"/>
                <a:cs typeface="Arial"/>
                <a:sym typeface="Arial"/>
              </a:endParaRPr>
            </a:p>
          </p:txBody>
        </p:sp>
      </p:grpSp>
      <p:grpSp>
        <p:nvGrpSpPr>
          <p:cNvPr id="191" name="Shape 191"/>
          <p:cNvGrpSpPr/>
          <p:nvPr/>
        </p:nvGrpSpPr>
        <p:grpSpPr>
          <a:xfrm rot="-5400000">
            <a:off x="1483503" y="4440277"/>
            <a:ext cx="349496" cy="408845"/>
            <a:chOff x="6433203" y="443275"/>
            <a:chExt cx="349496" cy="408845"/>
          </a:xfrm>
        </p:grpSpPr>
        <p:sp>
          <p:nvSpPr>
            <p:cNvPr id="192" name="Shape 192"/>
            <p:cNvSpPr/>
            <p:nvPr/>
          </p:nvSpPr>
          <p:spPr>
            <a:xfrm rot="10800000">
              <a:off x="6433203" y="443275"/>
              <a:ext cx="349496" cy="408845"/>
            </a:xfrm>
            <a:prstGeom prst="rightArrow">
              <a:avLst>
                <a:gd fmla="val 60000" name="adj1"/>
                <a:gd fmla="val 50000" name="adj2"/>
              </a:avLst>
            </a:prstGeom>
            <a:solidFill>
              <a:schemeClr val="accent6"/>
            </a:solidFill>
            <a:ln cap="flat" cmpd="sng" w="25400">
              <a:solidFill>
                <a:srgbClr val="202064"/>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93" name="Shape 193"/>
            <p:cNvSpPr/>
            <p:nvPr/>
          </p:nvSpPr>
          <p:spPr>
            <a:xfrm>
              <a:off x="6538051" y="525045"/>
              <a:ext cx="244647" cy="245307"/>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420"/>
                </a:spcAft>
                <a:buNone/>
              </a:pPr>
              <a:r>
                <a:t/>
              </a:r>
              <a:endParaRPr b="1" baseline="0" i="0" sz="1200" u="none" cap="none" strike="noStrike">
                <a:solidFill>
                  <a:schemeClr val="dk1"/>
                </a:solidFill>
                <a:latin typeface="Arial"/>
                <a:ea typeface="Arial"/>
                <a:cs typeface="Arial"/>
                <a:sym typeface="Arial"/>
              </a:endParaRPr>
            </a:p>
          </p:txBody>
        </p:sp>
      </p:grpSp>
      <p:grpSp>
        <p:nvGrpSpPr>
          <p:cNvPr id="194" name="Shape 194"/>
          <p:cNvGrpSpPr/>
          <p:nvPr/>
        </p:nvGrpSpPr>
        <p:grpSpPr>
          <a:xfrm>
            <a:off x="760469" y="2839906"/>
            <a:ext cx="7170776" cy="1003585"/>
            <a:chOff x="92865" y="0"/>
            <a:chExt cx="7170776" cy="1003585"/>
          </a:xfrm>
        </p:grpSpPr>
        <p:sp>
          <p:nvSpPr>
            <p:cNvPr id="195" name="Shape 195"/>
            <p:cNvSpPr/>
            <p:nvPr/>
          </p:nvSpPr>
          <p:spPr>
            <a:xfrm>
              <a:off x="5353839" y="4584"/>
              <a:ext cx="1909802" cy="999001"/>
            </a:xfrm>
            <a:prstGeom prst="roundRect">
              <a:avLst>
                <a:gd fmla="val 16667" name="adj"/>
              </a:avLst>
            </a:prstGeom>
            <a:solidFill>
              <a:srgbClr val="CC0000"/>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96" name="Shape 196"/>
            <p:cNvSpPr txBox="1"/>
            <p:nvPr/>
          </p:nvSpPr>
          <p:spPr>
            <a:xfrm>
              <a:off x="5402605" y="53351"/>
              <a:ext cx="1812269" cy="901468"/>
            </a:xfrm>
            <a:prstGeom prst="rect">
              <a:avLst/>
            </a:prstGeom>
            <a:noFill/>
            <a:ln>
              <a:noFill/>
            </a:ln>
          </p:spPr>
          <p:txBody>
            <a:bodyPr anchorCtr="0" anchor="ctr" bIns="53325" lIns="53325" rIns="53325" tIns="53325">
              <a:noAutofit/>
            </a:bodyPr>
            <a:lstStyle/>
            <a:p>
              <a:pPr indent="0" lvl="0" marL="0" marR="0" rtl="0" algn="ctr">
                <a:lnSpc>
                  <a:spcPct val="90000"/>
                </a:lnSpc>
                <a:spcBef>
                  <a:spcPts val="0"/>
                </a:spcBef>
                <a:spcAft>
                  <a:spcPts val="490"/>
                </a:spcAft>
                <a:buSzPct val="25000"/>
                <a:buNone/>
              </a:pPr>
              <a:r>
                <a:rPr b="1" baseline="0" i="0" lang="en-US" sz="1400" u="none" cap="none" strike="noStrike">
                  <a:solidFill>
                    <a:schemeClr val="lt1"/>
                  </a:solidFill>
                  <a:latin typeface="Arial"/>
                  <a:ea typeface="Arial"/>
                  <a:cs typeface="Arial"/>
                  <a:sym typeface="Arial"/>
                </a:rPr>
                <a:t>Send Bill to Customer</a:t>
              </a:r>
            </a:p>
          </p:txBody>
        </p:sp>
        <p:sp>
          <p:nvSpPr>
            <p:cNvPr id="197" name="Shape 197"/>
            <p:cNvSpPr/>
            <p:nvPr/>
          </p:nvSpPr>
          <p:spPr>
            <a:xfrm rot="-10793909">
              <a:off x="4845755" y="264995"/>
              <a:ext cx="359046" cy="473630"/>
            </a:xfrm>
            <a:prstGeom prst="rightArrow">
              <a:avLst>
                <a:gd fmla="val 60000" name="adj1"/>
                <a:gd fmla="val 50000" name="adj2"/>
              </a:avLst>
            </a:prstGeom>
            <a:solidFill>
              <a:schemeClr val="accent6"/>
            </a:solidFill>
            <a:ln cap="flat" cmpd="sng" w="25400">
              <a:solidFill>
                <a:srgbClr val="202064"/>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98" name="Shape 198"/>
            <p:cNvSpPr txBox="1"/>
            <p:nvPr/>
          </p:nvSpPr>
          <p:spPr>
            <a:xfrm rot="6091">
              <a:off x="4953469" y="359816"/>
              <a:ext cx="251332" cy="284178"/>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420"/>
                </a:spcAft>
                <a:buNone/>
              </a:pPr>
              <a:r>
                <a:t/>
              </a:r>
              <a:endParaRPr b="1" baseline="0" i="0" sz="1200" u="none" cap="none" strike="noStrike">
                <a:solidFill>
                  <a:schemeClr val="dk1"/>
                </a:solidFill>
                <a:latin typeface="Arial"/>
                <a:ea typeface="Arial"/>
                <a:cs typeface="Arial"/>
                <a:sym typeface="Arial"/>
              </a:endParaRPr>
            </a:p>
          </p:txBody>
        </p:sp>
        <p:sp>
          <p:nvSpPr>
            <p:cNvPr id="199" name="Shape 199"/>
            <p:cNvSpPr/>
            <p:nvPr/>
          </p:nvSpPr>
          <p:spPr>
            <a:xfrm>
              <a:off x="2766590" y="0"/>
              <a:ext cx="1909802" cy="999001"/>
            </a:xfrm>
            <a:prstGeom prst="roundRect">
              <a:avLst>
                <a:gd fmla="val 16667" name="adj"/>
              </a:avLst>
            </a:prstGeom>
            <a:solidFill>
              <a:srgbClr val="CC0000"/>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0" name="Shape 200"/>
            <p:cNvSpPr txBox="1"/>
            <p:nvPr/>
          </p:nvSpPr>
          <p:spPr>
            <a:xfrm>
              <a:off x="2815357" y="48767"/>
              <a:ext cx="1812269" cy="901468"/>
            </a:xfrm>
            <a:prstGeom prst="rect">
              <a:avLst/>
            </a:prstGeom>
            <a:noFill/>
            <a:ln>
              <a:noFill/>
            </a:ln>
          </p:spPr>
          <p:txBody>
            <a:bodyPr anchorCtr="0" anchor="ctr" bIns="53325" lIns="53325" rIns="53325" tIns="53325">
              <a:noAutofit/>
            </a:bodyPr>
            <a:lstStyle/>
            <a:p>
              <a:pPr indent="0" lvl="0" marL="0" marR="0" rtl="0" algn="ctr">
                <a:lnSpc>
                  <a:spcPct val="90000"/>
                </a:lnSpc>
                <a:spcBef>
                  <a:spcPts val="0"/>
                </a:spcBef>
                <a:spcAft>
                  <a:spcPts val="490"/>
                </a:spcAft>
                <a:buSzPct val="25000"/>
                <a:buNone/>
              </a:pPr>
              <a:r>
                <a:rPr b="1" baseline="0" i="0" lang="en-US" sz="1400" u="none" cap="none" strike="noStrike">
                  <a:solidFill>
                    <a:schemeClr val="lt1"/>
                  </a:solidFill>
                  <a:latin typeface="Arial"/>
                  <a:ea typeface="Arial"/>
                  <a:cs typeface="Arial"/>
                  <a:sym typeface="Arial"/>
                </a:rPr>
                <a:t>Accruals</a:t>
              </a:r>
            </a:p>
          </p:txBody>
        </p:sp>
        <p:sp>
          <p:nvSpPr>
            <p:cNvPr id="201" name="Shape 201"/>
            <p:cNvSpPr/>
            <p:nvPr/>
          </p:nvSpPr>
          <p:spPr>
            <a:xfrm rot="10800000">
              <a:off x="2193648" y="262685"/>
              <a:ext cx="404878" cy="473630"/>
            </a:xfrm>
            <a:prstGeom prst="rightArrow">
              <a:avLst>
                <a:gd fmla="val 60000" name="adj1"/>
                <a:gd fmla="val 50000" name="adj2"/>
              </a:avLst>
            </a:prstGeom>
            <a:solidFill>
              <a:schemeClr val="accent6"/>
            </a:solidFill>
            <a:ln cap="flat" cmpd="sng" w="25400">
              <a:solidFill>
                <a:srgbClr val="202064"/>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2" name="Shape 202"/>
            <p:cNvSpPr txBox="1"/>
            <p:nvPr/>
          </p:nvSpPr>
          <p:spPr>
            <a:xfrm>
              <a:off x="2315111" y="357411"/>
              <a:ext cx="283414" cy="284178"/>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735"/>
                </a:spcAft>
                <a:buNone/>
              </a:pPr>
              <a:r>
                <a:t/>
              </a:r>
              <a:endParaRPr b="0" baseline="0" i="0" sz="2100" u="none" cap="none" strike="noStrike">
                <a:solidFill>
                  <a:schemeClr val="lt1"/>
                </a:solidFill>
                <a:latin typeface="Arial"/>
                <a:ea typeface="Arial"/>
                <a:cs typeface="Arial"/>
                <a:sym typeface="Arial"/>
              </a:endParaRPr>
            </a:p>
          </p:txBody>
        </p:sp>
        <p:sp>
          <p:nvSpPr>
            <p:cNvPr id="203" name="Shape 203"/>
            <p:cNvSpPr/>
            <p:nvPr/>
          </p:nvSpPr>
          <p:spPr>
            <a:xfrm>
              <a:off x="92865" y="0"/>
              <a:ext cx="1909802" cy="999001"/>
            </a:xfrm>
            <a:prstGeom prst="roundRect">
              <a:avLst>
                <a:gd fmla="val 16667" name="adj"/>
              </a:avLst>
            </a:prstGeom>
            <a:solidFill>
              <a:srgbClr val="CC0000"/>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4" name="Shape 204"/>
            <p:cNvSpPr txBox="1"/>
            <p:nvPr/>
          </p:nvSpPr>
          <p:spPr>
            <a:xfrm>
              <a:off x="141631" y="48767"/>
              <a:ext cx="1812269" cy="901468"/>
            </a:xfrm>
            <a:prstGeom prst="rect">
              <a:avLst/>
            </a:prstGeom>
            <a:noFill/>
            <a:ln>
              <a:noFill/>
            </a:ln>
          </p:spPr>
          <p:txBody>
            <a:bodyPr anchorCtr="0" anchor="ctr" bIns="49525" lIns="49525" rIns="49525" tIns="49525">
              <a:noAutofit/>
            </a:bodyPr>
            <a:lstStyle/>
            <a:p>
              <a:pPr indent="0" lvl="0" marL="0" marR="0" rtl="0" algn="ctr">
                <a:lnSpc>
                  <a:spcPct val="90000"/>
                </a:lnSpc>
                <a:spcBef>
                  <a:spcPts val="0"/>
                </a:spcBef>
                <a:spcAft>
                  <a:spcPts val="455"/>
                </a:spcAft>
                <a:buSzPct val="25000"/>
                <a:buNone/>
              </a:pPr>
              <a:r>
                <a:rPr b="1" baseline="0" i="0" lang="en-US" sz="1300" u="none" cap="none" strike="noStrike">
                  <a:solidFill>
                    <a:schemeClr val="lt1"/>
                  </a:solidFill>
                  <a:latin typeface="Arial"/>
                  <a:ea typeface="Arial"/>
                  <a:cs typeface="Arial"/>
                  <a:sym typeface="Arial"/>
                </a:rPr>
                <a:t>Track Receivable &amp; Record Overdue Charges</a:t>
              </a:r>
            </a:p>
          </p:txBody>
        </p:sp>
      </p:grpSp>
      <p:sp>
        <p:nvSpPr>
          <p:cNvPr id="205" name="Shape 205"/>
          <p:cNvSpPr/>
          <p:nvPr/>
        </p:nvSpPr>
        <p:spPr>
          <a:xfrm>
            <a:off x="6259798" y="3712764"/>
            <a:ext cx="1467394" cy="643855"/>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Credit Application</a:t>
            </a:r>
          </a:p>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IPACOUT</a:t>
            </a:r>
          </a:p>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ARBILLGEN</a:t>
            </a:r>
          </a:p>
        </p:txBody>
      </p:sp>
      <p:sp>
        <p:nvSpPr>
          <p:cNvPr id="206" name="Shape 206"/>
          <p:cNvSpPr/>
          <p:nvPr/>
        </p:nvSpPr>
        <p:spPr>
          <a:xfrm>
            <a:off x="948858" y="5769907"/>
            <a:ext cx="1443091" cy="863122"/>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IPACIN</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LOCKBOX</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Pay.Gov via CIR</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Manual </a:t>
            </a:r>
          </a:p>
          <a:p>
            <a:pPr indent="19050" lvl="0" marL="57150" marR="0" rtl="0" algn="ctr">
              <a:lnSpc>
                <a:spcPct val="100000"/>
              </a:lnSpc>
              <a:spcBef>
                <a:spcPts val="0"/>
              </a:spcBef>
              <a:spcAft>
                <a:spcPts val="600"/>
              </a:spcAft>
              <a:buClr>
                <a:schemeClr val="dk1"/>
              </a:buClr>
              <a:buFont typeface="Arial"/>
              <a:buNone/>
            </a:pPr>
            <a:r>
              <a:t/>
            </a:r>
            <a:endParaRPr b="1" baseline="0" i="0" sz="1200" u="none" cap="none" strike="noStrike">
              <a:solidFill>
                <a:srgbClr val="000000"/>
              </a:solidFill>
              <a:latin typeface="Calibri"/>
              <a:ea typeface="Calibri"/>
              <a:cs typeface="Calibri"/>
              <a:sym typeface="Calibri"/>
            </a:endParaRPr>
          </a:p>
        </p:txBody>
      </p:sp>
      <p:sp>
        <p:nvSpPr>
          <p:cNvPr id="207" name="Shape 207"/>
          <p:cNvSpPr/>
          <p:nvPr/>
        </p:nvSpPr>
        <p:spPr>
          <a:xfrm>
            <a:off x="3633719" y="5747016"/>
            <a:ext cx="1318818" cy="555087"/>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IPACIN</a:t>
            </a:r>
          </a:p>
          <a:p>
            <a:pPr indent="-57150" lvl="0" marL="57150" marR="0" rtl="0" algn="ctr">
              <a:lnSpc>
                <a:spcPct val="100000"/>
              </a:lnSpc>
              <a:spcBef>
                <a:spcPts val="600"/>
              </a:spcBef>
              <a:spcAft>
                <a:spcPts val="60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Pay.gov via CIR</a:t>
            </a:r>
          </a:p>
        </p:txBody>
      </p:sp>
      <p:sp>
        <p:nvSpPr>
          <p:cNvPr id="208" name="Shape 208"/>
          <p:cNvSpPr/>
          <p:nvPr/>
        </p:nvSpPr>
        <p:spPr>
          <a:xfrm>
            <a:off x="749597" y="1928207"/>
            <a:ext cx="1651517" cy="496497"/>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Agreement Interface</a:t>
            </a:r>
          </a:p>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Manual Creation</a:t>
            </a:r>
          </a:p>
        </p:txBody>
      </p:sp>
      <p:sp>
        <p:nvSpPr>
          <p:cNvPr id="209" name="Shape 209"/>
          <p:cNvSpPr/>
          <p:nvPr/>
        </p:nvSpPr>
        <p:spPr>
          <a:xfrm>
            <a:off x="3665583" y="1928207"/>
            <a:ext cx="1318818" cy="656009"/>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Advances</a:t>
            </a:r>
          </a:p>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Spending</a:t>
            </a:r>
          </a:p>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Surcharges</a:t>
            </a:r>
          </a:p>
        </p:txBody>
      </p:sp>
      <p:sp>
        <p:nvSpPr>
          <p:cNvPr id="210" name="Shape 210"/>
          <p:cNvSpPr/>
          <p:nvPr/>
        </p:nvSpPr>
        <p:spPr>
          <a:xfrm>
            <a:off x="6259798" y="1981713"/>
            <a:ext cx="1467394" cy="317764"/>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PCPROJBILL</a:t>
            </a:r>
          </a:p>
        </p:txBody>
      </p:sp>
      <p:sp>
        <p:nvSpPr>
          <p:cNvPr id="211" name="Shape 211"/>
          <p:cNvSpPr/>
          <p:nvPr/>
        </p:nvSpPr>
        <p:spPr>
          <a:xfrm>
            <a:off x="924554" y="3710382"/>
            <a:ext cx="1467394" cy="508672"/>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AROVERDUE</a:t>
            </a:r>
          </a:p>
          <a:p>
            <a:pPr indent="-57150" lvl="0" marL="57150" marR="0" rtl="0" algn="ctr">
              <a:lnSpc>
                <a:spcPct val="100000"/>
              </a:lnSpc>
              <a:spcBef>
                <a:spcPts val="300"/>
              </a:spcBef>
              <a:spcAft>
                <a:spcPts val="30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ARDUNNING</a:t>
            </a:r>
          </a:p>
        </p:txBody>
      </p:sp>
      <p:sp>
        <p:nvSpPr>
          <p:cNvPr id="212" name="Shape 212"/>
          <p:cNvSpPr txBox="1"/>
          <p:nvPr>
            <p:ph idx="12" type="sldNum"/>
          </p:nvPr>
        </p:nvSpPr>
        <p:spPr>
          <a:xfrm>
            <a:off x="0" y="6515100"/>
            <a:ext cx="442912" cy="33178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213" name="Shape 213"/>
          <p:cNvSpPr txBox="1"/>
          <p:nvPr/>
        </p:nvSpPr>
        <p:spPr>
          <a:xfrm>
            <a:off x="2577606" y="6302103"/>
            <a:ext cx="3604436" cy="57708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1" lang="en-US" sz="1050" u="none" cap="none" strike="noStrike">
                <a:solidFill>
                  <a:schemeClr val="dk1"/>
                </a:solidFill>
                <a:latin typeface="Arial"/>
                <a:ea typeface="Arial"/>
                <a:cs typeface="Arial"/>
                <a:sym typeface="Arial"/>
              </a:rPr>
              <a:t>Not all steps will apply to every Receivable. These are potential events in the Accounts Receivable Life Cycle.</a:t>
            </a:r>
          </a:p>
          <a:p>
            <a:pPr indent="0" lvl="0" marL="0" marR="0" rtl="0" algn="l">
              <a:spcBef>
                <a:spcPts val="0"/>
              </a:spcBef>
              <a:spcAft>
                <a:spcPts val="0"/>
              </a:spcAft>
              <a:buNone/>
            </a:pPr>
            <a:r>
              <a:t/>
            </a:r>
            <a:endParaRPr b="0" baseline="0" i="1" sz="1050" u="none" cap="none" strike="noStrike">
              <a:solidFill>
                <a:schemeClr val="dk1"/>
              </a:solidFill>
              <a:latin typeface="Arial"/>
              <a:ea typeface="Arial"/>
              <a:cs typeface="Arial"/>
              <a:sym typeface="Arial"/>
            </a:endParaRPr>
          </a:p>
        </p:txBody>
      </p:sp>
      <p:sp>
        <p:nvSpPr>
          <p:cNvPr id="214" name="Shape 214"/>
          <p:cNvSpPr/>
          <p:nvPr/>
        </p:nvSpPr>
        <p:spPr>
          <a:xfrm>
            <a:off x="6250632" y="5777735"/>
            <a:ext cx="1443091" cy="863122"/>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ARREFERSEL</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ARTREOEX</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AREOCOLL</a:t>
            </a:r>
          </a:p>
          <a:p>
            <a:pPr indent="-57150" lvl="0" marL="57150" marR="0" rtl="0" algn="l">
              <a:lnSpc>
                <a:spcPct val="100000"/>
              </a:lnSpc>
              <a:spcBef>
                <a:spcPts val="0"/>
              </a:spcBef>
              <a:spcAft>
                <a:spcPts val="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IPACIN</a:t>
            </a:r>
          </a:p>
          <a:p>
            <a:pPr indent="19050" lvl="0" marL="57150" marR="0" rtl="0" algn="ctr">
              <a:lnSpc>
                <a:spcPct val="100000"/>
              </a:lnSpc>
              <a:spcBef>
                <a:spcPts val="0"/>
              </a:spcBef>
              <a:spcAft>
                <a:spcPts val="600"/>
              </a:spcAft>
              <a:buClr>
                <a:schemeClr val="dk1"/>
              </a:buClr>
              <a:buFont typeface="Arial"/>
              <a:buNone/>
            </a:pPr>
            <a:r>
              <a:t/>
            </a:r>
            <a:endParaRPr b="1" baseline="0" i="0" sz="1200" u="none" cap="none" strike="noStrike">
              <a:solidFill>
                <a:srgbClr val="000000"/>
              </a:solidFill>
              <a:latin typeface="Calibri"/>
              <a:ea typeface="Calibri"/>
              <a:cs typeface="Calibri"/>
              <a:sym typeface="Calibri"/>
            </a:endParaRPr>
          </a:p>
        </p:txBody>
      </p:sp>
      <p:sp>
        <p:nvSpPr>
          <p:cNvPr id="215" name="Shape 215"/>
          <p:cNvSpPr/>
          <p:nvPr/>
        </p:nvSpPr>
        <p:spPr>
          <a:xfrm>
            <a:off x="3531005" y="3713487"/>
            <a:ext cx="1834090" cy="508672"/>
          </a:xfrm>
          <a:prstGeom prst="roundRect">
            <a:avLst>
              <a:gd fmla="val 16667" name="adj"/>
            </a:avLst>
          </a:prstGeom>
          <a:solidFill>
            <a:srgbClr val="FFFFFF"/>
          </a:solidFill>
          <a:ln cap="flat" cmpd="sng" w="25400">
            <a:solidFill>
              <a:srgbClr val="395E89"/>
            </a:solidFill>
            <a:prstDash val="solid"/>
            <a:round/>
            <a:headEnd len="med" w="med" type="none"/>
            <a:tailEnd len="med" w="med" type="none"/>
          </a:ln>
        </p:spPr>
        <p:txBody>
          <a:bodyPr anchorCtr="0" anchor="t" bIns="45700" lIns="91425" rIns="91425" tIns="45700">
            <a:noAutofit/>
          </a:bodyPr>
          <a:lstStyle/>
          <a:p>
            <a:pPr indent="-57150" lvl="0" marL="57150" marR="0" rtl="0" algn="ctr">
              <a:lnSpc>
                <a:spcPct val="100000"/>
              </a:lnSpc>
              <a:spcBef>
                <a:spcPts val="0"/>
              </a:spcBef>
              <a:spcAft>
                <a:spcPts val="300"/>
              </a:spcAft>
              <a:buClr>
                <a:srgbClr val="000000"/>
              </a:buClr>
              <a:buSzPct val="100000"/>
              <a:buFont typeface="Arial"/>
              <a:buChar char="•"/>
            </a:pPr>
            <a:r>
              <a:rPr b="1" baseline="0" i="0" lang="en-US" sz="1200" u="none" cap="none" strike="noStrike">
                <a:solidFill>
                  <a:srgbClr val="000000"/>
                </a:solidFill>
                <a:latin typeface="Calibri"/>
                <a:ea typeface="Calibri"/>
                <a:cs typeface="Calibri"/>
                <a:sym typeface="Calibri"/>
              </a:rPr>
              <a:t>For “unbilled” spending at month-end</a:t>
            </a:r>
          </a:p>
        </p:txBody>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5" name="Shape 985"/>
        <p:cNvGrpSpPr/>
        <p:nvPr/>
      </p:nvGrpSpPr>
      <p:grpSpPr>
        <a:xfrm>
          <a:off x="0" y="0"/>
          <a:ext cx="0" cy="0"/>
          <a:chOff x="0" y="0"/>
          <a:chExt cx="0" cy="0"/>
        </a:xfrm>
      </p:grpSpPr>
      <p:sp>
        <p:nvSpPr>
          <p:cNvPr id="986" name="Shape 986"/>
          <p:cNvSpPr txBox="1"/>
          <p:nvPr>
            <p:ph type="title"/>
          </p:nvPr>
        </p:nvSpPr>
        <p:spPr>
          <a:xfrm>
            <a:off x="441037" y="405263"/>
            <a:ext cx="8702962" cy="49008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Outlease Settings: Bill Frequency</a:t>
            </a:r>
          </a:p>
        </p:txBody>
      </p:sp>
      <p:sp>
        <p:nvSpPr>
          <p:cNvPr id="987" name="Shape 98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988" name="Shape 98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989" name="Shape 989"/>
          <p:cNvGraphicFramePr/>
          <p:nvPr/>
        </p:nvGraphicFramePr>
        <p:xfrm>
          <a:off x="428625" y="4360519"/>
          <a:ext cx="3000000" cy="3000000"/>
        </p:xfrm>
        <a:graphic>
          <a:graphicData uri="http://schemas.openxmlformats.org/drawingml/2006/table">
            <a:tbl>
              <a:tblPr bandRow="1" firstRow="1">
                <a:noFill/>
                <a:tableStyleId>{6AEA16DE-A994-4E78-9DC5-005DC100DF50}</a:tableStyleId>
              </a:tblPr>
              <a:tblGrid>
                <a:gridCol w="2142025"/>
                <a:gridCol w="2142025"/>
                <a:gridCol w="2142025"/>
                <a:gridCol w="2142025"/>
              </a:tblGrid>
              <a:tr h="370850">
                <a:tc>
                  <a:txBody>
                    <a:bodyPr>
                      <a:noAutofit/>
                    </a:bodyPr>
                    <a:lstStyle/>
                    <a:p>
                      <a:pPr indent="0" lvl="0" marL="0" marR="0" rtl="0" algn="l">
                        <a:spcBef>
                          <a:spcPts val="0"/>
                        </a:spcBef>
                        <a:buSzPct val="25000"/>
                        <a:buNone/>
                      </a:pPr>
                      <a:r>
                        <a:rPr baseline="0" lang="en-US" sz="1800" u="none" cap="none" strike="noStrike">
                          <a:solidFill>
                            <a:schemeClr val="dk1"/>
                          </a:solidFill>
                        </a:rPr>
                        <a:t>Business Line</a:t>
                      </a:r>
                    </a:p>
                  </a:txBody>
                  <a:tcPr marT="45725" marB="45725" marR="93175" marL="93175"/>
                </a:tc>
                <a:tc gridSpan="3">
                  <a:txBody>
                    <a:bodyPr>
                      <a:noAutofit/>
                    </a:bodyPr>
                    <a:lstStyle/>
                    <a:p>
                      <a:pPr indent="0" lvl="0" marL="0" marR="0" rtl="0" algn="ctr">
                        <a:spcBef>
                          <a:spcPts val="0"/>
                        </a:spcBef>
                        <a:buSzPct val="25000"/>
                        <a:buNone/>
                      </a:pPr>
                      <a:r>
                        <a:rPr baseline="0" lang="en-US" sz="1800" u="none" cap="none" strike="noStrike">
                          <a:solidFill>
                            <a:schemeClr val="dk1"/>
                          </a:solidFill>
                        </a:rPr>
                        <a:t>Outlease</a:t>
                      </a:r>
                    </a:p>
                  </a:txBody>
                  <a:tcPr marT="45725" marB="45725" marR="93175" marL="93175"/>
                </a:tc>
                <a:tc hMerge="1"/>
                <a:tc hMerge="1"/>
              </a:tr>
              <a:tr h="518150">
                <a:tc>
                  <a:txBody>
                    <a:bodyPr>
                      <a:noAutofit/>
                    </a:bodyPr>
                    <a:lstStyle/>
                    <a:p>
                      <a:pPr indent="0" lvl="0" marL="0" marR="0" rtl="0" algn="l">
                        <a:spcBef>
                          <a:spcPts val="0"/>
                        </a:spcBef>
                        <a:buSzPct val="25000"/>
                        <a:buNone/>
                      </a:pPr>
                      <a:r>
                        <a:rPr baseline="0" lang="en-US" sz="1800" u="none" cap="none" strike="noStrike">
                          <a:solidFill>
                            <a:schemeClr val="dk1"/>
                          </a:solidFill>
                        </a:rPr>
                        <a:t>Agreements Bill:</a:t>
                      </a:r>
                    </a:p>
                  </a:txBody>
                  <a:tcPr marT="45725" marB="45725" marR="93175" marL="93175"/>
                </a:tc>
                <a:tc>
                  <a:txBody>
                    <a:bodyPr>
                      <a:noAutofit/>
                    </a:bodyPr>
                    <a:lstStyle/>
                    <a:p>
                      <a:pPr indent="0" lvl="0" marL="0" marR="0" rtl="0" algn="ctr">
                        <a:spcBef>
                          <a:spcPts val="0"/>
                        </a:spcBef>
                        <a:buSzPct val="25000"/>
                        <a:buNone/>
                      </a:pPr>
                      <a:r>
                        <a:rPr baseline="0" lang="en-US" sz="1800" u="none" cap="none" strike="noStrike">
                          <a:solidFill>
                            <a:schemeClr val="dk1"/>
                          </a:solidFill>
                        </a:rPr>
                        <a:t>Monthly</a:t>
                      </a:r>
                    </a:p>
                  </a:txBody>
                  <a:tcPr marT="45725" marB="45725" marR="93175" marL="93175"/>
                </a:tc>
                <a:tc>
                  <a:txBody>
                    <a:bodyPr>
                      <a:noAutofit/>
                    </a:bodyPr>
                    <a:lstStyle/>
                    <a:p>
                      <a:pPr indent="0" lvl="0" marL="0" marR="0" rtl="0" algn="ctr">
                        <a:spcBef>
                          <a:spcPts val="0"/>
                        </a:spcBef>
                        <a:buSzPct val="25000"/>
                        <a:buNone/>
                      </a:pPr>
                      <a:r>
                        <a:rPr baseline="0" lang="en-US" sz="1800" u="none" cap="none" strike="noStrike">
                          <a:solidFill>
                            <a:schemeClr val="dk1"/>
                          </a:solidFill>
                        </a:rPr>
                        <a:t>Quarterly</a:t>
                      </a:r>
                    </a:p>
                  </a:txBody>
                  <a:tcPr marT="45725" marB="45725" marR="93175" marL="93175"/>
                </a:tc>
                <a:tc>
                  <a:txBody>
                    <a:bodyPr>
                      <a:noAutofit/>
                    </a:bodyPr>
                    <a:lstStyle/>
                    <a:p>
                      <a:pPr indent="0" lvl="0" marL="0" marR="0" rtl="0" algn="ctr">
                        <a:spcBef>
                          <a:spcPts val="0"/>
                        </a:spcBef>
                        <a:buSzPct val="25000"/>
                        <a:buNone/>
                      </a:pPr>
                      <a:r>
                        <a:rPr baseline="0" lang="en-US" sz="1800" u="none" cap="none" strike="noStrike">
                          <a:solidFill>
                            <a:schemeClr val="dk1"/>
                          </a:solidFill>
                        </a:rPr>
                        <a:t>Annually</a:t>
                      </a:r>
                    </a:p>
                  </a:txBody>
                  <a:tcPr marT="45725" marB="45725" marR="93175" marL="93175"/>
                </a:tc>
              </a:tr>
              <a:tr h="518150">
                <a:tc>
                  <a:txBody>
                    <a:bodyPr>
                      <a:noAutofit/>
                    </a:bodyPr>
                    <a:lstStyle/>
                    <a:p>
                      <a:pPr indent="0" lvl="0" marL="0" marR="0" rtl="0" algn="l">
                        <a:spcBef>
                          <a:spcPts val="0"/>
                        </a:spcBef>
                        <a:buSzPct val="25000"/>
                        <a:buNone/>
                      </a:pPr>
                      <a:r>
                        <a:rPr b="1" baseline="0" lang="en-US" sz="1400" u="none" cap="none" strike="noStrike"/>
                        <a:t>Bill Cycle</a:t>
                      </a:r>
                    </a:p>
                  </a:txBody>
                  <a:tcPr marT="45725" marB="45725" marR="93175" marL="93175"/>
                </a:tc>
                <a:tc>
                  <a:txBody>
                    <a:bodyPr>
                      <a:noAutofit/>
                    </a:bodyPr>
                    <a:lstStyle/>
                    <a:p>
                      <a:pPr indent="0" lvl="0" marL="0" marR="0" rtl="0" algn="l">
                        <a:spcBef>
                          <a:spcPts val="0"/>
                        </a:spcBef>
                        <a:spcAft>
                          <a:spcPts val="600"/>
                        </a:spcAft>
                        <a:buSzPct val="25000"/>
                        <a:buNone/>
                      </a:pPr>
                      <a:r>
                        <a:rPr baseline="0" lang="en-US" sz="1400" u="none" cap="none" strike="noStrike"/>
                        <a:t>Set to </a:t>
                      </a:r>
                      <a:r>
                        <a:rPr b="1" baseline="0" lang="en-US" sz="1400" u="none" cap="none" strike="noStrike"/>
                        <a:t>Every X Months</a:t>
                      </a:r>
                    </a:p>
                  </a:txBody>
                  <a:tcPr marT="45725" marB="45725" marR="93175" marL="93175"/>
                </a:tc>
                <a:tc>
                  <a:txBody>
                    <a:bodyPr>
                      <a:noAutofit/>
                    </a:bodyPr>
                    <a:lstStyle/>
                    <a:p>
                      <a:pPr indent="0" lvl="0" marL="0" marR="0" rtl="0" algn="l">
                        <a:spcBef>
                          <a:spcPts val="0"/>
                        </a:spcBef>
                        <a:spcAft>
                          <a:spcPts val="600"/>
                        </a:spcAft>
                        <a:buSzPct val="25000"/>
                        <a:buNone/>
                      </a:pPr>
                      <a:r>
                        <a:rPr baseline="0" lang="en-US" sz="1400" u="none" cap="none" strike="noStrike"/>
                        <a:t>Set to </a:t>
                      </a:r>
                      <a:r>
                        <a:rPr b="1" baseline="0" lang="en-US" sz="1400" u="none" cap="none" strike="noStrike"/>
                        <a:t>Every X Months</a:t>
                      </a:r>
                    </a:p>
                  </a:txBody>
                  <a:tcPr marT="45725" marB="45725" marR="93175" marL="93175"/>
                </a:tc>
                <a:tc>
                  <a:txBody>
                    <a:bodyPr>
                      <a:noAutofit/>
                    </a:bodyPr>
                    <a:lstStyle/>
                    <a:p>
                      <a:pPr indent="0" lvl="0" marL="0" marR="0" rtl="0" algn="l">
                        <a:spcBef>
                          <a:spcPts val="0"/>
                        </a:spcBef>
                        <a:spcAft>
                          <a:spcPts val="600"/>
                        </a:spcAft>
                        <a:buSzPct val="25000"/>
                        <a:buNone/>
                      </a:pPr>
                      <a:r>
                        <a:rPr baseline="0" lang="en-US" sz="1400" u="none" cap="none" strike="noStrike"/>
                        <a:t>Set to </a:t>
                      </a:r>
                      <a:r>
                        <a:rPr b="1" baseline="0" lang="en-US" sz="1400" u="none" cap="none" strike="noStrike"/>
                        <a:t>Every X Months</a:t>
                      </a:r>
                    </a:p>
                  </a:txBody>
                  <a:tcPr marT="45725" marB="45725" marR="93175" marL="93175"/>
                </a:tc>
              </a:tr>
              <a:tr h="518150">
                <a:tc>
                  <a:txBody>
                    <a:bodyPr>
                      <a:noAutofit/>
                    </a:bodyPr>
                    <a:lstStyle/>
                    <a:p>
                      <a:pPr indent="0" lvl="0" marL="0" marR="0" rtl="0" algn="l">
                        <a:spcBef>
                          <a:spcPts val="0"/>
                        </a:spcBef>
                        <a:buSzPct val="25000"/>
                        <a:buNone/>
                      </a:pPr>
                      <a:r>
                        <a:rPr b="1" baseline="0" lang="en-US" sz="1400" u="none" cap="none" strike="noStrike"/>
                        <a:t>Frequency Interval (X)</a:t>
                      </a:r>
                    </a:p>
                  </a:txBody>
                  <a:tcPr marT="45725" marB="45725" marR="93175" marL="93175"/>
                </a:tc>
                <a:tc>
                  <a:txBody>
                    <a:bodyPr>
                      <a:noAutofit/>
                    </a:bodyPr>
                    <a:lstStyle/>
                    <a:p>
                      <a:pPr indent="0" lvl="1" marL="0" marR="0" rtl="0" algn="l">
                        <a:spcBef>
                          <a:spcPts val="0"/>
                        </a:spcBef>
                        <a:buSzPct val="25000"/>
                        <a:buNone/>
                      </a:pPr>
                      <a:r>
                        <a:rPr baseline="0" lang="en-US" sz="1400" u="none" cap="none" strike="noStrike"/>
                        <a:t>Set to </a:t>
                      </a:r>
                      <a:r>
                        <a:rPr b="1" baseline="0" lang="en-US" sz="1400" u="none" cap="none" strike="noStrike"/>
                        <a:t>1</a:t>
                      </a:r>
                    </a:p>
                  </a:txBody>
                  <a:tcPr marT="45725" marB="45725" marR="93175" marL="93175"/>
                </a:tc>
                <a:tc>
                  <a:txBody>
                    <a:bodyPr>
                      <a:noAutofit/>
                    </a:bodyPr>
                    <a:lstStyle/>
                    <a:p>
                      <a:pPr indent="0" lvl="1" marL="0" marR="0" rtl="0" algn="l">
                        <a:spcBef>
                          <a:spcPts val="0"/>
                        </a:spcBef>
                        <a:buSzPct val="25000"/>
                        <a:buNone/>
                      </a:pPr>
                      <a:r>
                        <a:rPr baseline="0" lang="en-US" sz="1400" u="none" cap="none" strike="noStrike"/>
                        <a:t>Set to </a:t>
                      </a:r>
                      <a:r>
                        <a:rPr b="1" baseline="0" lang="en-US" sz="1400" u="none" cap="none" strike="noStrike"/>
                        <a:t>3</a:t>
                      </a:r>
                    </a:p>
                  </a:txBody>
                  <a:tcPr marT="45725" marB="45725" marR="93175" marL="93175"/>
                </a:tc>
                <a:tc>
                  <a:txBody>
                    <a:bodyPr>
                      <a:noAutofit/>
                    </a:bodyPr>
                    <a:lstStyle/>
                    <a:p>
                      <a:pPr indent="0" lvl="1" marL="0" marR="0" rtl="0" algn="l">
                        <a:lnSpc>
                          <a:spcPct val="100000"/>
                        </a:lnSpc>
                        <a:spcBef>
                          <a:spcPts val="0"/>
                        </a:spcBef>
                        <a:spcAft>
                          <a:spcPts val="0"/>
                        </a:spcAft>
                        <a:buClr>
                          <a:schemeClr val="dk1"/>
                        </a:buClr>
                        <a:buSzPct val="25000"/>
                        <a:buFont typeface="Arial"/>
                        <a:buNone/>
                      </a:pPr>
                      <a:r>
                        <a:rPr baseline="0" lang="en-US" sz="1400" u="none" cap="none" strike="noStrike"/>
                        <a:t>Set to </a:t>
                      </a:r>
                      <a:r>
                        <a:rPr b="1" baseline="0" lang="en-US" sz="1400" u="none" cap="none" strike="noStrike"/>
                        <a:t>12</a:t>
                      </a:r>
                    </a:p>
                  </a:txBody>
                  <a:tcPr marT="45725" marB="45725" marR="93175" marL="93175"/>
                </a:tc>
              </a:tr>
              <a:tr h="518150">
                <a:tc>
                  <a:txBody>
                    <a:bodyPr>
                      <a:noAutofit/>
                    </a:bodyPr>
                    <a:lstStyle/>
                    <a:p>
                      <a:pPr indent="0" lvl="0" marL="0" marR="0" rtl="0" algn="l">
                        <a:spcBef>
                          <a:spcPts val="0"/>
                        </a:spcBef>
                        <a:buSzPct val="25000"/>
                        <a:buNone/>
                      </a:pPr>
                      <a:r>
                        <a:rPr b="1" baseline="0" lang="en-US" sz="1400" u="none" cap="none" strike="noStrike"/>
                        <a:t>Day of Month (Y)</a:t>
                      </a:r>
                    </a:p>
                  </a:txBody>
                  <a:tcPr marT="45725" marB="45725" marR="93175" marL="93175"/>
                </a:tc>
                <a:tc>
                  <a:txBody>
                    <a:bodyPr>
                      <a:noAutofit/>
                    </a:bodyPr>
                    <a:lstStyle/>
                    <a:p>
                      <a:pPr indent="0" lvl="1" marL="0" marR="0" rtl="0" algn="l">
                        <a:lnSpc>
                          <a:spcPct val="100000"/>
                        </a:lnSpc>
                        <a:spcBef>
                          <a:spcPts val="0"/>
                        </a:spcBef>
                        <a:spcAft>
                          <a:spcPts val="0"/>
                        </a:spcAft>
                        <a:buClr>
                          <a:schemeClr val="dk1"/>
                        </a:buClr>
                        <a:buSzPct val="25000"/>
                        <a:buFont typeface="Arial"/>
                        <a:buNone/>
                      </a:pPr>
                      <a:r>
                        <a:rPr baseline="0" lang="en-US" sz="1400" u="none" cap="none" strike="noStrike"/>
                        <a:t>Leave blank</a:t>
                      </a:r>
                    </a:p>
                  </a:txBody>
                  <a:tcPr marT="45725" marB="45725" marR="93175" marL="93175"/>
                </a:tc>
                <a:tc>
                  <a:txBody>
                    <a:bodyPr>
                      <a:noAutofit/>
                    </a:bodyPr>
                    <a:lstStyle/>
                    <a:p>
                      <a:pPr indent="0" lvl="1" marL="0" marR="0" rtl="0" algn="l">
                        <a:lnSpc>
                          <a:spcPct val="100000"/>
                        </a:lnSpc>
                        <a:spcBef>
                          <a:spcPts val="0"/>
                        </a:spcBef>
                        <a:spcAft>
                          <a:spcPts val="0"/>
                        </a:spcAft>
                        <a:buClr>
                          <a:schemeClr val="dk1"/>
                        </a:buClr>
                        <a:buSzPct val="25000"/>
                        <a:buFont typeface="Arial"/>
                        <a:buNone/>
                      </a:pPr>
                      <a:r>
                        <a:rPr baseline="0" lang="en-US" sz="1400" u="none" cap="none" strike="noStrike"/>
                        <a:t>Leave blank</a:t>
                      </a:r>
                    </a:p>
                    <a:p>
                      <a:pPr indent="0" lvl="1" marL="0" marR="0" rtl="0" algn="l">
                        <a:spcBef>
                          <a:spcPts val="0"/>
                        </a:spcBef>
                        <a:buNone/>
                      </a:pPr>
                      <a:r>
                        <a:t/>
                      </a:r>
                      <a:endParaRPr b="1" baseline="0" sz="1400" u="none" cap="none" strike="noStrike"/>
                    </a:p>
                  </a:txBody>
                  <a:tcPr marT="45725" marB="45725" marR="93175" marL="93175"/>
                </a:tc>
                <a:tc>
                  <a:txBody>
                    <a:bodyPr>
                      <a:noAutofit/>
                    </a:bodyPr>
                    <a:lstStyle/>
                    <a:p>
                      <a:pPr indent="0" lvl="1" marL="0" marR="0" rtl="0" algn="l">
                        <a:lnSpc>
                          <a:spcPct val="100000"/>
                        </a:lnSpc>
                        <a:spcBef>
                          <a:spcPts val="0"/>
                        </a:spcBef>
                        <a:spcAft>
                          <a:spcPts val="0"/>
                        </a:spcAft>
                        <a:buClr>
                          <a:schemeClr val="dk1"/>
                        </a:buClr>
                        <a:buSzPct val="25000"/>
                        <a:buFont typeface="Arial"/>
                        <a:buNone/>
                      </a:pPr>
                      <a:r>
                        <a:rPr baseline="0" lang="en-US" sz="1400" u="none" cap="none" strike="noStrike"/>
                        <a:t>Leave blank</a:t>
                      </a:r>
                    </a:p>
                    <a:p>
                      <a:pPr indent="0" lvl="1" marL="0" marR="0" rtl="0" algn="l">
                        <a:spcBef>
                          <a:spcPts val="0"/>
                        </a:spcBef>
                        <a:buNone/>
                      </a:pPr>
                      <a:r>
                        <a:t/>
                      </a:r>
                      <a:endParaRPr b="1" baseline="0" sz="1400" u="none" cap="none" strike="noStrike"/>
                    </a:p>
                  </a:txBody>
                  <a:tcPr marT="45725" marB="45725" marR="93175" marL="93175"/>
                </a:tc>
              </a:tr>
            </a:tbl>
          </a:graphicData>
        </a:graphic>
      </p:graphicFrame>
      <p:pic>
        <p:nvPicPr>
          <p:cNvPr id="990" name="Shape 990"/>
          <p:cNvPicPr preferRelativeResize="0"/>
          <p:nvPr/>
        </p:nvPicPr>
        <p:blipFill rotWithShape="1">
          <a:blip r:embed="rId3">
            <a:alphaModFix/>
          </a:blip>
          <a:srcRect b="0" l="0" r="0" t="38433"/>
          <a:stretch/>
        </p:blipFill>
        <p:spPr>
          <a:xfrm>
            <a:off x="2219325" y="2045283"/>
            <a:ext cx="5172075" cy="2134602"/>
          </a:xfrm>
          <a:prstGeom prst="rect">
            <a:avLst/>
          </a:prstGeom>
          <a:noFill/>
          <a:ln cap="flat" cmpd="sng" w="19050">
            <a:solidFill>
              <a:schemeClr val="dk1"/>
            </a:solidFill>
            <a:prstDash val="solid"/>
            <a:miter/>
            <a:headEnd len="med" w="med" type="none"/>
            <a:tailEnd len="med" w="med" type="none"/>
          </a:ln>
        </p:spPr>
      </p:pic>
      <p:sp>
        <p:nvSpPr>
          <p:cNvPr id="991" name="Shape 991"/>
          <p:cNvSpPr txBox="1"/>
          <p:nvPr>
            <p:ph idx="1" type="body"/>
          </p:nvPr>
        </p:nvSpPr>
        <p:spPr>
          <a:xfrm>
            <a:off x="378852" y="1153761"/>
            <a:ext cx="8765147" cy="182445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Outlease </a:t>
            </a:r>
            <a:r>
              <a:rPr b="0" baseline="0" i="0" lang="en-US" sz="1800" u="sng" cap="none" strike="noStrike">
                <a:solidFill>
                  <a:schemeClr val="dk1"/>
                </a:solidFill>
                <a:latin typeface="Arial"/>
                <a:ea typeface="Arial"/>
                <a:cs typeface="Arial"/>
                <a:sym typeface="Arial"/>
              </a:rPr>
              <a:t>revenue recognition</a:t>
            </a:r>
            <a:r>
              <a:rPr b="0" baseline="0" i="0" lang="en-US" sz="1800" u="none" cap="none" strike="noStrike">
                <a:solidFill>
                  <a:schemeClr val="dk1"/>
                </a:solidFill>
                <a:latin typeface="Arial"/>
                <a:ea typeface="Arial"/>
                <a:cs typeface="Arial"/>
                <a:sym typeface="Arial"/>
              </a:rPr>
              <a:t> will be determined based on the Bill Agreement Amount and the </a:t>
            </a:r>
            <a:r>
              <a:rPr b="1" baseline="0" i="0" lang="en-US" sz="1800" u="none" cap="none" strike="noStrike">
                <a:solidFill>
                  <a:schemeClr val="dk1"/>
                </a:solidFill>
                <a:latin typeface="Arial"/>
                <a:ea typeface="Arial"/>
                <a:cs typeface="Arial"/>
                <a:sym typeface="Arial"/>
              </a:rPr>
              <a:t>Bill Frequency</a:t>
            </a:r>
            <a:r>
              <a:rPr b="0" baseline="0" i="0" lang="en-US" sz="1800" u="none" cap="none" strike="noStrike">
                <a:solidFill>
                  <a:schemeClr val="dk1"/>
                </a:solidFill>
                <a:latin typeface="Arial"/>
                <a:ea typeface="Arial"/>
                <a:cs typeface="Arial"/>
                <a:sym typeface="Arial"/>
              </a:rPr>
              <a:t> settings:</a:t>
            </a:r>
          </a:p>
        </p:txBody>
      </p:sp>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6" name="Shape 996"/>
        <p:cNvGrpSpPr/>
        <p:nvPr/>
      </p:nvGrpSpPr>
      <p:grpSpPr>
        <a:xfrm>
          <a:off x="0" y="0"/>
          <a:ext cx="0" cy="0"/>
          <a:chOff x="0" y="0"/>
          <a:chExt cx="0" cy="0"/>
        </a:xfrm>
      </p:grpSpPr>
      <p:sp>
        <p:nvSpPr>
          <p:cNvPr id="997" name="Shape 997"/>
          <p:cNvSpPr/>
          <p:nvPr/>
        </p:nvSpPr>
        <p:spPr>
          <a:xfrm>
            <a:off x="7676443" y="5870221"/>
            <a:ext cx="1343378" cy="891821"/>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998" name="Shape 998"/>
          <p:cNvSpPr txBox="1"/>
          <p:nvPr>
            <p:ph type="title"/>
          </p:nvPr>
        </p:nvSpPr>
        <p:spPr>
          <a:xfrm>
            <a:off x="441037" y="132734"/>
            <a:ext cx="8570227" cy="895349"/>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Outlease Settings: Bill Frequency – Catch-up Billing</a:t>
            </a:r>
          </a:p>
        </p:txBody>
      </p:sp>
      <p:sp>
        <p:nvSpPr>
          <p:cNvPr id="999" name="Shape 99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000" name="Shape 100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001" name="Shape 1001"/>
          <p:cNvSpPr txBox="1"/>
          <p:nvPr>
            <p:ph idx="1" type="body"/>
          </p:nvPr>
        </p:nvSpPr>
        <p:spPr>
          <a:xfrm>
            <a:off x="378852" y="1063449"/>
            <a:ext cx="8588167" cy="480458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400" u="none" cap="none" strike="noStrike">
                <a:solidFill>
                  <a:schemeClr val="dk1"/>
                </a:solidFill>
                <a:latin typeface="Arial"/>
                <a:ea typeface="Arial"/>
                <a:cs typeface="Arial"/>
                <a:sym typeface="Arial"/>
              </a:rPr>
              <a:t>Catch-up Billing:</a:t>
            </a:r>
          </a:p>
          <a:p>
            <a:pPr indent="-225425" lvl="1" marL="568325" marR="0" rtl="0" algn="l">
              <a:spcBef>
                <a:spcPts val="1200"/>
              </a:spcBef>
              <a:spcAft>
                <a:spcPts val="0"/>
              </a:spcAft>
              <a:buClr>
                <a:srgbClr val="AF242B"/>
              </a:buClr>
              <a:buSzPct val="75000"/>
              <a:buFont typeface="Noto Sans Symbols"/>
              <a:buChar char="•"/>
            </a:pPr>
            <a:r>
              <a:rPr b="0" baseline="0" i="0" lang="en-US" sz="2200" u="none" cap="none" strike="noStrike">
                <a:solidFill>
                  <a:schemeClr val="dk1"/>
                </a:solidFill>
                <a:latin typeface="Arial"/>
                <a:ea typeface="Arial"/>
                <a:cs typeface="Arial"/>
                <a:sym typeface="Arial"/>
              </a:rPr>
              <a:t>Result of </a:t>
            </a:r>
            <a:r>
              <a:rPr b="0" baseline="0" i="0" lang="en-US" sz="2200" u="sng" cap="none" strike="noStrike">
                <a:solidFill>
                  <a:schemeClr val="dk1"/>
                </a:solidFill>
                <a:latin typeface="Arial"/>
                <a:ea typeface="Arial"/>
                <a:cs typeface="Arial"/>
                <a:sym typeface="Arial"/>
              </a:rPr>
              <a:t>delayed entry of agreement</a:t>
            </a:r>
            <a:r>
              <a:rPr b="0" baseline="0" i="0" lang="en-US" sz="2200" u="none" cap="none" strike="noStrike">
                <a:solidFill>
                  <a:schemeClr val="dk1"/>
                </a:solidFill>
                <a:latin typeface="Arial"/>
                <a:ea typeface="Arial"/>
                <a:cs typeface="Arial"/>
                <a:sym typeface="Arial"/>
              </a:rPr>
              <a:t> into OA Tool/Pegays</a:t>
            </a:r>
          </a:p>
          <a:p>
            <a:pPr indent="-3175" lvl="1" marL="346075" marR="0" rtl="0" algn="l">
              <a:spcBef>
                <a:spcPts val="1200"/>
              </a:spcBef>
              <a:spcAft>
                <a:spcPts val="0"/>
              </a:spcAft>
              <a:buClr>
                <a:srgbClr val="AF242B"/>
              </a:buClr>
              <a:buFont typeface="Noto Sans Symbols"/>
              <a:buNone/>
            </a:pPr>
            <a:r>
              <a:t/>
            </a:r>
            <a:endParaRPr b="0" baseline="0" i="0" sz="400" u="none" cap="none" strike="noStrike">
              <a:solidFill>
                <a:schemeClr val="dk1"/>
              </a:solidFill>
              <a:latin typeface="Arial"/>
              <a:ea typeface="Arial"/>
              <a:cs typeface="Arial"/>
              <a:sym typeface="Arial"/>
            </a:endParaRPr>
          </a:p>
          <a:p>
            <a:pPr indent="-231775" lvl="0" marL="231775" marR="0" rtl="0" algn="l">
              <a:spcBef>
                <a:spcPts val="1200"/>
              </a:spcBef>
              <a:spcAft>
                <a:spcPts val="0"/>
              </a:spcAft>
              <a:buClr>
                <a:srgbClr val="AF242B"/>
              </a:buClr>
              <a:buSzPct val="75000"/>
              <a:buFont typeface="Noto Sans Symbols"/>
              <a:buChar char="•"/>
            </a:pPr>
            <a:r>
              <a:rPr b="0" baseline="0" i="0" lang="en-US" sz="2200" u="none" cap="none" strike="noStrike">
                <a:solidFill>
                  <a:schemeClr val="dk1"/>
                </a:solidFill>
                <a:latin typeface="Arial"/>
                <a:ea typeface="Arial"/>
                <a:cs typeface="Arial"/>
                <a:sym typeface="Arial"/>
              </a:rPr>
              <a:t>Agreements with </a:t>
            </a:r>
            <a:r>
              <a:rPr b="1" baseline="0" i="0" lang="en-US" sz="2200" u="none" cap="none" strike="noStrike">
                <a:solidFill>
                  <a:schemeClr val="dk1"/>
                </a:solidFill>
                <a:latin typeface="Arial"/>
                <a:ea typeface="Arial"/>
                <a:cs typeface="Arial"/>
                <a:sym typeface="Arial"/>
              </a:rPr>
              <a:t>delayed entry </a:t>
            </a:r>
            <a:r>
              <a:rPr b="0" baseline="0" i="0" lang="en-US" sz="2200" u="none" cap="none" strike="noStrike">
                <a:solidFill>
                  <a:schemeClr val="dk1"/>
                </a:solidFill>
                <a:latin typeface="Arial"/>
                <a:ea typeface="Arial"/>
                <a:cs typeface="Arial"/>
                <a:sym typeface="Arial"/>
              </a:rPr>
              <a:t>and </a:t>
            </a:r>
            <a:r>
              <a:rPr b="1" baseline="0" i="0" lang="en-US" sz="2200" u="none" cap="none" strike="noStrike">
                <a:solidFill>
                  <a:schemeClr val="dk1"/>
                </a:solidFill>
                <a:latin typeface="Arial"/>
                <a:ea typeface="Arial"/>
                <a:cs typeface="Arial"/>
                <a:sym typeface="Arial"/>
              </a:rPr>
              <a:t>Bill Frequency</a:t>
            </a:r>
            <a:r>
              <a:rPr b="0" baseline="0" i="0" lang="en-US" sz="2200" u="none" cap="none" strike="noStrike">
                <a:solidFill>
                  <a:schemeClr val="dk1"/>
                </a:solidFill>
                <a:latin typeface="Arial"/>
                <a:ea typeface="Arial"/>
                <a:cs typeface="Arial"/>
                <a:sym typeface="Arial"/>
              </a:rPr>
              <a:t> = </a:t>
            </a:r>
            <a:r>
              <a:rPr b="0" baseline="0" i="0" lang="en-US" sz="2200" u="sng" cap="none" strike="noStrike">
                <a:solidFill>
                  <a:schemeClr val="dk1"/>
                </a:solidFill>
                <a:latin typeface="Arial"/>
                <a:ea typeface="Arial"/>
                <a:cs typeface="Arial"/>
                <a:sym typeface="Arial"/>
              </a:rPr>
              <a:t>Monthly</a:t>
            </a:r>
            <a:r>
              <a:rPr b="0" baseline="0" i="0" lang="en-US" sz="2200" u="none" cap="none" strike="noStrike">
                <a:solidFill>
                  <a:schemeClr val="dk1"/>
                </a:solidFill>
                <a:latin typeface="Arial"/>
                <a:ea typeface="Arial"/>
                <a:cs typeface="Arial"/>
                <a:sym typeface="Arial"/>
              </a:rPr>
              <a:t>:</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Bill generation will occur monthly as expected</a:t>
            </a:r>
          </a:p>
          <a:p>
            <a:pPr indent="-225425" lvl="1" marL="568325" marR="0" rtl="0" algn="l">
              <a:spcBef>
                <a:spcPts val="1200"/>
              </a:spcBef>
              <a:spcAft>
                <a:spcPts val="0"/>
              </a:spcAft>
              <a:buClr>
                <a:srgbClr val="AF242B"/>
              </a:buClr>
              <a:buSzPct val="75000"/>
              <a:buFont typeface="Noto Sans Symbols"/>
              <a:buChar char="•"/>
            </a:pPr>
            <a:r>
              <a:rPr b="1" baseline="0" i="0" lang="en-US" sz="2000" u="sng" cap="none" strike="noStrike">
                <a:solidFill>
                  <a:schemeClr val="dk1"/>
                </a:solidFill>
                <a:latin typeface="Arial"/>
                <a:ea typeface="Arial"/>
                <a:cs typeface="Arial"/>
                <a:sym typeface="Arial"/>
              </a:rPr>
              <a:t>No further action needed </a:t>
            </a:r>
            <a:r>
              <a:rPr b="0" baseline="0" i="0" lang="en-US" sz="2000" u="none" cap="none" strike="noStrike">
                <a:solidFill>
                  <a:schemeClr val="dk1"/>
                </a:solidFill>
                <a:latin typeface="Arial"/>
                <a:ea typeface="Arial"/>
                <a:cs typeface="Arial"/>
                <a:sym typeface="Arial"/>
              </a:rPr>
              <a:t>once agreement is entered</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Example: Bill Frequency = Monthly, Bill Amount = $100</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Agreement Start Date = 7/1</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Entered in OA Tool = 8/15</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Bill Generation:</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First bill generated during next billing cycle (9/1) for $300</a:t>
            </a:r>
          </a:p>
          <a:p>
            <a:pPr indent="-231775" lvl="3" marL="1260475"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Next bill generated for $100 during subsequent billing cycle (10/1), etc.</a:t>
            </a:r>
          </a:p>
          <a:p>
            <a:pPr indent="-3175" lvl="1" marL="346075" marR="0" rtl="0" algn="l">
              <a:spcBef>
                <a:spcPts val="1200"/>
              </a:spcBef>
              <a:spcAft>
                <a:spcPts val="60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6" name="Shape 1006"/>
        <p:cNvGrpSpPr/>
        <p:nvPr/>
      </p:nvGrpSpPr>
      <p:grpSpPr>
        <a:xfrm>
          <a:off x="0" y="0"/>
          <a:ext cx="0" cy="0"/>
          <a:chOff x="0" y="0"/>
          <a:chExt cx="0" cy="0"/>
        </a:xfrm>
      </p:grpSpPr>
      <p:sp>
        <p:nvSpPr>
          <p:cNvPr id="1007" name="Shape 1007"/>
          <p:cNvSpPr txBox="1"/>
          <p:nvPr>
            <p:ph type="title"/>
          </p:nvPr>
        </p:nvSpPr>
        <p:spPr>
          <a:xfrm>
            <a:off x="441037" y="132734"/>
            <a:ext cx="8570227" cy="895349"/>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Outlease Settings: Bill Frequency – Catch-up Billing</a:t>
            </a:r>
          </a:p>
        </p:txBody>
      </p:sp>
      <p:sp>
        <p:nvSpPr>
          <p:cNvPr id="1008" name="Shape 100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009" name="Shape 100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010" name="Shape 1010"/>
          <p:cNvSpPr txBox="1"/>
          <p:nvPr>
            <p:ph idx="1" type="body"/>
          </p:nvPr>
        </p:nvSpPr>
        <p:spPr>
          <a:xfrm>
            <a:off x="378852" y="1153759"/>
            <a:ext cx="8674836" cy="480458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200" u="none" cap="none" strike="noStrike">
                <a:solidFill>
                  <a:schemeClr val="dk1"/>
                </a:solidFill>
                <a:latin typeface="Arial"/>
                <a:ea typeface="Arial"/>
                <a:cs typeface="Arial"/>
                <a:sym typeface="Arial"/>
              </a:rPr>
              <a:t>Agreements with </a:t>
            </a:r>
            <a:r>
              <a:rPr b="1" baseline="0" i="0" lang="en-US" sz="2200" u="none" cap="none" strike="noStrike">
                <a:solidFill>
                  <a:schemeClr val="dk1"/>
                </a:solidFill>
                <a:latin typeface="Arial"/>
                <a:ea typeface="Arial"/>
                <a:cs typeface="Arial"/>
                <a:sym typeface="Arial"/>
              </a:rPr>
              <a:t>delayed entry</a:t>
            </a:r>
            <a:r>
              <a:rPr b="0" baseline="0" i="0" lang="en-US" sz="2200" u="none" cap="none" strike="noStrike">
                <a:solidFill>
                  <a:schemeClr val="dk1"/>
                </a:solidFill>
                <a:latin typeface="Arial"/>
                <a:ea typeface="Arial"/>
                <a:cs typeface="Arial"/>
                <a:sym typeface="Arial"/>
              </a:rPr>
              <a:t> and </a:t>
            </a:r>
            <a:r>
              <a:rPr b="1" baseline="0" i="0" lang="en-US" sz="2200" u="none" cap="none" strike="noStrike">
                <a:solidFill>
                  <a:schemeClr val="dk1"/>
                </a:solidFill>
                <a:latin typeface="Arial"/>
                <a:ea typeface="Arial"/>
                <a:cs typeface="Arial"/>
                <a:sym typeface="Arial"/>
              </a:rPr>
              <a:t>Bill Frequency</a:t>
            </a:r>
            <a:r>
              <a:rPr b="0" baseline="0" i="0" lang="en-US" sz="2200" u="none" cap="none" strike="noStrike">
                <a:solidFill>
                  <a:schemeClr val="dk1"/>
                </a:solidFill>
                <a:latin typeface="Arial"/>
                <a:ea typeface="Arial"/>
                <a:cs typeface="Arial"/>
                <a:sym typeface="Arial"/>
              </a:rPr>
              <a:t> = </a:t>
            </a:r>
            <a:r>
              <a:rPr b="0" baseline="0" i="0" lang="en-US" sz="2200" u="sng" cap="none" strike="noStrike">
                <a:solidFill>
                  <a:schemeClr val="dk1"/>
                </a:solidFill>
                <a:latin typeface="Arial"/>
                <a:ea typeface="Arial"/>
                <a:cs typeface="Arial"/>
                <a:sym typeface="Arial"/>
              </a:rPr>
              <a:t>Quarterly</a:t>
            </a:r>
            <a:r>
              <a:rPr b="0" baseline="0" i="0" lang="en-US" sz="2200" u="none" cap="none" strike="noStrike">
                <a:solidFill>
                  <a:schemeClr val="dk1"/>
                </a:solidFill>
                <a:latin typeface="Arial"/>
                <a:ea typeface="Arial"/>
                <a:cs typeface="Arial"/>
                <a:sym typeface="Arial"/>
              </a:rPr>
              <a:t> or </a:t>
            </a:r>
            <a:r>
              <a:rPr b="0" baseline="0" i="0" lang="en-US" sz="2200" u="sng" cap="none" strike="noStrike">
                <a:solidFill>
                  <a:schemeClr val="dk1"/>
                </a:solidFill>
                <a:latin typeface="Arial"/>
                <a:ea typeface="Arial"/>
                <a:cs typeface="Arial"/>
                <a:sym typeface="Arial"/>
              </a:rPr>
              <a:t>Annually</a:t>
            </a:r>
            <a:r>
              <a:rPr b="0" baseline="0" i="0" lang="en-US" sz="2200" u="none" cap="none" strike="noStrike">
                <a:solidFill>
                  <a:schemeClr val="dk1"/>
                </a:solidFill>
                <a:latin typeface="Arial"/>
                <a:ea typeface="Arial"/>
                <a:cs typeface="Arial"/>
                <a:sym typeface="Arial"/>
              </a:rPr>
              <a:t>:</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Bill generation after 1</a:t>
            </a:r>
            <a:r>
              <a:rPr b="0" baseline="30000" i="0" lang="en-US" sz="2000" u="none" cap="none" strike="noStrike">
                <a:solidFill>
                  <a:schemeClr val="dk1"/>
                </a:solidFill>
                <a:latin typeface="Arial"/>
                <a:ea typeface="Arial"/>
                <a:cs typeface="Arial"/>
                <a:sym typeface="Arial"/>
              </a:rPr>
              <a:t>st</a:t>
            </a:r>
            <a:r>
              <a:rPr b="0" baseline="0" i="0" lang="en-US" sz="2000" u="none" cap="none" strike="noStrike">
                <a:solidFill>
                  <a:schemeClr val="dk1"/>
                </a:solidFill>
                <a:latin typeface="Arial"/>
                <a:ea typeface="Arial"/>
                <a:cs typeface="Arial"/>
                <a:sym typeface="Arial"/>
              </a:rPr>
              <a:t> bill is generated will be based upon the </a:t>
            </a:r>
            <a:r>
              <a:rPr b="0" baseline="0" i="0" lang="en-US" sz="2000" u="sng" cap="none" strike="noStrike">
                <a:solidFill>
                  <a:schemeClr val="dk1"/>
                </a:solidFill>
                <a:latin typeface="Arial"/>
                <a:ea typeface="Arial"/>
                <a:cs typeface="Arial"/>
                <a:sym typeface="Arial"/>
              </a:rPr>
              <a:t>Last Bill Generated Date</a:t>
            </a:r>
            <a:r>
              <a:rPr b="0" baseline="0" i="0" lang="en-US" sz="2000" u="none" cap="none" strike="noStrike">
                <a:solidFill>
                  <a:schemeClr val="dk1"/>
                </a:solidFill>
                <a:latin typeface="Arial"/>
                <a:ea typeface="Arial"/>
                <a:cs typeface="Arial"/>
                <a:sym typeface="Arial"/>
              </a:rPr>
              <a:t> instead of off Agreement Start Date</a:t>
            </a:r>
          </a:p>
          <a:p>
            <a:pPr indent="-225425" lvl="1" marL="56832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Example: Bill Frequency = Quarterly, Bill Amount = $100, Agreement Start Date = 7/1</a:t>
            </a:r>
          </a:p>
          <a:p>
            <a:pPr indent="-241300" lvl="2" marL="914400" marR="0" rtl="0" algn="l">
              <a:spcBef>
                <a:spcPts val="12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No Delay in Entry </a:t>
            </a:r>
            <a:r>
              <a:rPr b="0" baseline="0" i="0" lang="en-US" sz="2000" u="none" cap="none" strike="noStrike">
                <a:solidFill>
                  <a:schemeClr val="dk1"/>
                </a:solidFill>
                <a:latin typeface="Arial"/>
                <a:ea typeface="Arial"/>
                <a:cs typeface="Arial"/>
                <a:sym typeface="Arial"/>
              </a:rPr>
              <a:t>(Entry date = 7/1)</a:t>
            </a:r>
          </a:p>
          <a:p>
            <a:pPr indent="-231775" lvl="3" marL="12604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Bills generated 7/1, 10/1, 1/1, etc.</a:t>
            </a:r>
          </a:p>
          <a:p>
            <a:pPr indent="-241300" lvl="2" marL="914400" marR="0" rtl="0" algn="l">
              <a:spcBef>
                <a:spcPts val="1200"/>
              </a:spcBef>
              <a:spcAft>
                <a:spcPts val="0"/>
              </a:spcAft>
              <a:buClr>
                <a:srgbClr val="AF242B"/>
              </a:buClr>
              <a:buSzPct val="75000"/>
              <a:buFont typeface="Noto Sans Symbols"/>
              <a:buChar char="•"/>
            </a:pPr>
            <a:r>
              <a:rPr b="1" baseline="0" i="0" lang="en-US" sz="2000" u="none" cap="none" strike="noStrike">
                <a:solidFill>
                  <a:schemeClr val="dk1"/>
                </a:solidFill>
                <a:latin typeface="Arial"/>
                <a:ea typeface="Arial"/>
                <a:cs typeface="Arial"/>
                <a:sym typeface="Arial"/>
              </a:rPr>
              <a:t>Delayed Entry </a:t>
            </a:r>
            <a:r>
              <a:rPr b="0" baseline="0" i="0" lang="en-US" sz="2000" u="none" cap="none" strike="noStrike">
                <a:solidFill>
                  <a:schemeClr val="dk1"/>
                </a:solidFill>
                <a:latin typeface="Arial"/>
                <a:ea typeface="Arial"/>
                <a:cs typeface="Arial"/>
                <a:sym typeface="Arial"/>
              </a:rPr>
              <a:t>(Entry date = 8/15)</a:t>
            </a:r>
          </a:p>
          <a:p>
            <a:pPr indent="-231775" lvl="3" marL="12604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First bill generated during next billing cycle on 9/1 as expected</a:t>
            </a:r>
          </a:p>
          <a:p>
            <a:pPr indent="-231775" lvl="3" marL="1260475" marR="0" rtl="0" algn="l">
              <a:spcBef>
                <a:spcPts val="1200"/>
              </a:spcBef>
              <a:spcAft>
                <a:spcPts val="60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Subsequent bills generated based on </a:t>
            </a:r>
            <a:r>
              <a:rPr b="0" baseline="0" i="0" lang="en-US" sz="2000" u="sng" cap="none" strike="noStrike">
                <a:solidFill>
                  <a:schemeClr val="dk1"/>
                </a:solidFill>
                <a:latin typeface="Arial"/>
                <a:ea typeface="Arial"/>
                <a:cs typeface="Arial"/>
                <a:sym typeface="Arial"/>
              </a:rPr>
              <a:t>Last Bill Generated Date</a:t>
            </a:r>
            <a:r>
              <a:rPr b="0" baseline="0" i="0" lang="en-US" sz="2000" u="none" cap="none" strike="noStrike">
                <a:solidFill>
                  <a:schemeClr val="dk1"/>
                </a:solidFill>
                <a:latin typeface="Arial"/>
                <a:ea typeface="Arial"/>
                <a:cs typeface="Arial"/>
                <a:sym typeface="Arial"/>
              </a:rPr>
              <a:t>, therefore, generated on </a:t>
            </a:r>
            <a:r>
              <a:rPr b="0" baseline="0" i="0" lang="en-US" sz="2000" u="sng" cap="none" strike="noStrike">
                <a:solidFill>
                  <a:schemeClr val="dk1"/>
                </a:solidFill>
                <a:latin typeface="Arial"/>
                <a:ea typeface="Arial"/>
                <a:cs typeface="Arial"/>
                <a:sym typeface="Arial"/>
              </a:rPr>
              <a:t>12/1</a:t>
            </a:r>
            <a:r>
              <a:rPr b="0" baseline="0" i="0" lang="en-US" sz="2000" u="none" cap="none" strike="noStrike">
                <a:solidFill>
                  <a:schemeClr val="dk1"/>
                </a:solidFill>
                <a:latin typeface="Arial"/>
                <a:ea typeface="Arial"/>
                <a:cs typeface="Arial"/>
                <a:sym typeface="Arial"/>
              </a:rPr>
              <a:t>, instead of 10/1</a:t>
            </a:r>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5" name="Shape 1015"/>
        <p:cNvGrpSpPr/>
        <p:nvPr/>
      </p:nvGrpSpPr>
      <p:grpSpPr>
        <a:xfrm>
          <a:off x="0" y="0"/>
          <a:ext cx="0" cy="0"/>
          <a:chOff x="0" y="0"/>
          <a:chExt cx="0" cy="0"/>
        </a:xfrm>
      </p:grpSpPr>
      <p:sp>
        <p:nvSpPr>
          <p:cNvPr id="1016" name="Shape 1016"/>
          <p:cNvSpPr txBox="1"/>
          <p:nvPr>
            <p:ph type="title"/>
          </p:nvPr>
        </p:nvSpPr>
        <p:spPr>
          <a:xfrm>
            <a:off x="441037" y="132734"/>
            <a:ext cx="8570227" cy="895349"/>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Outlease Settings: Bill Frequency – Catch-up Billing</a:t>
            </a:r>
          </a:p>
        </p:txBody>
      </p:sp>
      <p:sp>
        <p:nvSpPr>
          <p:cNvPr id="1017" name="Shape 101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018" name="Shape 101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019" name="Shape 1019"/>
          <p:cNvSpPr txBox="1"/>
          <p:nvPr>
            <p:ph idx="1" type="body"/>
          </p:nvPr>
        </p:nvSpPr>
        <p:spPr>
          <a:xfrm>
            <a:off x="378852" y="1153759"/>
            <a:ext cx="8588167" cy="4804587"/>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200" u="none" cap="none" strike="noStrike">
                <a:solidFill>
                  <a:schemeClr val="dk1"/>
                </a:solidFill>
                <a:latin typeface="Arial"/>
                <a:ea typeface="Arial"/>
                <a:cs typeface="Arial"/>
                <a:sym typeface="Arial"/>
              </a:rPr>
              <a:t>Agreements with </a:t>
            </a:r>
            <a:r>
              <a:rPr b="1" baseline="0" i="0" lang="en-US" sz="2200" u="none" cap="none" strike="noStrike">
                <a:solidFill>
                  <a:schemeClr val="dk1"/>
                </a:solidFill>
                <a:latin typeface="Arial"/>
                <a:ea typeface="Arial"/>
                <a:cs typeface="Arial"/>
                <a:sym typeface="Arial"/>
              </a:rPr>
              <a:t>delayed entry</a:t>
            </a:r>
            <a:r>
              <a:rPr b="0" baseline="0" i="0" lang="en-US" sz="2200" u="none" cap="none" strike="noStrike">
                <a:solidFill>
                  <a:schemeClr val="dk1"/>
                </a:solidFill>
                <a:latin typeface="Arial"/>
                <a:ea typeface="Arial"/>
                <a:cs typeface="Arial"/>
                <a:sym typeface="Arial"/>
              </a:rPr>
              <a:t> and </a:t>
            </a:r>
            <a:r>
              <a:rPr b="1" baseline="0" i="0" lang="en-US" sz="2200" u="none" cap="none" strike="noStrike">
                <a:solidFill>
                  <a:schemeClr val="dk1"/>
                </a:solidFill>
                <a:latin typeface="Arial"/>
                <a:ea typeface="Arial"/>
                <a:cs typeface="Arial"/>
                <a:sym typeface="Arial"/>
              </a:rPr>
              <a:t>Bill Frequency</a:t>
            </a:r>
            <a:r>
              <a:rPr b="0" baseline="0" i="0" lang="en-US" sz="2200" u="none" cap="none" strike="noStrike">
                <a:solidFill>
                  <a:schemeClr val="dk1"/>
                </a:solidFill>
                <a:latin typeface="Arial"/>
                <a:ea typeface="Arial"/>
                <a:cs typeface="Arial"/>
                <a:sym typeface="Arial"/>
              </a:rPr>
              <a:t> = </a:t>
            </a:r>
            <a:r>
              <a:rPr b="0" baseline="0" i="0" lang="en-US" sz="2200" u="sng" cap="none" strike="noStrike">
                <a:solidFill>
                  <a:schemeClr val="dk1"/>
                </a:solidFill>
                <a:latin typeface="Arial"/>
                <a:ea typeface="Arial"/>
                <a:cs typeface="Arial"/>
                <a:sym typeface="Arial"/>
              </a:rPr>
              <a:t>Quarterly</a:t>
            </a:r>
            <a:r>
              <a:rPr b="0" baseline="0" i="0" lang="en-US" sz="2200" u="none" cap="none" strike="noStrike">
                <a:solidFill>
                  <a:schemeClr val="dk1"/>
                </a:solidFill>
                <a:latin typeface="Arial"/>
                <a:ea typeface="Arial"/>
                <a:cs typeface="Arial"/>
                <a:sym typeface="Arial"/>
              </a:rPr>
              <a:t> or </a:t>
            </a:r>
            <a:r>
              <a:rPr b="0" baseline="0" i="0" lang="en-US" sz="2200" u="sng" cap="none" strike="noStrike">
                <a:solidFill>
                  <a:schemeClr val="dk1"/>
                </a:solidFill>
                <a:latin typeface="Arial"/>
                <a:ea typeface="Arial"/>
                <a:cs typeface="Arial"/>
                <a:sym typeface="Arial"/>
              </a:rPr>
              <a:t>Annually</a:t>
            </a:r>
            <a:r>
              <a:rPr b="0" baseline="0" i="0" lang="en-US" sz="2200" u="none" cap="none" strike="noStrike">
                <a:solidFill>
                  <a:schemeClr val="dk1"/>
                </a:solidFill>
                <a:latin typeface="Arial"/>
                <a:ea typeface="Arial"/>
                <a:cs typeface="Arial"/>
                <a:sym typeface="Arial"/>
              </a:rPr>
              <a:t>:</a:t>
            </a:r>
          </a:p>
          <a:p>
            <a:pPr indent="-212725" lvl="0" marL="231775" marR="0" rtl="0" algn="l">
              <a:spcBef>
                <a:spcPts val="1200"/>
              </a:spcBef>
              <a:spcAft>
                <a:spcPts val="0"/>
              </a:spcAft>
              <a:buClr>
                <a:srgbClr val="AF242B"/>
              </a:buClr>
              <a:buFont typeface="Noto Sans Symbols"/>
              <a:buNone/>
            </a:pPr>
            <a:r>
              <a:t/>
            </a:r>
            <a:endParaRPr b="0" baseline="0" i="0" sz="400" u="sng" cap="none" strike="noStrike">
              <a:solidFill>
                <a:schemeClr val="dk1"/>
              </a:solidFill>
              <a:latin typeface="Arial"/>
              <a:ea typeface="Arial"/>
              <a:cs typeface="Arial"/>
              <a:sym typeface="Arial"/>
            </a:endParaRPr>
          </a:p>
          <a:p>
            <a:pPr indent="-225425" lvl="1" marL="568325" marR="0" rtl="0" algn="l">
              <a:spcBef>
                <a:spcPts val="1200"/>
              </a:spcBef>
              <a:spcAft>
                <a:spcPts val="0"/>
              </a:spcAft>
              <a:buClr>
                <a:srgbClr val="AF242B"/>
              </a:buClr>
              <a:buSzPct val="75000"/>
              <a:buFont typeface="Noto Sans Symbols"/>
              <a:buChar char="•"/>
            </a:pPr>
            <a:r>
              <a:rPr b="1" baseline="0" i="0" lang="en-US" sz="2400" u="sng" cap="none" strike="noStrike">
                <a:solidFill>
                  <a:schemeClr val="dk1"/>
                </a:solidFill>
                <a:latin typeface="Arial"/>
                <a:ea typeface="Arial"/>
                <a:cs typeface="Arial"/>
                <a:sym typeface="Arial"/>
              </a:rPr>
              <a:t>Action needed</a:t>
            </a:r>
            <a:r>
              <a:rPr b="1" baseline="0" i="0" lang="en-US" sz="2400" u="none" cap="none" strike="noStrike">
                <a:solidFill>
                  <a:schemeClr val="dk1"/>
                </a:solidFill>
                <a:latin typeface="Arial"/>
                <a:ea typeface="Arial"/>
                <a:cs typeface="Arial"/>
                <a:sym typeface="Arial"/>
              </a:rPr>
              <a:t> </a:t>
            </a:r>
            <a:r>
              <a:rPr b="0" baseline="0" i="0" lang="en-US" sz="2400" u="none" cap="none" strike="noStrike">
                <a:solidFill>
                  <a:schemeClr val="dk1"/>
                </a:solidFill>
                <a:latin typeface="Arial"/>
                <a:ea typeface="Arial"/>
                <a:cs typeface="Arial"/>
                <a:sym typeface="Arial"/>
              </a:rPr>
              <a:t>for catch-up billing:</a:t>
            </a:r>
          </a:p>
          <a:p>
            <a:pPr indent="-206375" lvl="1" marL="568325" marR="0" rtl="0" algn="l">
              <a:spcBef>
                <a:spcPts val="1200"/>
              </a:spcBef>
              <a:spcAft>
                <a:spcPts val="0"/>
              </a:spcAft>
              <a:buClr>
                <a:srgbClr val="AF242B"/>
              </a:buClr>
              <a:buFont typeface="Noto Sans Symbols"/>
              <a:buNone/>
            </a:pPr>
            <a:r>
              <a:t/>
            </a:r>
            <a:endParaRPr b="0" baseline="0" i="0" sz="400" u="none" cap="none" strike="noStrike">
              <a:solidFill>
                <a:schemeClr val="dk1"/>
              </a:solidFill>
              <a:latin typeface="Arial"/>
              <a:ea typeface="Arial"/>
              <a:cs typeface="Arial"/>
              <a:sym typeface="Arial"/>
            </a:endParaRPr>
          </a:p>
          <a:p>
            <a:pPr indent="-241300" lvl="2" marL="914400" marR="0" rtl="0" algn="l">
              <a:spcBef>
                <a:spcPts val="1200"/>
              </a:spcBef>
              <a:spcAft>
                <a:spcPts val="0"/>
              </a:spcAft>
              <a:buClr>
                <a:srgbClr val="AF242B"/>
              </a:buClr>
              <a:buSzPct val="75000"/>
              <a:buFont typeface="Noto Sans Symbols"/>
              <a:buChar char="•"/>
            </a:pPr>
            <a:r>
              <a:rPr b="0" baseline="0" i="0" lang="en-US" sz="2000" u="sng" cap="none" strike="noStrike">
                <a:solidFill>
                  <a:schemeClr val="dk1"/>
                </a:solidFill>
                <a:latin typeface="Arial"/>
                <a:ea typeface="Arial"/>
                <a:cs typeface="Arial"/>
                <a:sym typeface="Arial"/>
              </a:rPr>
              <a:t>Upon delayed entry of agreement in OA Tool</a:t>
            </a:r>
            <a:r>
              <a:rPr b="0" baseline="0" i="0" lang="en-US" sz="2000" u="none" cap="none" strike="noStrike">
                <a:solidFill>
                  <a:schemeClr val="dk1"/>
                </a:solidFill>
                <a:latin typeface="Arial"/>
                <a:ea typeface="Arial"/>
                <a:cs typeface="Arial"/>
                <a:sym typeface="Arial"/>
              </a:rPr>
              <a:t>:</a:t>
            </a:r>
          </a:p>
          <a:p>
            <a:pPr indent="-231775" lvl="3" marL="12604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PBS will notify Region 7 of delayed entry</a:t>
            </a:r>
          </a:p>
          <a:p>
            <a:pPr indent="-212725" lvl="3" marL="1260475" marR="0" rtl="0" algn="l">
              <a:spcBef>
                <a:spcPts val="1200"/>
              </a:spcBef>
              <a:spcAft>
                <a:spcPts val="0"/>
              </a:spcAft>
              <a:buClr>
                <a:srgbClr val="AF242B"/>
              </a:buClr>
              <a:buFont typeface="Noto Sans Symbols"/>
              <a:buNone/>
            </a:pPr>
            <a:r>
              <a:t/>
            </a:r>
            <a:endParaRPr b="0" baseline="0" i="0" sz="400" u="none" cap="none" strike="noStrike">
              <a:solidFill>
                <a:schemeClr val="dk1"/>
              </a:solidFill>
              <a:latin typeface="Arial"/>
              <a:ea typeface="Arial"/>
              <a:cs typeface="Arial"/>
              <a:sym typeface="Arial"/>
            </a:endParaRPr>
          </a:p>
          <a:p>
            <a:pPr indent="-241300" lvl="2" marL="914400" marR="0" rtl="0" algn="l">
              <a:spcBef>
                <a:spcPts val="1200"/>
              </a:spcBef>
              <a:spcAft>
                <a:spcPts val="0"/>
              </a:spcAft>
              <a:buClr>
                <a:srgbClr val="AF242B"/>
              </a:buClr>
              <a:buSzPct val="75000"/>
              <a:buFont typeface="Noto Sans Symbols"/>
              <a:buChar char="•"/>
            </a:pPr>
            <a:r>
              <a:rPr b="0" baseline="0" i="0" lang="en-US" sz="2000" u="sng" cap="none" strike="noStrike">
                <a:solidFill>
                  <a:schemeClr val="dk1"/>
                </a:solidFill>
                <a:latin typeface="Arial"/>
                <a:ea typeface="Arial"/>
                <a:cs typeface="Arial"/>
                <a:sym typeface="Arial"/>
              </a:rPr>
              <a:t>After first bill is generated</a:t>
            </a:r>
            <a:r>
              <a:rPr b="0" baseline="0" i="0" lang="en-US" sz="2000" u="none" cap="none" strike="noStrike">
                <a:solidFill>
                  <a:schemeClr val="dk1"/>
                </a:solidFill>
                <a:latin typeface="Arial"/>
                <a:ea typeface="Arial"/>
                <a:cs typeface="Arial"/>
                <a:sym typeface="Arial"/>
              </a:rPr>
              <a:t>:</a:t>
            </a:r>
          </a:p>
          <a:p>
            <a:pPr indent="-231775" lvl="3" marL="1260475" marR="0" rtl="0" algn="l">
              <a:spcBef>
                <a:spcPts val="12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PBS will enter a Support Request with USDA/GSA OCFO to request SQL update to Last Bill Generated Date</a:t>
            </a:r>
          </a:p>
          <a:p>
            <a:pPr indent="-168275" lvl="4" marL="1539875" marR="0" rtl="0" algn="l">
              <a:spcBef>
                <a:spcPts val="1200"/>
              </a:spcBef>
              <a:spcAft>
                <a:spcPts val="60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Date will be back-dated based on the Agreement Start Date</a:t>
            </a:r>
          </a:p>
        </p:txBody>
      </p:sp>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4" name="Shape 1024"/>
        <p:cNvGrpSpPr/>
        <p:nvPr/>
      </p:nvGrpSpPr>
      <p:grpSpPr>
        <a:xfrm>
          <a:off x="0" y="0"/>
          <a:ext cx="0" cy="0"/>
          <a:chOff x="0" y="0"/>
          <a:chExt cx="0" cy="0"/>
        </a:xfrm>
      </p:grpSpPr>
      <p:sp>
        <p:nvSpPr>
          <p:cNvPr id="1025" name="Shape 1025"/>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Exercise</a:t>
            </a:r>
          </a:p>
        </p:txBody>
      </p:sp>
      <p:sp>
        <p:nvSpPr>
          <p:cNvPr id="1026" name="Shape 1026"/>
          <p:cNvSpPr txBox="1"/>
          <p:nvPr>
            <p:ph idx="1" type="body"/>
          </p:nvPr>
        </p:nvSpPr>
        <p:spPr>
          <a:xfrm>
            <a:off x="712787" y="1608137"/>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Exercise 1 – Review a Processed Outlease Agreement Document</a:t>
            </a:r>
          </a:p>
        </p:txBody>
      </p:sp>
      <p:sp>
        <p:nvSpPr>
          <p:cNvPr id="1027" name="Shape 102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028" name="Shape 102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3" name="Shape 1033"/>
        <p:cNvGrpSpPr/>
        <p:nvPr/>
      </p:nvGrpSpPr>
      <p:grpSpPr>
        <a:xfrm>
          <a:off x="0" y="0"/>
          <a:ext cx="0" cy="0"/>
          <a:chOff x="0" y="0"/>
          <a:chExt cx="0" cy="0"/>
        </a:xfrm>
      </p:grpSpPr>
      <p:sp>
        <p:nvSpPr>
          <p:cNvPr id="1034" name="Shape 1034"/>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Manually Created Agreements</a:t>
            </a:r>
          </a:p>
        </p:txBody>
      </p:sp>
      <p:sp>
        <p:nvSpPr>
          <p:cNvPr id="1035" name="Shape 1035"/>
          <p:cNvSpPr txBox="1"/>
          <p:nvPr>
            <p:ph idx="1" type="body"/>
          </p:nvPr>
        </p:nvSpPr>
        <p:spPr>
          <a:xfrm>
            <a:off x="439656" y="1097499"/>
            <a:ext cx="8431212" cy="517545"/>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Agreements</a:t>
            </a:r>
            <a:r>
              <a:rPr b="1" baseline="0" i="0" lang="en-US" sz="2000" u="none" cap="none" strike="noStrike">
                <a:solidFill>
                  <a:schemeClr val="dk1"/>
                </a:solidFill>
                <a:latin typeface="Arial"/>
                <a:ea typeface="Arial"/>
                <a:cs typeface="Arial"/>
                <a:sym typeface="Arial"/>
              </a:rPr>
              <a:t> </a:t>
            </a:r>
            <a:r>
              <a:rPr b="0" baseline="0" i="0" lang="en-US" sz="2000" u="none" cap="none" strike="noStrike">
                <a:solidFill>
                  <a:schemeClr val="dk1"/>
                </a:solidFill>
                <a:latin typeface="Arial"/>
                <a:ea typeface="Arial"/>
                <a:cs typeface="Arial"/>
                <a:sym typeface="Arial"/>
              </a:rPr>
              <a:t>will be created manually for these Region 6 Business Lines:</a:t>
            </a:r>
          </a:p>
        </p:txBody>
      </p:sp>
      <p:sp>
        <p:nvSpPr>
          <p:cNvPr id="1036" name="Shape 103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037" name="Shape 1037"/>
          <p:cNvSpPr/>
          <p:nvPr/>
        </p:nvSpPr>
        <p:spPr>
          <a:xfrm>
            <a:off x="7837488" y="6012492"/>
            <a:ext cx="1131147" cy="72651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038" name="Shape 1038"/>
          <p:cNvSpPr/>
          <p:nvPr/>
        </p:nvSpPr>
        <p:spPr>
          <a:xfrm>
            <a:off x="591491" y="1768221"/>
            <a:ext cx="4784784" cy="708884"/>
          </a:xfrm>
          <a:prstGeom prst="roundRect">
            <a:avLst>
              <a:gd fmla="val 16667" name="adj"/>
            </a:avLst>
          </a:prstGeom>
          <a:solidFill>
            <a:schemeClr val="accent1"/>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l">
              <a:lnSpc>
                <a:spcPct val="85000"/>
              </a:lnSpc>
              <a:spcBef>
                <a:spcPts val="0"/>
              </a:spcBef>
              <a:spcAft>
                <a:spcPts val="360"/>
              </a:spcAft>
              <a:buSzPct val="25000"/>
              <a:buNone/>
            </a:pPr>
            <a:r>
              <a:rPr b="1" baseline="0" i="0" lang="en-US" sz="1800" u="none" cap="none" strike="noStrike">
                <a:solidFill>
                  <a:srgbClr val="404040"/>
                </a:solidFill>
                <a:latin typeface="Arial"/>
                <a:ea typeface="Arial"/>
                <a:cs typeface="Arial"/>
                <a:sym typeface="Arial"/>
              </a:rPr>
              <a:t>Integrated Acquisition Environment</a:t>
            </a:r>
          </a:p>
        </p:txBody>
      </p:sp>
      <p:sp>
        <p:nvSpPr>
          <p:cNvPr id="1039" name="Shape 1039"/>
          <p:cNvSpPr/>
          <p:nvPr/>
        </p:nvSpPr>
        <p:spPr>
          <a:xfrm>
            <a:off x="2387672" y="2583438"/>
            <a:ext cx="4784784" cy="708884"/>
          </a:xfrm>
          <a:prstGeom prst="rect">
            <a:avLst/>
          </a:prstGeom>
          <a:solidFill>
            <a:schemeClr val="lt1">
              <a:alpha val="89803"/>
            </a:schemeClr>
          </a:solidFill>
          <a:ln cap="flat" cmpd="sng" w="25400">
            <a:solidFill>
              <a:schemeClr val="accent1"/>
            </a:solidFill>
            <a:prstDash val="solid"/>
            <a:round/>
            <a:headEnd len="med" w="med" type="none"/>
            <a:tailEnd len="med" w="med" type="none"/>
          </a:ln>
        </p:spPr>
        <p:txBody>
          <a:bodyPr anchorCtr="0" anchor="t" bIns="45700" lIns="91425" rIns="91425" tIns="45700">
            <a:noAutofit/>
          </a:bodyPr>
          <a:lstStyle/>
          <a:p>
            <a:pPr indent="-114300" lvl="1" marL="114300" marR="0" rtl="0" algn="l">
              <a:lnSpc>
                <a:spcPct val="75000"/>
              </a:lnSpc>
              <a:spcBef>
                <a:spcPts val="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Manual processing of IPAC and Internal Agreements</a:t>
            </a: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Document Types (ED/ID): MAI (TT 02), MID (TT 02)</a:t>
            </a:r>
          </a:p>
          <a:p>
            <a:pPr indent="-114300" lvl="1" marL="114300" marR="0" rtl="0" algn="l">
              <a:lnSpc>
                <a:spcPct val="75000"/>
              </a:lnSpc>
              <a:spcBef>
                <a:spcPts val="180"/>
              </a:spcBef>
              <a:spcAft>
                <a:spcPts val="18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Bills based on </a:t>
            </a:r>
            <a:r>
              <a:rPr b="1" baseline="0" i="0" lang="en-US" sz="1800" u="sng" cap="none" strike="noStrike">
                <a:solidFill>
                  <a:schemeClr val="dk1"/>
                </a:solidFill>
                <a:latin typeface="Arial"/>
                <a:ea typeface="Arial"/>
                <a:cs typeface="Arial"/>
                <a:sym typeface="Arial"/>
              </a:rPr>
              <a:t>Flat Rate/Percentage</a:t>
            </a:r>
          </a:p>
        </p:txBody>
      </p:sp>
      <p:sp>
        <p:nvSpPr>
          <p:cNvPr id="1040" name="Shape 1040"/>
          <p:cNvSpPr/>
          <p:nvPr/>
        </p:nvSpPr>
        <p:spPr>
          <a:xfrm>
            <a:off x="591491" y="3398655"/>
            <a:ext cx="4804443" cy="708884"/>
          </a:xfrm>
          <a:prstGeom prst="roundRect">
            <a:avLst>
              <a:gd fmla="val 16667" name="adj"/>
            </a:avLst>
          </a:prstGeom>
          <a:solidFill>
            <a:schemeClr val="accent1"/>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l">
              <a:lnSpc>
                <a:spcPct val="85000"/>
              </a:lnSpc>
              <a:spcBef>
                <a:spcPts val="0"/>
              </a:spcBef>
              <a:spcAft>
                <a:spcPts val="360"/>
              </a:spcAft>
              <a:buSzPct val="25000"/>
              <a:buNone/>
            </a:pPr>
            <a:r>
              <a:rPr b="1" baseline="0" i="0" lang="en-US" sz="1800" u="none" cap="none" strike="noStrike">
                <a:solidFill>
                  <a:srgbClr val="404040"/>
                </a:solidFill>
                <a:latin typeface="Arial"/>
                <a:ea typeface="Arial"/>
                <a:cs typeface="Arial"/>
                <a:sym typeface="Arial"/>
              </a:rPr>
              <a:t>Interagency Council</a:t>
            </a:r>
          </a:p>
        </p:txBody>
      </p:sp>
      <p:sp>
        <p:nvSpPr>
          <p:cNvPr id="1041" name="Shape 1041"/>
          <p:cNvSpPr/>
          <p:nvPr/>
        </p:nvSpPr>
        <p:spPr>
          <a:xfrm>
            <a:off x="2377841" y="4213871"/>
            <a:ext cx="4804443" cy="708884"/>
          </a:xfrm>
          <a:prstGeom prst="rect">
            <a:avLst/>
          </a:prstGeom>
          <a:solidFill>
            <a:schemeClr val="lt1">
              <a:alpha val="89803"/>
            </a:schemeClr>
          </a:solidFill>
          <a:ln cap="flat" cmpd="sng" w="25400">
            <a:solidFill>
              <a:schemeClr val="accent1"/>
            </a:solidFill>
            <a:prstDash val="solid"/>
            <a:round/>
            <a:headEnd len="med" w="med" type="none"/>
            <a:tailEnd len="med" w="med" type="none"/>
          </a:ln>
        </p:spPr>
        <p:txBody>
          <a:bodyPr anchorCtr="0" anchor="t" bIns="45700" lIns="91425" rIns="91425" tIns="45700">
            <a:noAutofit/>
          </a:bodyPr>
          <a:lstStyle/>
          <a:p>
            <a:pPr indent="-114300" lvl="1" marL="114300" marR="0" rtl="0" algn="l">
              <a:lnSpc>
                <a:spcPct val="75000"/>
              </a:lnSpc>
              <a:spcBef>
                <a:spcPts val="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Manual processing of IPAC and Internal Agreements</a:t>
            </a: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Document Types (ED/ID): MAI (TT 02), MID (TT 02)</a:t>
            </a:r>
          </a:p>
          <a:p>
            <a:pPr indent="-114300" lvl="1" marL="114300" marR="0" rtl="0" algn="l">
              <a:lnSpc>
                <a:spcPct val="75000"/>
              </a:lnSpc>
              <a:spcBef>
                <a:spcPts val="180"/>
              </a:spcBef>
              <a:spcAft>
                <a:spcPts val="18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Bills based on </a:t>
            </a:r>
            <a:r>
              <a:rPr b="1" baseline="0" i="0" lang="en-US" sz="1800" u="sng" cap="none" strike="noStrike">
                <a:solidFill>
                  <a:schemeClr val="dk1"/>
                </a:solidFill>
                <a:latin typeface="Arial"/>
                <a:ea typeface="Arial"/>
                <a:cs typeface="Arial"/>
                <a:sym typeface="Arial"/>
              </a:rPr>
              <a:t>Agreement Charges</a:t>
            </a:r>
          </a:p>
        </p:txBody>
      </p:sp>
      <p:sp>
        <p:nvSpPr>
          <p:cNvPr id="1042" name="Shape 1042"/>
          <p:cNvSpPr/>
          <p:nvPr/>
        </p:nvSpPr>
        <p:spPr>
          <a:xfrm>
            <a:off x="591491" y="5029089"/>
            <a:ext cx="4824009" cy="708884"/>
          </a:xfrm>
          <a:prstGeom prst="roundRect">
            <a:avLst>
              <a:gd fmla="val 16667" name="adj"/>
            </a:avLst>
          </a:prstGeom>
          <a:solidFill>
            <a:schemeClr val="accent1"/>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l">
              <a:lnSpc>
                <a:spcPct val="85000"/>
              </a:lnSpc>
              <a:spcBef>
                <a:spcPts val="0"/>
              </a:spcBef>
              <a:spcAft>
                <a:spcPts val="360"/>
              </a:spcAft>
              <a:buSzPct val="25000"/>
              <a:buNone/>
            </a:pPr>
            <a:r>
              <a:rPr b="1" baseline="0" i="0" lang="en-US" sz="1800" u="none" cap="none" strike="noStrike">
                <a:solidFill>
                  <a:srgbClr val="404040"/>
                </a:solidFill>
                <a:latin typeface="Arial"/>
                <a:ea typeface="Arial"/>
                <a:cs typeface="Arial"/>
                <a:sym typeface="Arial"/>
              </a:rPr>
              <a:t>Federal Citizen Services</a:t>
            </a:r>
          </a:p>
        </p:txBody>
      </p:sp>
      <p:sp>
        <p:nvSpPr>
          <p:cNvPr id="1043" name="Shape 1043"/>
          <p:cNvSpPr/>
          <p:nvPr/>
        </p:nvSpPr>
        <p:spPr>
          <a:xfrm>
            <a:off x="2368058" y="5844305"/>
            <a:ext cx="4824009" cy="708884"/>
          </a:xfrm>
          <a:prstGeom prst="rect">
            <a:avLst/>
          </a:prstGeom>
          <a:solidFill>
            <a:schemeClr val="lt1">
              <a:alpha val="89803"/>
            </a:schemeClr>
          </a:solidFill>
          <a:ln cap="flat" cmpd="sng" w="25400">
            <a:solidFill>
              <a:schemeClr val="accent1"/>
            </a:solidFill>
            <a:prstDash val="solid"/>
            <a:round/>
            <a:headEnd len="med" w="med" type="none"/>
            <a:tailEnd len="med" w="med" type="none"/>
          </a:ln>
        </p:spPr>
        <p:txBody>
          <a:bodyPr anchorCtr="0" anchor="t" bIns="45700" lIns="91425" rIns="91425" tIns="45700">
            <a:noAutofit/>
          </a:bodyPr>
          <a:lstStyle/>
          <a:p>
            <a:pPr indent="-114300" lvl="1" marL="114300" marR="0" rtl="0" algn="l">
              <a:lnSpc>
                <a:spcPct val="75000"/>
              </a:lnSpc>
              <a:spcBef>
                <a:spcPts val="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Manual processing of IPAC and Internal Agreements</a:t>
            </a:r>
          </a:p>
          <a:p>
            <a:pPr indent="-114300" lvl="2" marL="2286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Document Types (ED/ID): MAI (TT 02), MID (TT 02)</a:t>
            </a:r>
          </a:p>
          <a:p>
            <a:pPr indent="-114300" lvl="1" marL="114300" marR="0" rtl="0" algn="l">
              <a:lnSpc>
                <a:spcPct val="75000"/>
              </a:lnSpc>
              <a:spcBef>
                <a:spcPts val="180"/>
              </a:spcBef>
              <a:spcAft>
                <a:spcPts val="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Bills based on </a:t>
            </a:r>
            <a:r>
              <a:rPr b="1" baseline="0" i="0" lang="en-US" sz="1800" u="sng" cap="none" strike="noStrike">
                <a:solidFill>
                  <a:schemeClr val="dk1"/>
                </a:solidFill>
                <a:latin typeface="Arial"/>
                <a:ea typeface="Arial"/>
                <a:cs typeface="Arial"/>
                <a:sym typeface="Arial"/>
              </a:rPr>
              <a:t>Actual Spending</a:t>
            </a:r>
            <a:r>
              <a:rPr b="0" baseline="0" i="0" lang="en-US" sz="1800" u="none" cap="none" strike="noStrike">
                <a:solidFill>
                  <a:schemeClr val="dk1"/>
                </a:solidFill>
                <a:latin typeface="Arial"/>
                <a:ea typeface="Arial"/>
                <a:cs typeface="Arial"/>
                <a:sym typeface="Arial"/>
              </a:rPr>
              <a:t> for Innovative Technology</a:t>
            </a:r>
          </a:p>
          <a:p>
            <a:pPr indent="-114300" lvl="1" marL="114300" marR="0" rtl="0" algn="l">
              <a:lnSpc>
                <a:spcPct val="75000"/>
              </a:lnSpc>
              <a:spcBef>
                <a:spcPts val="180"/>
              </a:spcBef>
              <a:spcAft>
                <a:spcPts val="180"/>
              </a:spcAft>
              <a:buClr>
                <a:schemeClr val="dk1"/>
              </a:buClr>
              <a:buSzPct val="100000"/>
              <a:buFont typeface="Arial"/>
              <a:buChar char="•"/>
            </a:pPr>
            <a:r>
              <a:rPr b="0" baseline="0" i="0" lang="en-US" sz="1800" u="none" cap="none" strike="noStrike">
                <a:solidFill>
                  <a:schemeClr val="dk1"/>
                </a:solidFill>
                <a:latin typeface="Arial"/>
                <a:ea typeface="Arial"/>
                <a:cs typeface="Arial"/>
                <a:sym typeface="Arial"/>
              </a:rPr>
              <a:t>Bills based on </a:t>
            </a:r>
            <a:r>
              <a:rPr b="1" baseline="0" i="0" lang="en-US" sz="1800" u="sng" cap="none" strike="noStrike">
                <a:solidFill>
                  <a:schemeClr val="dk1"/>
                </a:solidFill>
                <a:latin typeface="Arial"/>
                <a:ea typeface="Arial"/>
                <a:cs typeface="Arial"/>
                <a:sym typeface="Arial"/>
              </a:rPr>
              <a:t>Agreement Charges</a:t>
            </a:r>
            <a:r>
              <a:rPr b="0" baseline="0" i="0" lang="en-US" sz="1800" u="none" cap="none" strike="noStrike">
                <a:solidFill>
                  <a:schemeClr val="dk1"/>
                </a:solidFill>
                <a:latin typeface="Arial"/>
                <a:ea typeface="Arial"/>
                <a:cs typeface="Arial"/>
                <a:sym typeface="Arial"/>
              </a:rPr>
              <a:t> for Publication Distribution</a:t>
            </a:r>
          </a:p>
        </p:txBody>
      </p:sp>
      <p:sp>
        <p:nvSpPr>
          <p:cNvPr id="1044" name="Shape 104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9" name="Shape 1049"/>
        <p:cNvGrpSpPr/>
        <p:nvPr/>
      </p:nvGrpSpPr>
      <p:grpSpPr>
        <a:xfrm>
          <a:off x="0" y="0"/>
          <a:ext cx="0" cy="0"/>
          <a:chOff x="0" y="0"/>
          <a:chExt cx="0" cy="0"/>
        </a:xfrm>
      </p:grpSpPr>
      <p:sp>
        <p:nvSpPr>
          <p:cNvPr id="1050" name="Shape 1050"/>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Manually Created Agreements</a:t>
            </a:r>
          </a:p>
        </p:txBody>
      </p:sp>
      <p:sp>
        <p:nvSpPr>
          <p:cNvPr id="1051" name="Shape 105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052" name="Shape 1052"/>
          <p:cNvSpPr/>
          <p:nvPr/>
        </p:nvSpPr>
        <p:spPr>
          <a:xfrm>
            <a:off x="7837488" y="5979089"/>
            <a:ext cx="1131147" cy="72651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053" name="Shape 1053"/>
          <p:cNvSpPr/>
          <p:nvPr/>
        </p:nvSpPr>
        <p:spPr>
          <a:xfrm>
            <a:off x="551145" y="1293101"/>
            <a:ext cx="5132543" cy="760406"/>
          </a:xfrm>
          <a:prstGeom prst="roundRect">
            <a:avLst>
              <a:gd fmla="val 16667" name="adj"/>
            </a:avLst>
          </a:prstGeom>
          <a:solidFill>
            <a:schemeClr val="accent1"/>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l">
              <a:lnSpc>
                <a:spcPct val="85000"/>
              </a:lnSpc>
              <a:spcBef>
                <a:spcPts val="0"/>
              </a:spcBef>
              <a:spcAft>
                <a:spcPts val="320"/>
              </a:spcAft>
              <a:buSzPct val="25000"/>
              <a:buNone/>
            </a:pPr>
            <a:r>
              <a:rPr b="1" baseline="0" i="0" lang="en-US" sz="1600" u="none" cap="none" strike="noStrike">
                <a:solidFill>
                  <a:srgbClr val="404040"/>
                </a:solidFill>
                <a:latin typeface="Arial"/>
                <a:ea typeface="Arial"/>
                <a:cs typeface="Arial"/>
                <a:sym typeface="Arial"/>
              </a:rPr>
              <a:t>Great Seal of US</a:t>
            </a:r>
          </a:p>
        </p:txBody>
      </p:sp>
      <p:sp>
        <p:nvSpPr>
          <p:cNvPr id="1054" name="Shape 1054"/>
          <p:cNvSpPr/>
          <p:nvPr/>
        </p:nvSpPr>
        <p:spPr>
          <a:xfrm>
            <a:off x="2173446" y="2167569"/>
            <a:ext cx="5132543" cy="760406"/>
          </a:xfrm>
          <a:prstGeom prst="rect">
            <a:avLst/>
          </a:prstGeom>
          <a:solidFill>
            <a:schemeClr val="lt1">
              <a:alpha val="89803"/>
            </a:schemeClr>
          </a:solidFill>
          <a:ln cap="flat" cmpd="sng" w="25400">
            <a:solidFill>
              <a:schemeClr val="accent1"/>
            </a:solidFill>
            <a:prstDash val="solid"/>
            <a:round/>
            <a:headEnd len="med" w="med" type="none"/>
            <a:tailEnd len="med" w="med" type="none"/>
          </a:ln>
        </p:spPr>
        <p:txBody>
          <a:bodyPr anchorCtr="0" anchor="t" bIns="45700" lIns="91425" rIns="91425" tIns="45700">
            <a:noAutofit/>
          </a:bodyPr>
          <a:lstStyle/>
          <a:p>
            <a:pPr indent="-114300" lvl="1" marL="114300" marR="0" rtl="0" algn="l">
              <a:lnSpc>
                <a:spcPct val="75000"/>
              </a:lnSpc>
              <a:spcBef>
                <a:spcPts val="0"/>
              </a:spcBef>
              <a:spcAft>
                <a:spcPts val="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Manual processing of IPAC, non-IPAC and internal PCAS Agreement</a:t>
            </a:r>
          </a:p>
          <a:p>
            <a:pPr indent="-114300" lvl="2" marL="228600" marR="0" rtl="0" algn="l">
              <a:lnSpc>
                <a:spcPct val="75000"/>
              </a:lnSpc>
              <a:spcBef>
                <a:spcPts val="160"/>
              </a:spcBef>
              <a:spcAft>
                <a:spcPts val="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Document Types (ED/ID): MAI (TT 02), MAN (TT 03), MID (TT 02)</a:t>
            </a:r>
          </a:p>
          <a:p>
            <a:pPr indent="-114300" lvl="1" marL="114300" marR="0" rtl="0" algn="l">
              <a:lnSpc>
                <a:spcPct val="75000"/>
              </a:lnSpc>
              <a:spcBef>
                <a:spcPts val="160"/>
              </a:spcBef>
              <a:spcAft>
                <a:spcPts val="16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Bills based on </a:t>
            </a:r>
            <a:r>
              <a:rPr b="1" baseline="0" i="0" lang="en-US" sz="1600" u="sng" cap="none" strike="noStrike">
                <a:solidFill>
                  <a:schemeClr val="dk1"/>
                </a:solidFill>
                <a:latin typeface="Arial"/>
                <a:ea typeface="Arial"/>
                <a:cs typeface="Arial"/>
                <a:sym typeface="Arial"/>
              </a:rPr>
              <a:t>Agreement Charges</a:t>
            </a:r>
          </a:p>
        </p:txBody>
      </p:sp>
      <p:sp>
        <p:nvSpPr>
          <p:cNvPr id="1055" name="Shape 1055"/>
          <p:cNvSpPr/>
          <p:nvPr/>
        </p:nvSpPr>
        <p:spPr>
          <a:xfrm>
            <a:off x="551145" y="3042038"/>
            <a:ext cx="5153632" cy="760406"/>
          </a:xfrm>
          <a:prstGeom prst="roundRect">
            <a:avLst>
              <a:gd fmla="val 16667" name="adj"/>
            </a:avLst>
          </a:prstGeom>
          <a:solidFill>
            <a:schemeClr val="accent1"/>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l">
              <a:lnSpc>
                <a:spcPct val="85000"/>
              </a:lnSpc>
              <a:spcBef>
                <a:spcPts val="0"/>
              </a:spcBef>
              <a:spcAft>
                <a:spcPts val="320"/>
              </a:spcAft>
              <a:buSzPct val="25000"/>
              <a:buNone/>
            </a:pPr>
            <a:r>
              <a:rPr b="1" baseline="0" i="0" lang="en-US" sz="1600" u="none" cap="none" strike="noStrike">
                <a:solidFill>
                  <a:srgbClr val="404040"/>
                </a:solidFill>
                <a:latin typeface="Arial"/>
                <a:ea typeface="Arial"/>
                <a:cs typeface="Arial"/>
                <a:sym typeface="Arial"/>
              </a:rPr>
              <a:t>University For People</a:t>
            </a:r>
          </a:p>
        </p:txBody>
      </p:sp>
      <p:sp>
        <p:nvSpPr>
          <p:cNvPr id="1056" name="Shape 1056"/>
          <p:cNvSpPr/>
          <p:nvPr/>
        </p:nvSpPr>
        <p:spPr>
          <a:xfrm>
            <a:off x="2162900" y="3916505"/>
            <a:ext cx="5153632" cy="760406"/>
          </a:xfrm>
          <a:prstGeom prst="rect">
            <a:avLst/>
          </a:prstGeom>
          <a:solidFill>
            <a:schemeClr val="lt1">
              <a:alpha val="89803"/>
            </a:schemeClr>
          </a:solidFill>
          <a:ln cap="flat" cmpd="sng" w="25400">
            <a:solidFill>
              <a:schemeClr val="accent1"/>
            </a:solidFill>
            <a:prstDash val="solid"/>
            <a:round/>
            <a:headEnd len="med" w="med" type="none"/>
            <a:tailEnd len="med" w="med" type="none"/>
          </a:ln>
        </p:spPr>
        <p:txBody>
          <a:bodyPr anchorCtr="0" anchor="t" bIns="45700" lIns="91425" rIns="91425" tIns="45700">
            <a:noAutofit/>
          </a:bodyPr>
          <a:lstStyle/>
          <a:p>
            <a:pPr indent="-114300" lvl="1" marL="114300" marR="0" rtl="0" algn="l">
              <a:lnSpc>
                <a:spcPct val="75000"/>
              </a:lnSpc>
              <a:spcBef>
                <a:spcPts val="0"/>
              </a:spcBef>
              <a:spcAft>
                <a:spcPts val="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Manual processing of IPAC and non-IPAC "internal" PCAS Agreement</a:t>
            </a:r>
          </a:p>
          <a:p>
            <a:pPr indent="-114300" lvl="2" marL="228600" marR="0" rtl="0" algn="l">
              <a:lnSpc>
                <a:spcPct val="75000"/>
              </a:lnSpc>
              <a:spcBef>
                <a:spcPts val="160"/>
              </a:spcBef>
              <a:spcAft>
                <a:spcPts val="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Document Types (ED/ID): MAI (TT 02), MID (TT 02)</a:t>
            </a:r>
          </a:p>
          <a:p>
            <a:pPr indent="-114300" lvl="1" marL="114300" marR="0" rtl="0" algn="l">
              <a:lnSpc>
                <a:spcPct val="75000"/>
              </a:lnSpc>
              <a:spcBef>
                <a:spcPts val="160"/>
              </a:spcBef>
              <a:spcAft>
                <a:spcPts val="16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Bills based on </a:t>
            </a:r>
            <a:r>
              <a:rPr b="1" baseline="0" i="0" lang="en-US" sz="1600" u="sng" cap="none" strike="noStrike">
                <a:solidFill>
                  <a:schemeClr val="dk1"/>
                </a:solidFill>
                <a:latin typeface="Arial"/>
                <a:ea typeface="Arial"/>
                <a:cs typeface="Arial"/>
                <a:sym typeface="Arial"/>
              </a:rPr>
              <a:t>Actual Spending</a:t>
            </a:r>
          </a:p>
        </p:txBody>
      </p:sp>
      <p:sp>
        <p:nvSpPr>
          <p:cNvPr id="1057" name="Shape 1057"/>
          <p:cNvSpPr/>
          <p:nvPr/>
        </p:nvSpPr>
        <p:spPr>
          <a:xfrm>
            <a:off x="551145" y="4790973"/>
            <a:ext cx="5174619" cy="760406"/>
          </a:xfrm>
          <a:prstGeom prst="roundRect">
            <a:avLst>
              <a:gd fmla="val 16667" name="adj"/>
            </a:avLst>
          </a:prstGeom>
          <a:solidFill>
            <a:schemeClr val="accent1"/>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l">
              <a:lnSpc>
                <a:spcPct val="85000"/>
              </a:lnSpc>
              <a:spcBef>
                <a:spcPts val="0"/>
              </a:spcBef>
              <a:spcAft>
                <a:spcPts val="320"/>
              </a:spcAft>
              <a:buSzPct val="25000"/>
              <a:buNone/>
            </a:pPr>
            <a:r>
              <a:rPr b="1" baseline="0" i="0" lang="en-US" sz="1600" u="none" cap="none" strike="noStrike">
                <a:solidFill>
                  <a:srgbClr val="404040"/>
                </a:solidFill>
                <a:latin typeface="Arial"/>
                <a:ea typeface="Arial"/>
                <a:cs typeface="Arial"/>
                <a:sym typeface="Arial"/>
              </a:rPr>
              <a:t>External Services: USIP / Other Clients</a:t>
            </a:r>
          </a:p>
        </p:txBody>
      </p:sp>
      <p:sp>
        <p:nvSpPr>
          <p:cNvPr id="1058" name="Shape 1058"/>
          <p:cNvSpPr/>
          <p:nvPr/>
        </p:nvSpPr>
        <p:spPr>
          <a:xfrm>
            <a:off x="2152408" y="5665442"/>
            <a:ext cx="5174619" cy="760406"/>
          </a:xfrm>
          <a:prstGeom prst="rect">
            <a:avLst/>
          </a:prstGeom>
          <a:solidFill>
            <a:schemeClr val="lt1">
              <a:alpha val="89803"/>
            </a:schemeClr>
          </a:solidFill>
          <a:ln cap="flat" cmpd="sng" w="25400">
            <a:solidFill>
              <a:schemeClr val="accent1"/>
            </a:solidFill>
            <a:prstDash val="solid"/>
            <a:round/>
            <a:headEnd len="med" w="med" type="none"/>
            <a:tailEnd len="med" w="med" type="none"/>
          </a:ln>
        </p:spPr>
        <p:txBody>
          <a:bodyPr anchorCtr="0" anchor="t" bIns="45700" lIns="91425" rIns="91425" tIns="45700">
            <a:noAutofit/>
          </a:bodyPr>
          <a:lstStyle/>
          <a:p>
            <a:pPr indent="-114300" lvl="1" marL="114300" marR="0" rtl="0" algn="l">
              <a:lnSpc>
                <a:spcPct val="75000"/>
              </a:lnSpc>
              <a:spcBef>
                <a:spcPts val="0"/>
              </a:spcBef>
              <a:spcAft>
                <a:spcPts val="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Manual processing of IPAC and non-IPAC PCAS Agreement</a:t>
            </a:r>
          </a:p>
          <a:p>
            <a:pPr indent="-114300" lvl="2" marL="228600" marR="0" rtl="0" algn="l">
              <a:lnSpc>
                <a:spcPct val="75000"/>
              </a:lnSpc>
              <a:spcBef>
                <a:spcPts val="160"/>
              </a:spcBef>
              <a:spcAft>
                <a:spcPts val="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Document Type (ED): </a:t>
            </a:r>
          </a:p>
          <a:p>
            <a:pPr indent="-114300" lvl="3" marL="342900" marR="0" rtl="0" algn="l">
              <a:lnSpc>
                <a:spcPct val="75000"/>
              </a:lnSpc>
              <a:spcBef>
                <a:spcPts val="160"/>
              </a:spcBef>
              <a:spcAft>
                <a:spcPts val="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QAI (TT 01 if fund Type = APPR; TT 02 if Fund Type &lt;&gt; APPR), </a:t>
            </a:r>
          </a:p>
          <a:p>
            <a:pPr indent="-114300" lvl="3" marL="342900" marR="0" rtl="0" algn="l">
              <a:lnSpc>
                <a:spcPct val="75000"/>
              </a:lnSpc>
              <a:spcBef>
                <a:spcPts val="160"/>
              </a:spcBef>
              <a:spcAft>
                <a:spcPts val="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QAN (TT 01 if fund Type = APPR; TT 02 if Fund Type &lt;&gt; APPR; TT = 03 if Vendor Type &lt;&gt; F)</a:t>
            </a:r>
          </a:p>
          <a:p>
            <a:pPr indent="-114300" lvl="1" marL="114300" marR="0" rtl="0" algn="l">
              <a:lnSpc>
                <a:spcPct val="75000"/>
              </a:lnSpc>
              <a:spcBef>
                <a:spcPts val="160"/>
              </a:spcBef>
              <a:spcAft>
                <a:spcPts val="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Bills based on </a:t>
            </a:r>
            <a:r>
              <a:rPr b="1" baseline="0" i="0" lang="en-US" sz="1600" u="sng" cap="none" strike="noStrike">
                <a:solidFill>
                  <a:schemeClr val="dk1"/>
                </a:solidFill>
                <a:latin typeface="Arial"/>
                <a:ea typeface="Arial"/>
                <a:cs typeface="Arial"/>
                <a:sym typeface="Arial"/>
              </a:rPr>
              <a:t>Agreement Charges</a:t>
            </a:r>
            <a:r>
              <a:rPr b="0" baseline="0" i="0" lang="en-US" sz="1600" u="none" cap="none" strike="noStrike">
                <a:solidFill>
                  <a:schemeClr val="dk1"/>
                </a:solidFill>
                <a:latin typeface="Arial"/>
                <a:ea typeface="Arial"/>
                <a:cs typeface="Arial"/>
                <a:sym typeface="Arial"/>
              </a:rPr>
              <a:t> for USIP / Other Clients</a:t>
            </a:r>
          </a:p>
          <a:p>
            <a:pPr indent="-114300" lvl="1" marL="114300" marR="0" rtl="0" algn="l">
              <a:lnSpc>
                <a:spcPct val="75000"/>
              </a:lnSpc>
              <a:spcBef>
                <a:spcPts val="160"/>
              </a:spcBef>
              <a:spcAft>
                <a:spcPts val="160"/>
              </a:spcAft>
              <a:buClr>
                <a:schemeClr val="dk1"/>
              </a:buClr>
              <a:buSzPct val="100000"/>
              <a:buFont typeface="Arial"/>
              <a:buChar char="•"/>
            </a:pPr>
            <a:r>
              <a:rPr b="0" baseline="0" i="0" lang="en-US" sz="1600" u="none" cap="none" strike="noStrike">
                <a:solidFill>
                  <a:schemeClr val="dk1"/>
                </a:solidFill>
                <a:latin typeface="Arial"/>
                <a:ea typeface="Arial"/>
                <a:cs typeface="Arial"/>
                <a:sym typeface="Arial"/>
              </a:rPr>
              <a:t>Bills based on </a:t>
            </a:r>
            <a:r>
              <a:rPr b="1" baseline="0" i="0" lang="en-US" sz="1600" u="sng" cap="none" strike="noStrike">
                <a:solidFill>
                  <a:schemeClr val="dk1"/>
                </a:solidFill>
                <a:latin typeface="Arial"/>
                <a:ea typeface="Arial"/>
                <a:cs typeface="Arial"/>
                <a:sym typeface="Arial"/>
              </a:rPr>
              <a:t>Actual Spending</a:t>
            </a:r>
            <a:r>
              <a:rPr b="0" baseline="0" i="0" lang="en-US" sz="1600" u="none" cap="none" strike="noStrike">
                <a:solidFill>
                  <a:schemeClr val="dk1"/>
                </a:solidFill>
                <a:latin typeface="Arial"/>
                <a:ea typeface="Arial"/>
                <a:cs typeface="Arial"/>
                <a:sym typeface="Arial"/>
              </a:rPr>
              <a:t> for Other Clients</a:t>
            </a:r>
          </a:p>
        </p:txBody>
      </p:sp>
      <p:sp>
        <p:nvSpPr>
          <p:cNvPr id="1059" name="Shape 105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4" name="Shape 1064"/>
        <p:cNvGrpSpPr/>
        <p:nvPr/>
      </p:nvGrpSpPr>
      <p:grpSpPr>
        <a:xfrm>
          <a:off x="0" y="0"/>
          <a:ext cx="0" cy="0"/>
          <a:chOff x="0" y="0"/>
          <a:chExt cx="0" cy="0"/>
        </a:xfrm>
      </p:grpSpPr>
      <p:sp>
        <p:nvSpPr>
          <p:cNvPr id="1065" name="Shape 1065"/>
          <p:cNvSpPr txBox="1"/>
          <p:nvPr>
            <p:ph type="title"/>
          </p:nvPr>
        </p:nvSpPr>
        <p:spPr>
          <a:xfrm>
            <a:off x="313900" y="331787"/>
            <a:ext cx="8720917"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Settings for R6 Manual Business Lines</a:t>
            </a:r>
          </a:p>
        </p:txBody>
      </p:sp>
      <p:sp>
        <p:nvSpPr>
          <p:cNvPr id="1066" name="Shape 1066"/>
          <p:cNvSpPr txBox="1"/>
          <p:nvPr>
            <p:ph idx="1" type="body"/>
          </p:nvPr>
        </p:nvSpPr>
        <p:spPr>
          <a:xfrm>
            <a:off x="644549" y="1198704"/>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Specific settings on the Manual External Direct Agreement determine if it is:</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Spending Based, Agreement Charge Based, Flat Rate Based</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Monthly, Quarterly, Annually</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IPAC, Non-IPAC, Interfund/Intrafund</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Uses surcharges</a:t>
            </a:r>
          </a:p>
          <a:p>
            <a:pPr indent="-139700" lvl="1" marL="56832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231775" lvl="0" marL="231775"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The following series of slides will show specific settings to use for the R6 Manual Business Lines</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Integrated Acquisition Environment	</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Interagency Council</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Federal Citizen Services</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Great Seal of US</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University For People</a:t>
            </a:r>
          </a:p>
          <a:p>
            <a:pPr indent="-225425" lvl="1" marL="568325" marR="0" rtl="0" algn="l">
              <a:spcBef>
                <a:spcPts val="36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External Services	 </a:t>
            </a:r>
          </a:p>
        </p:txBody>
      </p:sp>
      <p:sp>
        <p:nvSpPr>
          <p:cNvPr id="1067" name="Shape 106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068" name="Shape 1068"/>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2" name="Shape 1072"/>
        <p:cNvGrpSpPr/>
        <p:nvPr/>
      </p:nvGrpSpPr>
      <p:grpSpPr>
        <a:xfrm>
          <a:off x="0" y="0"/>
          <a:ext cx="0" cy="0"/>
          <a:chOff x="0" y="0"/>
          <a:chExt cx="0" cy="0"/>
        </a:xfrm>
      </p:grpSpPr>
      <p:sp>
        <p:nvSpPr>
          <p:cNvPr id="1073" name="Shape 1073"/>
          <p:cNvSpPr txBox="1"/>
          <p:nvPr>
            <p:ph type="title"/>
          </p:nvPr>
        </p:nvSpPr>
        <p:spPr>
          <a:xfrm>
            <a:off x="313900" y="331787"/>
            <a:ext cx="8720917"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Settings for R6 Manual Business Lines</a:t>
            </a:r>
          </a:p>
        </p:txBody>
      </p:sp>
      <p:sp>
        <p:nvSpPr>
          <p:cNvPr id="1074" name="Shape 1074"/>
          <p:cNvSpPr txBox="1"/>
          <p:nvPr>
            <p:ph idx="1" type="body"/>
          </p:nvPr>
        </p:nvSpPr>
        <p:spPr>
          <a:xfrm>
            <a:off x="644549" y="1198704"/>
            <a:ext cx="8229600" cy="4525961"/>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Agreement Header - General</a:t>
            </a:r>
          </a:p>
        </p:txBody>
      </p:sp>
      <p:sp>
        <p:nvSpPr>
          <p:cNvPr id="1075" name="Shape 1075"/>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076" name="Shape 1076"/>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1077" name="Shape 1077"/>
          <p:cNvGraphicFramePr/>
          <p:nvPr/>
        </p:nvGraphicFramePr>
        <p:xfrm>
          <a:off x="644549" y="1649081"/>
          <a:ext cx="3000000" cy="3000000"/>
        </p:xfrm>
        <a:graphic>
          <a:graphicData uri="http://schemas.openxmlformats.org/drawingml/2006/table">
            <a:tbl>
              <a:tblPr bandRow="1" firstRow="1">
                <a:noFill/>
                <a:tableStyleId>{F0DA80EC-05AF-4A24-9006-679C054B3160}</a:tableStyleId>
              </a:tblPr>
              <a:tblGrid>
                <a:gridCol w="2057600"/>
                <a:gridCol w="6172775"/>
              </a:tblGrid>
              <a:tr h="370850">
                <a:tc>
                  <a:txBody>
                    <a:bodyPr>
                      <a:noAutofit/>
                    </a:bodyPr>
                    <a:lstStyle/>
                    <a:p>
                      <a:pPr indent="0" lvl="0" marL="0" marR="0" rtl="0" algn="l">
                        <a:spcBef>
                          <a:spcPts val="0"/>
                        </a:spcBef>
                        <a:buSzPct val="25000"/>
                        <a:buNone/>
                      </a:pPr>
                      <a:r>
                        <a:rPr baseline="0" lang="en-US" sz="1800" u="none" cap="none" strike="noStrike">
                          <a:solidFill>
                            <a:schemeClr val="dk1"/>
                          </a:solidFill>
                        </a:rPr>
                        <a:t>Business Line</a:t>
                      </a:r>
                    </a:p>
                  </a:txBody>
                  <a:tcPr marT="45725" marB="45725" marR="93175" marL="93175"/>
                </a:tc>
                <a:tc>
                  <a:txBody>
                    <a:bodyPr>
                      <a:noAutofit/>
                    </a:bodyPr>
                    <a:lstStyle/>
                    <a:p>
                      <a:pPr indent="0" lvl="0" marL="0" marR="0" rtl="0" algn="l">
                        <a:spcBef>
                          <a:spcPts val="0"/>
                        </a:spcBef>
                        <a:buSzPct val="25000"/>
                        <a:buNone/>
                      </a:pPr>
                      <a:r>
                        <a:rPr b="0" baseline="0" lang="en-US" sz="1400" u="none" cap="none" strike="noStrike">
                          <a:solidFill>
                            <a:schemeClr val="dk1"/>
                          </a:solidFill>
                        </a:rPr>
                        <a:t>IAE, Interagency Council, FCS, Great Seal of US, UFP, External Services</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Agreement Number</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Required – this is the number that will be referenced on related documents</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Agreement Name</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Required</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Agreement Start Date</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Defaults to current date when ED is verified</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Status</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Defaults to </a:t>
                      </a:r>
                      <a:r>
                        <a:rPr b="1" baseline="0" lang="en-US" sz="1400" u="none" cap="none" strike="noStrike"/>
                        <a:t>Active</a:t>
                      </a:r>
                    </a:p>
                  </a:txBody>
                  <a:tcPr marT="45725" marB="45725" marR="93175" marL="93175"/>
                </a:tc>
              </a:tr>
              <a:tr h="370850">
                <a:tc>
                  <a:txBody>
                    <a:bodyPr>
                      <a:noAutofit/>
                    </a:bodyPr>
                    <a:lstStyle/>
                    <a:p>
                      <a:pPr indent="0" lvl="0" marL="0" marR="0" rtl="0" algn="l">
                        <a:lnSpc>
                          <a:spcPct val="100000"/>
                        </a:lnSpc>
                        <a:spcBef>
                          <a:spcPts val="0"/>
                        </a:spcBef>
                        <a:spcAft>
                          <a:spcPts val="0"/>
                        </a:spcAft>
                        <a:buClr>
                          <a:schemeClr val="dk1"/>
                        </a:buClr>
                        <a:buSzPct val="25000"/>
                        <a:buFont typeface="Arial"/>
                        <a:buNone/>
                      </a:pPr>
                      <a:r>
                        <a:rPr b="1" baseline="0" lang="en-US" sz="1400" u="none" cap="none" strike="noStrike"/>
                        <a:t>Agreement End Date</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Enter end date of Agreement (Required)</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Reimbursable</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Defaults to </a:t>
                      </a:r>
                      <a:r>
                        <a:rPr b="1" baseline="0" lang="en-US" sz="1400" u="none" cap="none" strike="noStrike"/>
                        <a:t>True</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Spend and Reimburse within Fund</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Defaults to </a:t>
                      </a:r>
                      <a:r>
                        <a:rPr b="1" baseline="0" lang="en-US" sz="1400" u="none" cap="none" strike="noStrike"/>
                        <a:t>True</a:t>
                      </a:r>
                    </a:p>
                  </a:txBody>
                  <a:tcPr marT="45725" marB="45725" marR="93175" marL="93175"/>
                </a:tc>
              </a:tr>
              <a:tr h="370850">
                <a:tc>
                  <a:txBody>
                    <a:bodyPr>
                      <a:noAutofit/>
                    </a:bodyPr>
                    <a:lstStyle/>
                    <a:p>
                      <a:pPr indent="0" lvl="0" marL="0" marR="0" rtl="0" algn="l">
                        <a:lnSpc>
                          <a:spcPct val="100000"/>
                        </a:lnSpc>
                        <a:spcBef>
                          <a:spcPts val="0"/>
                        </a:spcBef>
                        <a:spcAft>
                          <a:spcPts val="0"/>
                        </a:spcAft>
                        <a:buClr>
                          <a:schemeClr val="dk1"/>
                        </a:buClr>
                        <a:buSzPct val="25000"/>
                        <a:buFont typeface="Arial"/>
                        <a:buNone/>
                      </a:pPr>
                      <a:r>
                        <a:rPr b="1" baseline="0" lang="en-US" sz="1400" u="none" cap="none" strike="noStrike"/>
                        <a:t>Fund Status</a:t>
                      </a:r>
                    </a:p>
                  </a:txBody>
                  <a:tcPr marT="45725" marB="45725" marR="93175" marL="93175"/>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t>Defaults to </a:t>
                      </a:r>
                      <a:r>
                        <a:rPr b="1" baseline="0" lang="en-US" sz="1400" u="none" cap="none" strike="noStrike"/>
                        <a:t>Actual</a:t>
                      </a:r>
                    </a:p>
                  </a:txBody>
                  <a:tcPr marT="45725" marB="45725" marR="93175" marL="93175"/>
                </a:tc>
              </a:tr>
            </a:tbl>
          </a:graphicData>
        </a:graphic>
      </p:graphicFrame>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1" name="Shape 1081"/>
        <p:cNvGrpSpPr/>
        <p:nvPr/>
      </p:nvGrpSpPr>
      <p:grpSpPr>
        <a:xfrm>
          <a:off x="0" y="0"/>
          <a:ext cx="0" cy="0"/>
          <a:chOff x="0" y="0"/>
          <a:chExt cx="0" cy="0"/>
        </a:xfrm>
      </p:grpSpPr>
      <p:sp>
        <p:nvSpPr>
          <p:cNvPr id="1082" name="Shape 1082"/>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083" name="Shape 1083"/>
          <p:cNvSpPr txBox="1"/>
          <p:nvPr/>
        </p:nvSpPr>
        <p:spPr>
          <a:xfrm>
            <a:off x="327546" y="290357"/>
            <a:ext cx="8816453"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Settings for R6 Manual Business Lines</a:t>
            </a:r>
          </a:p>
        </p:txBody>
      </p:sp>
      <p:sp>
        <p:nvSpPr>
          <p:cNvPr id="1084" name="Shape 1084"/>
          <p:cNvSpPr/>
          <p:nvPr/>
        </p:nvSpPr>
        <p:spPr>
          <a:xfrm>
            <a:off x="7467600" y="5870528"/>
            <a:ext cx="1493519" cy="835071"/>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1085" name="Shape 1085"/>
          <p:cNvPicPr preferRelativeResize="0"/>
          <p:nvPr/>
        </p:nvPicPr>
        <p:blipFill rotWithShape="1">
          <a:blip r:embed="rId3">
            <a:alphaModFix/>
          </a:blip>
          <a:srcRect b="0" l="0" r="32881" t="0"/>
          <a:stretch/>
        </p:blipFill>
        <p:spPr>
          <a:xfrm>
            <a:off x="2370819" y="1334070"/>
            <a:ext cx="4588326" cy="1829770"/>
          </a:xfrm>
          <a:prstGeom prst="rect">
            <a:avLst/>
          </a:prstGeom>
          <a:noFill/>
          <a:ln cap="flat" cmpd="sng" w="19050">
            <a:solidFill>
              <a:schemeClr val="dk1"/>
            </a:solidFill>
            <a:prstDash val="solid"/>
            <a:miter/>
            <a:headEnd len="med" w="med" type="none"/>
            <a:tailEnd len="med" w="med" type="none"/>
          </a:ln>
        </p:spPr>
      </p:pic>
      <p:graphicFrame>
        <p:nvGraphicFramePr>
          <p:cNvPr id="1086" name="Shape 1086"/>
          <p:cNvGraphicFramePr/>
          <p:nvPr/>
        </p:nvGraphicFramePr>
        <p:xfrm>
          <a:off x="591343" y="3473132"/>
          <a:ext cx="3000000" cy="3000000"/>
        </p:xfrm>
        <a:graphic>
          <a:graphicData uri="http://schemas.openxmlformats.org/drawingml/2006/table">
            <a:tbl>
              <a:tblPr bandRow="1" firstRow="1">
                <a:noFill/>
                <a:tableStyleId>{AF5C51D4-A109-4083-B699-DCCDFCE0A275}</a:tableStyleId>
              </a:tblPr>
              <a:tblGrid>
                <a:gridCol w="2171700"/>
                <a:gridCol w="1219200"/>
                <a:gridCol w="2374425"/>
                <a:gridCol w="2381950"/>
              </a:tblGrid>
              <a:tr h="370850">
                <a:tc>
                  <a:txBody>
                    <a:bodyPr>
                      <a:noAutofit/>
                    </a:bodyPr>
                    <a:lstStyle/>
                    <a:p>
                      <a:pPr indent="0" lvl="0" marL="0" marR="0" rtl="0" algn="l">
                        <a:spcBef>
                          <a:spcPts val="0"/>
                        </a:spcBef>
                        <a:buNone/>
                      </a:pPr>
                      <a:r>
                        <a:t/>
                      </a:r>
                      <a:endParaRPr baseline="0" sz="1800" u="none" cap="none" strike="noStrike">
                        <a:solidFill>
                          <a:schemeClr val="dk1"/>
                        </a:solidFill>
                      </a:endParaRPr>
                    </a:p>
                  </a:txBody>
                  <a:tcPr marT="45725" marB="45725" marR="93175" marL="93175"/>
                </a:tc>
                <a:tc>
                  <a:txBody>
                    <a:bodyPr>
                      <a:noAutofit/>
                    </a:bodyPr>
                    <a:lstStyle/>
                    <a:p>
                      <a:pPr indent="0" lvl="0" marL="0" marR="0" rtl="0" algn="l">
                        <a:spcBef>
                          <a:spcPts val="0"/>
                        </a:spcBef>
                        <a:buSzPct val="25000"/>
                        <a:buNone/>
                      </a:pPr>
                      <a:r>
                        <a:rPr baseline="0" lang="en-US" sz="1800" u="none" cap="none" strike="noStrike">
                          <a:solidFill>
                            <a:schemeClr val="dk1"/>
                          </a:solidFill>
                        </a:rPr>
                        <a:t>Bill by Flat Rate</a:t>
                      </a:r>
                    </a:p>
                  </a:txBody>
                  <a:tcPr marT="45725" marB="45725" marR="93175" marL="93175"/>
                </a:tc>
                <a:tc>
                  <a:txBody>
                    <a:bodyPr>
                      <a:noAutofit/>
                    </a:bodyPr>
                    <a:lstStyle/>
                    <a:p>
                      <a:pPr indent="0" lvl="0" marL="0" marR="0" rtl="0" algn="l">
                        <a:spcBef>
                          <a:spcPts val="0"/>
                        </a:spcBef>
                        <a:buSzPct val="25000"/>
                        <a:buNone/>
                      </a:pPr>
                      <a:r>
                        <a:rPr baseline="0" lang="en-US" sz="1800" u="none" cap="none" strike="noStrike">
                          <a:solidFill>
                            <a:schemeClr val="dk1"/>
                          </a:solidFill>
                        </a:rPr>
                        <a:t>Bill by Actual Spending</a:t>
                      </a:r>
                    </a:p>
                  </a:txBody>
                  <a:tcPr marT="45725" marB="45725" marR="93175" marL="93175"/>
                </a:tc>
                <a:tc>
                  <a:txBody>
                    <a:bodyPr>
                      <a:noAutofit/>
                    </a:bodyPr>
                    <a:lstStyle/>
                    <a:p>
                      <a:pPr indent="0" lvl="0" marL="0" marR="0" rtl="0" algn="l">
                        <a:spcBef>
                          <a:spcPts val="0"/>
                        </a:spcBef>
                        <a:buSzPct val="25000"/>
                        <a:buNone/>
                      </a:pPr>
                      <a:r>
                        <a:rPr baseline="0" lang="en-US" sz="1800" u="none" cap="none" strike="noStrike">
                          <a:solidFill>
                            <a:schemeClr val="dk1"/>
                          </a:solidFill>
                        </a:rPr>
                        <a:t>Bill by Agreement Charges</a:t>
                      </a:r>
                    </a:p>
                  </a:txBody>
                  <a:tcPr marT="45725" marB="45725" marR="93175" marL="93175"/>
                </a:tc>
              </a:tr>
              <a:tr h="370850">
                <a:tc>
                  <a:txBody>
                    <a:bodyPr>
                      <a:noAutofit/>
                    </a:bodyPr>
                    <a:lstStyle/>
                    <a:p>
                      <a:pPr indent="0" lvl="0" marL="0" marR="0" rtl="0" algn="l">
                        <a:spcBef>
                          <a:spcPts val="0"/>
                        </a:spcBef>
                        <a:spcAft>
                          <a:spcPts val="200"/>
                        </a:spcAft>
                        <a:buSzPct val="25000"/>
                        <a:buNone/>
                      </a:pPr>
                      <a:r>
                        <a:rPr b="1" baseline="0" lang="en-US" sz="1800" u="none" cap="none" strike="noStrike">
                          <a:solidFill>
                            <a:srgbClr val="000000"/>
                          </a:solidFill>
                          <a:latin typeface="Arial"/>
                          <a:ea typeface="Arial"/>
                          <a:cs typeface="Arial"/>
                          <a:sym typeface="Arial"/>
                        </a:rPr>
                        <a:t>Business Lines</a:t>
                      </a:r>
                    </a:p>
                  </a:txBody>
                  <a:tcPr marT="0" marB="0" marR="68575" marL="68575"/>
                </a:tc>
                <a:tc>
                  <a:txBody>
                    <a:bodyPr>
                      <a:noAutofit/>
                    </a:bodyPr>
                    <a:lstStyle/>
                    <a:p>
                      <a:pPr indent="0" lvl="0" marL="0" marR="0" rtl="0" algn="l">
                        <a:spcBef>
                          <a:spcPts val="0"/>
                        </a:spcBef>
                        <a:buSzPct val="25000"/>
                        <a:buNone/>
                      </a:pPr>
                      <a:r>
                        <a:rPr baseline="0" lang="en-US" sz="1400" u="none" cap="none" strike="noStrike"/>
                        <a:t>IAE</a:t>
                      </a:r>
                    </a:p>
                  </a:txBody>
                  <a:tcPr marT="45725" marB="45725" marR="93175" marL="93175"/>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solidFill>
                            <a:schemeClr val="dk1"/>
                          </a:solidFill>
                        </a:rPr>
                        <a:t>FCS – Publication Distribution</a:t>
                      </a:r>
                    </a:p>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t>Interagency Council</a:t>
                      </a:r>
                    </a:p>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t>Great Seal of US</a:t>
                      </a:r>
                    </a:p>
                    <a:p>
                      <a:pPr indent="0" lvl="0" marL="0" marR="0" rtl="0" algn="l">
                        <a:spcBef>
                          <a:spcPts val="0"/>
                        </a:spcBef>
                        <a:buSzPct val="25000"/>
                        <a:buNone/>
                      </a:pPr>
                      <a:r>
                        <a:rPr baseline="0" lang="en-US" sz="1400" u="none" cap="none" strike="noStrike"/>
                        <a:t>External Services - USIP</a:t>
                      </a:r>
                    </a:p>
                  </a:txBody>
                  <a:tcPr marT="45725" marB="45725" marR="93175" marL="93175"/>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solidFill>
                            <a:schemeClr val="dk1"/>
                          </a:solidFill>
                          <a:latin typeface="Arial"/>
                          <a:ea typeface="Arial"/>
                          <a:cs typeface="Arial"/>
                          <a:sym typeface="Arial"/>
                        </a:rPr>
                        <a:t>FCS - Innovative Technology</a:t>
                      </a:r>
                    </a:p>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t>External Services - Other</a:t>
                      </a:r>
                    </a:p>
                    <a:p>
                      <a:pPr indent="0" lvl="0" marL="0" marR="0" rtl="0" algn="l">
                        <a:lnSpc>
                          <a:spcPct val="100000"/>
                        </a:lnSpc>
                        <a:spcBef>
                          <a:spcPts val="0"/>
                        </a:spcBef>
                        <a:spcAft>
                          <a:spcPts val="0"/>
                        </a:spcAft>
                        <a:buClr>
                          <a:schemeClr val="dk1"/>
                        </a:buClr>
                        <a:buFont typeface="Arial"/>
                        <a:buNone/>
                      </a:pPr>
                      <a:r>
                        <a:t/>
                      </a:r>
                      <a:endParaRPr baseline="0" sz="1400" u="none" cap="none" strike="noStrike">
                        <a:solidFill>
                          <a:schemeClr val="dk1"/>
                        </a:solidFill>
                        <a:latin typeface="Arial"/>
                        <a:ea typeface="Arial"/>
                        <a:cs typeface="Arial"/>
                        <a:sym typeface="Arial"/>
                      </a:endParaRPr>
                    </a:p>
                  </a:txBody>
                  <a:tcPr marT="45725" marB="45725" marR="93175" marL="93175"/>
                </a:tc>
              </a:tr>
              <a:tr h="370850">
                <a:tc>
                  <a:txBody>
                    <a:bodyPr>
                      <a:noAutofit/>
                    </a:bodyPr>
                    <a:lstStyle/>
                    <a:p>
                      <a:pPr indent="0" lvl="0" marL="0" marR="0" rtl="0" algn="l">
                        <a:spcBef>
                          <a:spcPts val="0"/>
                        </a:spcBef>
                        <a:spcAft>
                          <a:spcPts val="200"/>
                        </a:spcAft>
                        <a:buSzPct val="25000"/>
                        <a:buNone/>
                      </a:pPr>
                      <a:r>
                        <a:rPr b="1" baseline="0" lang="en-US" sz="1400" u="none" cap="none" strike="noStrike">
                          <a:solidFill>
                            <a:srgbClr val="000000"/>
                          </a:solidFill>
                          <a:latin typeface="Arial"/>
                          <a:ea typeface="Arial"/>
                          <a:cs typeface="Arial"/>
                          <a:sym typeface="Arial"/>
                        </a:rPr>
                        <a:t>Agreement Charges Affect Available Amount</a:t>
                      </a:r>
                    </a:p>
                  </a:txBody>
                  <a:tcPr marT="0" marB="0" marR="68575" marL="68575"/>
                </a:tc>
                <a:tc>
                  <a:txBody>
                    <a:bodyPr>
                      <a:noAutofit/>
                    </a:bodyPr>
                    <a:lstStyle/>
                    <a:p>
                      <a:pPr indent="0" lvl="0" marL="0" marR="0" rtl="0" algn="ctr">
                        <a:spcBef>
                          <a:spcPts val="0"/>
                        </a:spcBef>
                        <a:buNone/>
                      </a:pPr>
                      <a:r>
                        <a:t/>
                      </a:r>
                      <a:endParaRPr baseline="0" sz="1400" u="none" cap="none" strike="noStrike"/>
                    </a:p>
                  </a:txBody>
                  <a:tcPr marT="45725" marB="45725" marR="93175" marL="93175"/>
                </a:tc>
                <a:tc>
                  <a:txBody>
                    <a:bodyPr>
                      <a:noAutofit/>
                    </a:bodyPr>
                    <a:lstStyle/>
                    <a:p>
                      <a:pPr indent="0" lvl="0" marL="0" marR="0" rtl="0" algn="ctr">
                        <a:spcBef>
                          <a:spcPts val="0"/>
                        </a:spcBef>
                        <a:buNone/>
                      </a:pPr>
                      <a:r>
                        <a:t/>
                      </a:r>
                      <a:endParaRPr b="1" baseline="0" sz="1400" u="none" cap="none" strike="noStrike"/>
                    </a:p>
                  </a:txBody>
                  <a:tcPr marT="45725" marB="45725" marR="93175" marL="93175"/>
                </a:tc>
                <a:tc>
                  <a:txBody>
                    <a:bodyPr>
                      <a:noAutofit/>
                    </a:bodyPr>
                    <a:lstStyle/>
                    <a:p>
                      <a:pPr indent="0" lvl="0" marL="0" marR="0" rtl="0" algn="ctr">
                        <a:lnSpc>
                          <a:spcPct val="100000"/>
                        </a:lnSpc>
                        <a:spcBef>
                          <a:spcPts val="0"/>
                        </a:spcBef>
                        <a:spcAft>
                          <a:spcPts val="0"/>
                        </a:spcAft>
                        <a:buClr>
                          <a:schemeClr val="dk1"/>
                        </a:buClr>
                        <a:buSzPct val="25000"/>
                        <a:buFont typeface="Arial"/>
                        <a:buNone/>
                      </a:pPr>
                      <a:r>
                        <a:rPr b="0" baseline="0" lang="en-US" sz="1800" u="none" cap="none" strike="noStrike"/>
                        <a:t>X</a:t>
                      </a:r>
                    </a:p>
                  </a:txBody>
                  <a:tcPr marT="45725" marB="45725" marR="93175" marL="93175"/>
                </a:tc>
              </a:tr>
              <a:tr h="370850">
                <a:tc>
                  <a:txBody>
                    <a:bodyPr>
                      <a:noAutofit/>
                    </a:bodyPr>
                    <a:lstStyle/>
                    <a:p>
                      <a:pPr indent="0" lvl="0" marL="0" marR="0" rtl="0" algn="l">
                        <a:lnSpc>
                          <a:spcPct val="100000"/>
                        </a:lnSpc>
                        <a:spcBef>
                          <a:spcPts val="0"/>
                        </a:spcBef>
                        <a:spcAft>
                          <a:spcPts val="200"/>
                        </a:spcAft>
                        <a:buClr>
                          <a:srgbClr val="000000"/>
                        </a:buClr>
                        <a:buSzPct val="25000"/>
                        <a:buFont typeface="Arial"/>
                        <a:buNone/>
                      </a:pPr>
                      <a:r>
                        <a:rPr b="1" baseline="0" lang="en-US" sz="1400" u="none" cap="none" strike="noStrike">
                          <a:solidFill>
                            <a:srgbClr val="000000"/>
                          </a:solidFill>
                          <a:latin typeface="Arial"/>
                          <a:ea typeface="Arial"/>
                          <a:cs typeface="Arial"/>
                          <a:sym typeface="Arial"/>
                        </a:rPr>
                        <a:t>Obligations Affect Available Amount</a:t>
                      </a:r>
                    </a:p>
                  </a:txBody>
                  <a:tcPr marT="0" marB="0" marR="68575" marL="68575"/>
                </a:tc>
                <a:tc>
                  <a:txBody>
                    <a:bodyPr>
                      <a:noAutofit/>
                    </a:bodyPr>
                    <a:lstStyle/>
                    <a:p>
                      <a:pPr indent="0" lvl="0" marL="0" marR="0" rtl="0" algn="ctr">
                        <a:spcBef>
                          <a:spcPts val="0"/>
                        </a:spcBef>
                        <a:buNone/>
                      </a:pPr>
                      <a:r>
                        <a:t/>
                      </a:r>
                      <a:endParaRPr baseline="0" sz="1400" u="none" cap="none" strike="noStrike"/>
                    </a:p>
                  </a:txBody>
                  <a:tcPr marT="45725" marB="45725" marR="93175" marL="93175"/>
                </a:tc>
                <a:tc>
                  <a:txBody>
                    <a:bodyPr>
                      <a:noAutofit/>
                    </a:bodyPr>
                    <a:lstStyle/>
                    <a:p>
                      <a:pPr indent="0" lvl="0" marL="0" marR="0" rtl="0" algn="ctr">
                        <a:spcBef>
                          <a:spcPts val="0"/>
                        </a:spcBef>
                        <a:buSzPct val="25000"/>
                        <a:buNone/>
                      </a:pPr>
                      <a:r>
                        <a:rPr b="0" baseline="0" lang="en-US" sz="1800" u="none" cap="none" strike="noStrike"/>
                        <a:t>X</a:t>
                      </a:r>
                    </a:p>
                  </a:txBody>
                  <a:tcPr marT="45725" marB="45725" marR="93175" marL="93175"/>
                </a:tc>
                <a:tc>
                  <a:txBody>
                    <a:bodyPr>
                      <a:noAutofit/>
                    </a:bodyPr>
                    <a:lstStyle/>
                    <a:p>
                      <a:pPr indent="0" lvl="0" marL="0" marR="0" rtl="0" algn="ctr">
                        <a:spcBef>
                          <a:spcPts val="0"/>
                        </a:spcBef>
                        <a:buNone/>
                      </a:pPr>
                      <a:r>
                        <a:t/>
                      </a:r>
                      <a:endParaRPr baseline="0" sz="1800" u="none" cap="none" strike="noStrike"/>
                    </a:p>
                  </a:txBody>
                  <a:tcPr marT="45725" marB="45725" marR="93175" marL="93175"/>
                </a:tc>
              </a:tr>
              <a:tr h="370850">
                <a:tc>
                  <a:txBody>
                    <a:bodyPr>
                      <a:noAutofit/>
                    </a:bodyPr>
                    <a:lstStyle/>
                    <a:p>
                      <a:pPr indent="0" lvl="0" marL="0" marR="0" rtl="0" algn="l">
                        <a:lnSpc>
                          <a:spcPct val="100000"/>
                        </a:lnSpc>
                        <a:spcBef>
                          <a:spcPts val="0"/>
                        </a:spcBef>
                        <a:spcAft>
                          <a:spcPts val="200"/>
                        </a:spcAft>
                        <a:buClr>
                          <a:srgbClr val="000000"/>
                        </a:buClr>
                        <a:buSzPct val="25000"/>
                        <a:buFont typeface="Arial"/>
                        <a:buNone/>
                      </a:pPr>
                      <a:r>
                        <a:rPr b="1" baseline="0" lang="en-US" sz="1400" u="none" cap="none" strike="noStrike">
                          <a:solidFill>
                            <a:srgbClr val="000000"/>
                          </a:solidFill>
                          <a:latin typeface="Arial"/>
                          <a:ea typeface="Arial"/>
                          <a:cs typeface="Arial"/>
                          <a:sym typeface="Arial"/>
                        </a:rPr>
                        <a:t>Commitments Affect Available Amount</a:t>
                      </a:r>
                    </a:p>
                  </a:txBody>
                  <a:tcPr marT="0" marB="0" marR="68575" marL="68575"/>
                </a:tc>
                <a:tc>
                  <a:txBody>
                    <a:bodyPr>
                      <a:noAutofit/>
                    </a:bodyPr>
                    <a:lstStyle/>
                    <a:p>
                      <a:pPr indent="0" lvl="0" marL="0" marR="0" rtl="0" algn="ctr">
                        <a:spcBef>
                          <a:spcPts val="0"/>
                        </a:spcBef>
                        <a:buNone/>
                      </a:pPr>
                      <a:r>
                        <a:t/>
                      </a:r>
                      <a:endParaRPr baseline="0" sz="1400" u="none" cap="none" strike="noStrike"/>
                    </a:p>
                  </a:txBody>
                  <a:tcPr marT="45725" marB="45725" marR="93175" marL="93175"/>
                </a:tc>
                <a:tc>
                  <a:txBody>
                    <a:bodyPr>
                      <a:noAutofit/>
                    </a:bodyPr>
                    <a:lstStyle/>
                    <a:p>
                      <a:pPr indent="0" lvl="0" marL="0" marR="0" rtl="0" algn="ctr">
                        <a:spcBef>
                          <a:spcPts val="0"/>
                        </a:spcBef>
                        <a:buSzPct val="25000"/>
                        <a:buNone/>
                      </a:pPr>
                      <a:r>
                        <a:rPr b="0" baseline="0" lang="en-US" sz="1800" u="none" cap="none" strike="noStrike"/>
                        <a:t>X</a:t>
                      </a:r>
                    </a:p>
                  </a:txBody>
                  <a:tcPr marT="45725" marB="45725" marR="93175" marL="93175"/>
                </a:tc>
                <a:tc>
                  <a:txBody>
                    <a:bodyPr>
                      <a:noAutofit/>
                    </a:bodyPr>
                    <a:lstStyle/>
                    <a:p>
                      <a:pPr indent="0" lvl="0" marL="0" marR="0" rtl="0" algn="ctr">
                        <a:spcBef>
                          <a:spcPts val="0"/>
                        </a:spcBef>
                        <a:buNone/>
                      </a:pPr>
                      <a:r>
                        <a:t/>
                      </a:r>
                      <a:endParaRPr baseline="0" sz="1800" u="none" cap="none" strike="noStrike"/>
                    </a:p>
                  </a:txBody>
                  <a:tcPr marT="45725" marB="45725" marR="93175" marL="93175"/>
                </a:tc>
              </a:tr>
            </a:tbl>
          </a:graphicData>
        </a:graphic>
      </p:graphicFrame>
      <p:sp>
        <p:nvSpPr>
          <p:cNvPr id="1087" name="Shape 1087"/>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PCAS Lifecycle Overview</a:t>
            </a:r>
          </a:p>
        </p:txBody>
      </p:sp>
      <p:sp>
        <p:nvSpPr>
          <p:cNvPr id="222" name="Shape 222"/>
          <p:cNvSpPr txBox="1"/>
          <p:nvPr>
            <p:ph idx="1" type="body"/>
          </p:nvPr>
        </p:nvSpPr>
        <p:spPr>
          <a:xfrm>
            <a:off x="406400" y="747168"/>
            <a:ext cx="8737599" cy="4525961"/>
          </a:xfrm>
          <a:prstGeom prst="rect">
            <a:avLst/>
          </a:prstGeom>
          <a:noFill/>
          <a:ln>
            <a:noFill/>
          </a:ln>
        </p:spPr>
        <p:txBody>
          <a:bodyPr anchorCtr="0" anchor="t" bIns="45700" lIns="91425" rIns="91425" tIns="45700">
            <a:noAutofit/>
          </a:bodyPr>
          <a:lstStyle/>
          <a:p>
            <a:pPr indent="-314325" lvl="0" marL="400050" marR="0" rtl="0" algn="l">
              <a:spcBef>
                <a:spcPts val="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400050" lvl="0" marL="400050" marR="0" rtl="0" algn="l">
              <a:spcBef>
                <a:spcPts val="6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The PCAS Lifecycle includes: </a:t>
            </a:r>
          </a:p>
          <a:p>
            <a:pPr indent="-241300" lvl="2" marL="914400"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Creating Agreements </a:t>
            </a:r>
            <a:r>
              <a:rPr b="0" baseline="0" i="0" lang="en-US" sz="1800" u="none" cap="none" strike="noStrike">
                <a:solidFill>
                  <a:schemeClr val="dk1"/>
                </a:solidFill>
                <a:latin typeface="Arial"/>
                <a:ea typeface="Arial"/>
                <a:cs typeface="Arial"/>
                <a:sym typeface="Arial"/>
              </a:rPr>
              <a:t>in Pegasys (via Interface or Manually)</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Record </a:t>
            </a:r>
            <a:r>
              <a:rPr b="0" baseline="0" i="0" lang="en-US" sz="1800" u="sng" cap="none" strike="noStrike">
                <a:solidFill>
                  <a:schemeClr val="dk1"/>
                </a:solidFill>
                <a:latin typeface="Arial"/>
                <a:ea typeface="Arial"/>
                <a:cs typeface="Arial"/>
                <a:sym typeface="Arial"/>
              </a:rPr>
              <a:t>Pre-Billing</a:t>
            </a:r>
            <a:r>
              <a:rPr b="0" baseline="0" i="0" lang="en-US" sz="1800" u="none" cap="none" strike="noStrike">
                <a:solidFill>
                  <a:schemeClr val="dk1"/>
                </a:solidFill>
                <a:latin typeface="Arial"/>
                <a:ea typeface="Arial"/>
                <a:cs typeface="Arial"/>
                <a:sym typeface="Arial"/>
              </a:rPr>
              <a:t> Transactions</a:t>
            </a:r>
          </a:p>
          <a:p>
            <a:pPr indent="-231775" lvl="3" marL="12604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Collecting Advances and Security Deposits Received (when applicable)</a:t>
            </a:r>
          </a:p>
          <a:p>
            <a:pPr indent="-231775" lvl="3" marL="12604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Spending against Agreement (when applicable)</a:t>
            </a:r>
          </a:p>
          <a:p>
            <a:pPr indent="-231775" lvl="3" marL="1260475" marR="0" rtl="0" algn="l">
              <a:spcBef>
                <a:spcPts val="1200"/>
              </a:spcBef>
              <a:spcAft>
                <a:spcPts val="0"/>
              </a:spcAft>
              <a:buClr>
                <a:srgbClr val="AF242B"/>
              </a:buClr>
              <a:buSzPct val="75000"/>
              <a:buFont typeface="Noto Sans Symbols"/>
              <a:buChar char="•"/>
            </a:pPr>
            <a:r>
              <a:rPr b="0" baseline="0" i="0" lang="en-US" sz="1600" u="none" cap="none" strike="noStrike">
                <a:solidFill>
                  <a:schemeClr val="dk1"/>
                </a:solidFill>
                <a:latin typeface="Arial"/>
                <a:ea typeface="Arial"/>
                <a:cs typeface="Arial"/>
                <a:sym typeface="Arial"/>
              </a:rPr>
              <a:t>Assessing Surcharges as appropriate against Agreement</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Generating </a:t>
            </a:r>
            <a:r>
              <a:rPr b="0" baseline="0" i="0" lang="en-US" sz="1800" u="sng" cap="none" strike="noStrike">
                <a:solidFill>
                  <a:schemeClr val="dk1"/>
                </a:solidFill>
                <a:latin typeface="Arial"/>
                <a:ea typeface="Arial"/>
                <a:cs typeface="Arial"/>
                <a:sym typeface="Arial"/>
              </a:rPr>
              <a:t>Receivable</a:t>
            </a:r>
            <a:r>
              <a:rPr b="0" baseline="0" i="0" lang="en-US" sz="1800" u="none" cap="none" strike="noStrike">
                <a:solidFill>
                  <a:schemeClr val="dk1"/>
                </a:solidFill>
                <a:latin typeface="Arial"/>
                <a:ea typeface="Arial"/>
                <a:cs typeface="Arial"/>
                <a:sym typeface="Arial"/>
              </a:rPr>
              <a:t> and/or </a:t>
            </a:r>
            <a:r>
              <a:rPr b="0" baseline="0" i="0" lang="en-US" sz="1800" u="sng" cap="none" strike="noStrike">
                <a:solidFill>
                  <a:schemeClr val="dk1"/>
                </a:solidFill>
                <a:latin typeface="Arial"/>
                <a:ea typeface="Arial"/>
                <a:cs typeface="Arial"/>
                <a:sym typeface="Arial"/>
              </a:rPr>
              <a:t>Advance Offset </a:t>
            </a:r>
          </a:p>
          <a:p>
            <a:pPr indent="-241300" lvl="2" marL="914400" marR="0" rtl="0" algn="l">
              <a:spcBef>
                <a:spcPts val="1200"/>
              </a:spcBef>
              <a:spcAft>
                <a:spcPts val="0"/>
              </a:spcAft>
              <a:buClr>
                <a:srgbClr val="AF242B"/>
              </a:buClr>
              <a:buSzPct val="75000"/>
              <a:buFont typeface="Noto Sans Symbols"/>
              <a:buChar char="•"/>
            </a:pPr>
            <a:r>
              <a:rPr b="0" baseline="0" i="0" lang="en-US" sz="1800" u="sng" cap="none" strike="noStrike">
                <a:solidFill>
                  <a:schemeClr val="dk1"/>
                </a:solidFill>
                <a:latin typeface="Arial"/>
                <a:ea typeface="Arial"/>
                <a:cs typeface="Arial"/>
                <a:sym typeface="Arial"/>
              </a:rPr>
              <a:t>Sending Bill </a:t>
            </a:r>
            <a:r>
              <a:rPr b="0" baseline="0" i="0" lang="en-US" sz="1800" u="none" cap="none" strike="noStrike">
                <a:solidFill>
                  <a:schemeClr val="dk1"/>
                </a:solidFill>
                <a:latin typeface="Arial"/>
                <a:ea typeface="Arial"/>
                <a:cs typeface="Arial"/>
                <a:sym typeface="Arial"/>
              </a:rPr>
              <a:t>to Customer/Sending Billing Data to Treasury</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Recording </a:t>
            </a:r>
            <a:r>
              <a:rPr b="0" baseline="0" i="0" lang="en-US" sz="1800" u="sng" cap="none" strike="noStrike">
                <a:solidFill>
                  <a:schemeClr val="dk1"/>
                </a:solidFill>
                <a:latin typeface="Arial"/>
                <a:ea typeface="Arial"/>
                <a:cs typeface="Arial"/>
                <a:sym typeface="Arial"/>
              </a:rPr>
              <a:t>Accruals</a:t>
            </a:r>
            <a:r>
              <a:rPr b="0" baseline="0" i="0" lang="en-US" sz="1800" u="none" cap="none" strike="noStrike">
                <a:solidFill>
                  <a:schemeClr val="dk1"/>
                </a:solidFill>
                <a:latin typeface="Arial"/>
                <a:ea typeface="Arial"/>
                <a:cs typeface="Arial"/>
                <a:sym typeface="Arial"/>
              </a:rPr>
              <a:t> (when applicable)</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Tracking </a:t>
            </a:r>
            <a:r>
              <a:rPr b="0" baseline="0" i="0" lang="en-US" sz="1800" u="sng" cap="none" strike="noStrike">
                <a:solidFill>
                  <a:schemeClr val="dk1"/>
                </a:solidFill>
                <a:latin typeface="Arial"/>
                <a:ea typeface="Arial"/>
                <a:cs typeface="Arial"/>
                <a:sym typeface="Arial"/>
              </a:rPr>
              <a:t>Receivable</a:t>
            </a:r>
            <a:r>
              <a:rPr b="0" baseline="0" i="0" lang="en-US" sz="1800" u="none" cap="none" strike="noStrike">
                <a:solidFill>
                  <a:schemeClr val="dk1"/>
                </a:solidFill>
                <a:latin typeface="Arial"/>
                <a:ea typeface="Arial"/>
                <a:cs typeface="Arial"/>
                <a:sym typeface="Arial"/>
              </a:rPr>
              <a:t> and Recording </a:t>
            </a:r>
            <a:r>
              <a:rPr b="0" baseline="0" i="0" lang="en-US" sz="1800" u="sng" cap="none" strike="noStrike">
                <a:solidFill>
                  <a:schemeClr val="dk1"/>
                </a:solidFill>
                <a:latin typeface="Arial"/>
                <a:ea typeface="Arial"/>
                <a:cs typeface="Arial"/>
                <a:sym typeface="Arial"/>
              </a:rPr>
              <a:t>Overdue Charges</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Recording </a:t>
            </a:r>
            <a:r>
              <a:rPr b="0" baseline="0" i="0" lang="en-US" sz="1800" u="sng" cap="none" strike="noStrike">
                <a:solidFill>
                  <a:schemeClr val="dk1"/>
                </a:solidFill>
                <a:latin typeface="Arial"/>
                <a:ea typeface="Arial"/>
                <a:cs typeface="Arial"/>
                <a:sym typeface="Arial"/>
              </a:rPr>
              <a:t>Collections</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Tracking and Managing </a:t>
            </a:r>
            <a:r>
              <a:rPr b="0" baseline="0" i="0" lang="en-US" sz="1800" u="sng" cap="none" strike="noStrike">
                <a:solidFill>
                  <a:schemeClr val="dk1"/>
                </a:solidFill>
                <a:latin typeface="Arial"/>
                <a:ea typeface="Arial"/>
                <a:cs typeface="Arial"/>
                <a:sym typeface="Arial"/>
              </a:rPr>
              <a:t>Disputes</a:t>
            </a:r>
            <a:r>
              <a:rPr b="0" baseline="0" i="0" lang="en-US" sz="1800" u="none" cap="none" strike="noStrike">
                <a:solidFill>
                  <a:schemeClr val="dk1"/>
                </a:solidFill>
                <a:latin typeface="Arial"/>
                <a:ea typeface="Arial"/>
                <a:cs typeface="Arial"/>
                <a:sym typeface="Arial"/>
              </a:rPr>
              <a:t> and </a:t>
            </a:r>
            <a:r>
              <a:rPr b="0" baseline="0" i="0" lang="en-US" sz="1800" u="sng" cap="none" strike="noStrike">
                <a:solidFill>
                  <a:schemeClr val="dk1"/>
                </a:solidFill>
                <a:latin typeface="Arial"/>
                <a:ea typeface="Arial"/>
                <a:cs typeface="Arial"/>
                <a:sym typeface="Arial"/>
              </a:rPr>
              <a:t>Chargebacks</a:t>
            </a:r>
          </a:p>
          <a:p>
            <a:pPr indent="-241300" lvl="2" marL="914400" marR="0" rtl="0" algn="l">
              <a:spcBef>
                <a:spcPts val="1200"/>
              </a:spcBef>
              <a:spcAft>
                <a:spcPts val="0"/>
              </a:spcAft>
              <a:buClr>
                <a:srgbClr val="AF242B"/>
              </a:buClr>
              <a:buSzPct val="75000"/>
              <a:buFont typeface="Noto Sans Symbols"/>
              <a:buChar char="•"/>
            </a:pPr>
            <a:r>
              <a:rPr b="0" baseline="0" i="0" lang="en-US" sz="1800" u="none" cap="none" strike="noStrike">
                <a:solidFill>
                  <a:schemeClr val="dk1"/>
                </a:solidFill>
                <a:latin typeface="Arial"/>
                <a:ea typeface="Arial"/>
                <a:cs typeface="Arial"/>
                <a:sym typeface="Arial"/>
              </a:rPr>
              <a:t>Processing </a:t>
            </a:r>
            <a:r>
              <a:rPr b="0" baseline="0" i="0" lang="en-US" sz="1800" u="sng" cap="none" strike="noStrike">
                <a:solidFill>
                  <a:schemeClr val="dk1"/>
                </a:solidFill>
                <a:latin typeface="Arial"/>
                <a:ea typeface="Arial"/>
                <a:cs typeface="Arial"/>
                <a:sym typeface="Arial"/>
              </a:rPr>
              <a:t>Write-offs</a:t>
            </a:r>
            <a:r>
              <a:rPr b="0" baseline="0" i="0" lang="en-US" sz="1800" u="none" cap="none" strike="noStrike">
                <a:solidFill>
                  <a:schemeClr val="dk1"/>
                </a:solidFill>
                <a:latin typeface="Arial"/>
                <a:ea typeface="Arial"/>
                <a:cs typeface="Arial"/>
                <a:sym typeface="Arial"/>
              </a:rPr>
              <a:t> / </a:t>
            </a:r>
            <a:r>
              <a:rPr b="0" baseline="0" i="0" lang="en-US" sz="1800" u="sng" cap="none" strike="noStrike">
                <a:solidFill>
                  <a:schemeClr val="dk1"/>
                </a:solidFill>
                <a:latin typeface="Arial"/>
                <a:ea typeface="Arial"/>
                <a:cs typeface="Arial"/>
                <a:sym typeface="Arial"/>
              </a:rPr>
              <a:t>Adjustments</a:t>
            </a:r>
            <a:r>
              <a:rPr b="0" baseline="0" i="0" lang="en-US" sz="1800" u="none" cap="none" strike="noStrike">
                <a:solidFill>
                  <a:schemeClr val="dk1"/>
                </a:solidFill>
                <a:latin typeface="Arial"/>
                <a:ea typeface="Arial"/>
                <a:cs typeface="Arial"/>
                <a:sym typeface="Arial"/>
              </a:rPr>
              <a:t> / </a:t>
            </a:r>
            <a:r>
              <a:rPr b="0" baseline="0" i="0" lang="en-US" sz="1800" u="sng" cap="none" strike="noStrike">
                <a:solidFill>
                  <a:schemeClr val="dk1"/>
                </a:solidFill>
                <a:latin typeface="Arial"/>
                <a:ea typeface="Arial"/>
                <a:cs typeface="Arial"/>
                <a:sym typeface="Arial"/>
              </a:rPr>
              <a:t>Treasury Refunds</a:t>
            </a:r>
          </a:p>
          <a:p>
            <a:pPr indent="-314325" lvl="0" marL="400050" marR="0" rtl="0" algn="l">
              <a:spcBef>
                <a:spcPts val="9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314325" lvl="0" marL="400050"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a:p>
            <a:pPr indent="-146050" lvl="0" marL="231775" marR="0" rtl="0" algn="l">
              <a:spcBef>
                <a:spcPts val="360"/>
              </a:spcBef>
              <a:spcAft>
                <a:spcPts val="0"/>
              </a:spcAft>
              <a:buClr>
                <a:srgbClr val="AF242B"/>
              </a:buClr>
              <a:buFont typeface="Noto Sans Symbols"/>
              <a:buNone/>
            </a:pPr>
            <a:r>
              <a:t/>
            </a:r>
            <a:endParaRPr b="0" baseline="0" i="0" sz="1800" u="none" cap="none" strike="noStrike">
              <a:solidFill>
                <a:schemeClr val="dk1"/>
              </a:solidFill>
              <a:latin typeface="Arial"/>
              <a:ea typeface="Arial"/>
              <a:cs typeface="Arial"/>
              <a:sym typeface="Arial"/>
            </a:endParaRPr>
          </a:p>
        </p:txBody>
      </p:sp>
      <p:sp>
        <p:nvSpPr>
          <p:cNvPr id="223" name="Shape 223"/>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224" name="Shape 224"/>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Tree>
  </p:cSld>
  <p:clrMapOvr>
    <a:masterClrMapping/>
  </p:clrMapOvr>
  <p:transition spd="slow">
    <p:cut/>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2" name="Shape 1092"/>
        <p:cNvGrpSpPr/>
        <p:nvPr/>
      </p:nvGrpSpPr>
      <p:grpSpPr>
        <a:xfrm>
          <a:off x="0" y="0"/>
          <a:ext cx="0" cy="0"/>
          <a:chOff x="0" y="0"/>
          <a:chExt cx="0" cy="0"/>
        </a:xfrm>
      </p:grpSpPr>
      <p:sp>
        <p:nvSpPr>
          <p:cNvPr id="1093" name="Shape 1093"/>
          <p:cNvSpPr txBox="1"/>
          <p:nvPr>
            <p:ph type="title"/>
          </p:nvPr>
        </p:nvSpPr>
        <p:spPr>
          <a:xfrm>
            <a:off x="455612" y="331787"/>
            <a:ext cx="8395098"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Header – Vendor Information</a:t>
            </a:r>
          </a:p>
        </p:txBody>
      </p:sp>
      <p:sp>
        <p:nvSpPr>
          <p:cNvPr id="1094" name="Shape 109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095" name="Shape 109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1096" name="Shape 1096"/>
          <p:cNvPicPr preferRelativeResize="0"/>
          <p:nvPr/>
        </p:nvPicPr>
        <p:blipFill rotWithShape="1">
          <a:blip r:embed="rId3">
            <a:alphaModFix/>
          </a:blip>
          <a:srcRect b="0" l="0" r="0" t="0"/>
          <a:stretch/>
        </p:blipFill>
        <p:spPr>
          <a:xfrm>
            <a:off x="2537556" y="1548278"/>
            <a:ext cx="4231210" cy="1977549"/>
          </a:xfrm>
          <a:prstGeom prst="rect">
            <a:avLst/>
          </a:prstGeom>
          <a:noFill/>
          <a:ln cap="flat" cmpd="sng" w="19050">
            <a:solidFill>
              <a:schemeClr val="dk1"/>
            </a:solidFill>
            <a:prstDash val="solid"/>
            <a:miter/>
            <a:headEnd len="med" w="med" type="none"/>
            <a:tailEnd len="med" w="med" type="none"/>
          </a:ln>
        </p:spPr>
      </p:pic>
      <p:graphicFrame>
        <p:nvGraphicFramePr>
          <p:cNvPr id="1097" name="Shape 1097"/>
          <p:cNvGraphicFramePr/>
          <p:nvPr/>
        </p:nvGraphicFramePr>
        <p:xfrm>
          <a:off x="620339" y="3992230"/>
          <a:ext cx="3000000" cy="3000000"/>
        </p:xfrm>
        <a:graphic>
          <a:graphicData uri="http://schemas.openxmlformats.org/drawingml/2006/table">
            <a:tbl>
              <a:tblPr bandRow="1" firstRow="1">
                <a:noFill/>
                <a:tableStyleId>{D933E52B-32E2-42FE-929F-17B9FBF8B865}</a:tableStyleId>
              </a:tblPr>
              <a:tblGrid>
                <a:gridCol w="2057600"/>
                <a:gridCol w="6172775"/>
              </a:tblGrid>
              <a:tr h="370850">
                <a:tc>
                  <a:txBody>
                    <a:bodyPr>
                      <a:noAutofit/>
                    </a:bodyPr>
                    <a:lstStyle/>
                    <a:p>
                      <a:pPr indent="0" lvl="0" marL="0" marR="0" rtl="0" algn="l">
                        <a:spcBef>
                          <a:spcPts val="0"/>
                        </a:spcBef>
                        <a:buSzPct val="25000"/>
                        <a:buNone/>
                      </a:pPr>
                      <a:r>
                        <a:rPr baseline="0" lang="en-US" sz="1800" u="none" cap="none" strike="noStrike">
                          <a:solidFill>
                            <a:schemeClr val="dk1"/>
                          </a:solidFill>
                        </a:rPr>
                        <a:t>Business Line</a:t>
                      </a:r>
                    </a:p>
                  </a:txBody>
                  <a:tcPr marT="45725" marB="45725" marR="93175" marL="93175"/>
                </a:tc>
                <a:tc>
                  <a:txBody>
                    <a:bodyPr>
                      <a:noAutofit/>
                    </a:bodyPr>
                    <a:lstStyle/>
                    <a:p>
                      <a:pPr indent="0" lvl="0" marL="0" marR="0" rtl="0" algn="l">
                        <a:spcBef>
                          <a:spcPts val="0"/>
                        </a:spcBef>
                        <a:buSzPct val="25000"/>
                        <a:buNone/>
                      </a:pPr>
                      <a:r>
                        <a:rPr b="0" baseline="0" lang="en-US" sz="1400" u="none" cap="none" strike="noStrike">
                          <a:solidFill>
                            <a:schemeClr val="dk1"/>
                          </a:solidFill>
                        </a:rPr>
                        <a:t>IAE, Interagency Council, FCS, Great Seal of US, UFP, External Services</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Vendor Code</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Required </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Designated Agent</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Applicable to IPAC customers</a:t>
                      </a:r>
                    </a:p>
                  </a:txBody>
                  <a:tcPr marT="45725" marB="45725" marR="93175" marL="93175"/>
                </a:tc>
              </a:tr>
            </a:tbl>
          </a:graphicData>
        </a:graphic>
      </p:graphicFrame>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2" name="Shape 1102"/>
        <p:cNvGrpSpPr/>
        <p:nvPr/>
      </p:nvGrpSpPr>
      <p:grpSpPr>
        <a:xfrm>
          <a:off x="0" y="0"/>
          <a:ext cx="0" cy="0"/>
          <a:chOff x="0" y="0"/>
          <a:chExt cx="0" cy="0"/>
        </a:xfrm>
      </p:grpSpPr>
      <p:sp>
        <p:nvSpPr>
          <p:cNvPr id="1103" name="Shape 1103"/>
          <p:cNvSpPr txBox="1"/>
          <p:nvPr>
            <p:ph type="title"/>
          </p:nvPr>
        </p:nvSpPr>
        <p:spPr>
          <a:xfrm>
            <a:off x="455612" y="331787"/>
            <a:ext cx="7381874"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Header –  Amounts</a:t>
            </a:r>
          </a:p>
        </p:txBody>
      </p:sp>
      <p:sp>
        <p:nvSpPr>
          <p:cNvPr id="1104" name="Shape 1104"/>
          <p:cNvSpPr txBox="1"/>
          <p:nvPr>
            <p:ph idx="11" type="ftr"/>
          </p:nvPr>
        </p:nvSpPr>
        <p:spPr>
          <a:xfrm>
            <a:off x="455612" y="6511923"/>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105" name="Shape 110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1106" name="Shape 1106"/>
          <p:cNvPicPr preferRelativeResize="0"/>
          <p:nvPr/>
        </p:nvPicPr>
        <p:blipFill rotWithShape="1">
          <a:blip r:embed="rId3">
            <a:alphaModFix/>
          </a:blip>
          <a:srcRect b="0" l="0" r="0" t="0"/>
          <a:stretch/>
        </p:blipFill>
        <p:spPr>
          <a:xfrm>
            <a:off x="2617041" y="1392908"/>
            <a:ext cx="3953680" cy="1060743"/>
          </a:xfrm>
          <a:prstGeom prst="rect">
            <a:avLst/>
          </a:prstGeom>
          <a:noFill/>
          <a:ln cap="flat" cmpd="sng" w="19050">
            <a:solidFill>
              <a:schemeClr val="dk1"/>
            </a:solidFill>
            <a:prstDash val="solid"/>
            <a:miter/>
            <a:headEnd len="med" w="med" type="none"/>
            <a:tailEnd len="med" w="med" type="none"/>
          </a:ln>
        </p:spPr>
      </p:pic>
      <p:graphicFrame>
        <p:nvGraphicFramePr>
          <p:cNvPr id="1107" name="Shape 1107"/>
          <p:cNvGraphicFramePr/>
          <p:nvPr/>
        </p:nvGraphicFramePr>
        <p:xfrm>
          <a:off x="718625" y="2862267"/>
          <a:ext cx="3000000" cy="3000000"/>
        </p:xfrm>
        <a:graphic>
          <a:graphicData uri="http://schemas.openxmlformats.org/drawingml/2006/table">
            <a:tbl>
              <a:tblPr bandRow="1" firstRow="1">
                <a:noFill/>
                <a:tableStyleId>{C68F1608-31D9-4744-937E-60AEF8A681F1}</a:tableStyleId>
              </a:tblPr>
              <a:tblGrid>
                <a:gridCol w="2057600"/>
                <a:gridCol w="6172775"/>
              </a:tblGrid>
              <a:tr h="370850">
                <a:tc>
                  <a:txBody>
                    <a:bodyPr>
                      <a:noAutofit/>
                    </a:bodyPr>
                    <a:lstStyle/>
                    <a:p>
                      <a:pPr indent="0" lvl="0" marL="0" marR="0" rtl="0" algn="l">
                        <a:spcBef>
                          <a:spcPts val="0"/>
                        </a:spcBef>
                        <a:buSzPct val="25000"/>
                        <a:buNone/>
                      </a:pPr>
                      <a:r>
                        <a:rPr baseline="0" lang="en-US" sz="1800" u="none" cap="none" strike="noStrike">
                          <a:solidFill>
                            <a:schemeClr val="dk1"/>
                          </a:solidFill>
                        </a:rPr>
                        <a:t>Business Line</a:t>
                      </a:r>
                    </a:p>
                  </a:txBody>
                  <a:tcPr marT="45725" marB="45725" marR="93175" marL="93175"/>
                </a:tc>
                <a:tc>
                  <a:txBody>
                    <a:bodyPr>
                      <a:noAutofit/>
                    </a:bodyPr>
                    <a:lstStyle/>
                    <a:p>
                      <a:pPr indent="0" lvl="0" marL="0" marR="0" rtl="0" algn="l">
                        <a:spcBef>
                          <a:spcPts val="0"/>
                        </a:spcBef>
                        <a:buSzPct val="25000"/>
                        <a:buNone/>
                      </a:pPr>
                      <a:r>
                        <a:rPr b="0" baseline="0" lang="en-US" sz="1400" u="none" cap="none" strike="noStrike">
                          <a:solidFill>
                            <a:schemeClr val="dk1"/>
                          </a:solidFill>
                        </a:rPr>
                        <a:t>IAE, Interagency Council, FCS, Great Seal of US, UFP, External Services</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Authorized Agreement Amount</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t>Update this amount if needed by processing additional ED/ID documents with the same Agreement Number.</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Total Agreement Line Amounts</a:t>
                      </a:r>
                    </a:p>
                  </a:txBody>
                  <a:tcPr marT="45725" marB="45725" marR="93175" marL="93175"/>
                </a:tc>
                <a:tc>
                  <a:txBody>
                    <a:bodyPr>
                      <a:noAutofit/>
                    </a:bodyPr>
                    <a:lstStyle/>
                    <a:p>
                      <a:pPr indent="0" lvl="1" marL="0" marR="0" rtl="0" algn="l">
                        <a:spcBef>
                          <a:spcPts val="0"/>
                        </a:spcBef>
                        <a:buSzPct val="25000"/>
                        <a:buNone/>
                      </a:pPr>
                      <a:r>
                        <a:rPr baseline="0" lang="en-US" sz="1400" u="none" cap="none" strike="noStrike"/>
                        <a:t>This is the amount that is expected to be expended of the Authorized Agreement Amount.</a:t>
                      </a:r>
                    </a:p>
                    <a:p>
                      <a:pPr indent="0" lvl="1" marL="0" marR="0" rtl="0" algn="l">
                        <a:spcBef>
                          <a:spcPts val="0"/>
                        </a:spcBef>
                        <a:buNone/>
                      </a:pPr>
                      <a:r>
                        <a:t/>
                      </a:r>
                      <a:endParaRPr baseline="0" sz="1400" u="none" cap="none" strike="noStrike"/>
                    </a:p>
                    <a:p>
                      <a:pPr indent="0" lvl="1" marL="0" marR="0" rtl="0" algn="l">
                        <a:spcBef>
                          <a:spcPts val="0"/>
                        </a:spcBef>
                        <a:buSzPct val="25000"/>
                        <a:buNone/>
                      </a:pPr>
                      <a:r>
                        <a:rPr baseline="0" lang="en-US" sz="1400" u="sng" cap="none" strike="noStrike"/>
                        <a:t>Note:</a:t>
                      </a:r>
                      <a:r>
                        <a:rPr baseline="0" lang="en-US" sz="1400" u="none" cap="none" strike="noStrike"/>
                        <a:t> At the end of the Agreement, this  Amount will be reduced to the higher of the Total Amount Spent or Total Collected Amount when the Agreement Unfilled Customer Order Reversal batch process is run.</a:t>
                      </a:r>
                    </a:p>
                  </a:txBody>
                  <a:tcPr marT="45725" marB="45725" marR="93175" marL="93175"/>
                </a:tc>
              </a:tr>
            </a:tbl>
          </a:graphicData>
        </a:graphic>
      </p:graphicFrame>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2" name="Shape 1112"/>
        <p:cNvGrpSpPr/>
        <p:nvPr/>
      </p:nvGrpSpPr>
      <p:grpSpPr>
        <a:xfrm>
          <a:off x="0" y="0"/>
          <a:ext cx="0" cy="0"/>
          <a:chOff x="0" y="0"/>
          <a:chExt cx="0" cy="0"/>
        </a:xfrm>
      </p:grpSpPr>
      <p:sp>
        <p:nvSpPr>
          <p:cNvPr id="1113" name="Shape 1113"/>
          <p:cNvSpPr txBox="1"/>
          <p:nvPr>
            <p:ph type="title"/>
          </p:nvPr>
        </p:nvSpPr>
        <p:spPr>
          <a:xfrm>
            <a:off x="313900" y="331787"/>
            <a:ext cx="8830100"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Settings for R6 Manual Business Lines</a:t>
            </a:r>
          </a:p>
        </p:txBody>
      </p:sp>
      <p:sp>
        <p:nvSpPr>
          <p:cNvPr id="1114" name="Shape 1114"/>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115" name="Shape 1115"/>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1116" name="Shape 1116"/>
          <p:cNvPicPr preferRelativeResize="0"/>
          <p:nvPr/>
        </p:nvPicPr>
        <p:blipFill rotWithShape="1">
          <a:blip r:embed="rId3">
            <a:alphaModFix/>
          </a:blip>
          <a:srcRect b="0" l="0" r="0" t="0"/>
          <a:stretch/>
        </p:blipFill>
        <p:spPr>
          <a:xfrm>
            <a:off x="1444749" y="1229954"/>
            <a:ext cx="6505574" cy="1485899"/>
          </a:xfrm>
          <a:prstGeom prst="rect">
            <a:avLst/>
          </a:prstGeom>
          <a:noFill/>
          <a:ln cap="flat" cmpd="sng" w="19050">
            <a:solidFill>
              <a:schemeClr val="dk1"/>
            </a:solidFill>
            <a:prstDash val="solid"/>
            <a:miter/>
            <a:headEnd len="med" w="med" type="none"/>
            <a:tailEnd len="med" w="med" type="none"/>
          </a:ln>
        </p:spPr>
      </p:pic>
      <p:sp>
        <p:nvSpPr>
          <p:cNvPr id="1117" name="Shape 1117"/>
          <p:cNvSpPr/>
          <p:nvPr/>
        </p:nvSpPr>
        <p:spPr>
          <a:xfrm flipH="1" rot="10800000">
            <a:off x="1557483" y="1457763"/>
            <a:ext cx="2283352" cy="1145578"/>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118" name="Shape 1118"/>
          <p:cNvSpPr/>
          <p:nvPr/>
        </p:nvSpPr>
        <p:spPr>
          <a:xfrm>
            <a:off x="8229600" y="6100548"/>
            <a:ext cx="709863" cy="75745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aphicFrame>
        <p:nvGraphicFramePr>
          <p:cNvPr id="1119" name="Shape 1119"/>
          <p:cNvGraphicFramePr/>
          <p:nvPr/>
        </p:nvGraphicFramePr>
        <p:xfrm>
          <a:off x="582350" y="3055375"/>
          <a:ext cx="3000000" cy="3000000"/>
        </p:xfrm>
        <a:graphic>
          <a:graphicData uri="http://schemas.openxmlformats.org/drawingml/2006/table">
            <a:tbl>
              <a:tblPr bandRow="1" firstRow="1">
                <a:noFill/>
                <a:tableStyleId>{225CCA07-6277-4A7B-860C-142E688D72A9}</a:tableStyleId>
              </a:tblPr>
              <a:tblGrid>
                <a:gridCol w="2057600"/>
                <a:gridCol w="6172775"/>
              </a:tblGrid>
              <a:tr h="370850">
                <a:tc>
                  <a:txBody>
                    <a:bodyPr>
                      <a:noAutofit/>
                    </a:bodyPr>
                    <a:lstStyle/>
                    <a:p>
                      <a:pPr indent="0" lvl="0" marL="0" marR="0" rtl="0" algn="l">
                        <a:spcBef>
                          <a:spcPts val="0"/>
                        </a:spcBef>
                        <a:buSzPct val="25000"/>
                        <a:buNone/>
                      </a:pPr>
                      <a:r>
                        <a:rPr baseline="0" lang="en-US" sz="1800" u="none" cap="none" strike="noStrike">
                          <a:solidFill>
                            <a:schemeClr val="dk1"/>
                          </a:solidFill>
                        </a:rPr>
                        <a:t>Business Line</a:t>
                      </a:r>
                    </a:p>
                  </a:txBody>
                  <a:tcPr marT="45725" marB="45725" marR="93175" marL="93175"/>
                </a:tc>
                <a:tc>
                  <a:txBody>
                    <a:bodyPr>
                      <a:noAutofit/>
                    </a:bodyPr>
                    <a:lstStyle/>
                    <a:p>
                      <a:pPr indent="0" lvl="0" marL="0" marR="0" rtl="0" algn="l">
                        <a:spcBef>
                          <a:spcPts val="0"/>
                        </a:spcBef>
                        <a:buSzPct val="25000"/>
                        <a:buNone/>
                      </a:pPr>
                      <a:r>
                        <a:rPr b="0" baseline="0" lang="en-US" sz="1400" u="none" cap="none" strike="noStrike">
                          <a:solidFill>
                            <a:schemeClr val="dk1"/>
                          </a:solidFill>
                        </a:rPr>
                        <a:t>IAE, Interagency Council, FCS, Great Seal of US, UFP, External Services</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Line Status</a:t>
                      </a:r>
                    </a:p>
                  </a:txBody>
                  <a:tcPr marT="45725" marB="45725" marR="93175" marL="93175"/>
                </a:tc>
                <a:tc>
                  <a:txBody>
                    <a:bodyPr>
                      <a:noAutofit/>
                    </a:bodyPr>
                    <a:lstStyle/>
                    <a:p>
                      <a:pPr indent="0" lvl="0" marL="0" marR="0" rtl="0" algn="l">
                        <a:spcBef>
                          <a:spcPts val="0"/>
                        </a:spcBef>
                        <a:buSzPct val="25000"/>
                        <a:buNone/>
                      </a:pPr>
                      <a:r>
                        <a:rPr baseline="0" lang="en-US" sz="1600" u="none" cap="none" strike="noStrike"/>
                        <a:t>Defaults to </a:t>
                      </a:r>
                      <a:r>
                        <a:rPr b="1" baseline="0" lang="en-US" sz="1600" u="none" cap="none" strike="noStrike"/>
                        <a:t>Open</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Line Number</a:t>
                      </a:r>
                    </a:p>
                  </a:txBody>
                  <a:tcPr marT="45725" marB="45725" marR="93175" marL="93175"/>
                </a:tc>
                <a:tc>
                  <a:txBody>
                    <a:bodyPr>
                      <a:noAutofit/>
                    </a:bodyPr>
                    <a:lstStyle/>
                    <a:p>
                      <a:pPr indent="0" lvl="1" marL="0" marR="0" rtl="0" algn="l">
                        <a:spcBef>
                          <a:spcPts val="0"/>
                        </a:spcBef>
                        <a:buSzPct val="25000"/>
                        <a:buNone/>
                      </a:pPr>
                      <a:r>
                        <a:rPr baseline="0" lang="en-US" sz="1600" u="none" cap="none" strike="noStrike"/>
                        <a:t>Set to </a:t>
                      </a:r>
                      <a:r>
                        <a:rPr b="1" baseline="0" lang="en-US" sz="1600" u="none" cap="none" strike="noStrike"/>
                        <a:t>1</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Transaction Type</a:t>
                      </a:r>
                    </a:p>
                  </a:txBody>
                  <a:tcPr marT="45725" marB="45725" marR="93175" marL="93175"/>
                </a:tc>
                <a:tc>
                  <a:txBody>
                    <a:bodyPr>
                      <a:noAutofit/>
                    </a:bodyPr>
                    <a:lstStyle/>
                    <a:p>
                      <a:pPr indent="0" lvl="0" marL="0" marR="0" rtl="0" algn="l">
                        <a:spcBef>
                          <a:spcPts val="0"/>
                        </a:spcBef>
                        <a:spcAft>
                          <a:spcPts val="600"/>
                        </a:spcAft>
                        <a:buSzPct val="25000"/>
                        <a:buNone/>
                      </a:pPr>
                      <a:r>
                        <a:rPr baseline="0" lang="en-US" sz="1600" u="none" cap="none" strike="noStrike"/>
                        <a:t>R6 Manual Business Lines: </a:t>
                      </a:r>
                      <a:r>
                        <a:rPr b="1" baseline="0" lang="en-US" sz="1600" u="none" cap="none" strike="noStrike"/>
                        <a:t>02</a:t>
                      </a:r>
                      <a:br>
                        <a:rPr baseline="0" lang="en-US" sz="1600" u="none" cap="none" strike="noStrike"/>
                      </a:br>
                      <a:r>
                        <a:rPr baseline="0" lang="en-US" sz="1600" u="none" cap="none" strike="noStrike"/>
                        <a:t>External Services: </a:t>
                      </a:r>
                      <a:r>
                        <a:rPr b="1" baseline="0" lang="en-US" sz="1600" u="none" cap="none" strike="noStrike"/>
                        <a:t>01</a:t>
                      </a:r>
                      <a:r>
                        <a:rPr baseline="0" lang="en-US" sz="1600" u="none" cap="none" strike="noStrike"/>
                        <a:t> for Annual funds</a:t>
                      </a:r>
                      <a:br>
                        <a:rPr baseline="0" lang="en-US" sz="1600" u="none" cap="none" strike="noStrike"/>
                      </a:br>
                      <a:r>
                        <a:rPr baseline="0" lang="en-US" sz="1600" u="none" cap="none" strike="noStrike"/>
                        <a:t>External Services : </a:t>
                      </a:r>
                      <a:r>
                        <a:rPr b="1" baseline="0" lang="en-US" sz="1600" u="none" cap="none" strike="noStrike"/>
                        <a:t>02</a:t>
                      </a:r>
                      <a:r>
                        <a:rPr baseline="0" lang="en-US" sz="1600" u="none" cap="none" strike="noStrike"/>
                        <a:t> for Revolving funds</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Agreement Line</a:t>
                      </a:r>
                    </a:p>
                  </a:txBody>
                  <a:tcPr marT="45725" marB="45725" marR="93175" marL="93175"/>
                </a:tc>
                <a:tc>
                  <a:txBody>
                    <a:bodyPr>
                      <a:noAutofit/>
                    </a:bodyPr>
                    <a:lstStyle/>
                    <a:p>
                      <a:pPr indent="0" lvl="1" marL="0" marR="0" rtl="0" algn="l">
                        <a:lnSpc>
                          <a:spcPct val="100000"/>
                        </a:lnSpc>
                        <a:spcBef>
                          <a:spcPts val="0"/>
                        </a:spcBef>
                        <a:spcAft>
                          <a:spcPts val="0"/>
                        </a:spcAft>
                        <a:buClr>
                          <a:schemeClr val="dk1"/>
                        </a:buClr>
                        <a:buSzPct val="25000"/>
                        <a:buFont typeface="Arial"/>
                        <a:buNone/>
                      </a:pPr>
                      <a:r>
                        <a:rPr baseline="0" lang="en-US" sz="1600" u="none" cap="none" strike="noStrike"/>
                        <a:t>Set to </a:t>
                      </a:r>
                      <a:r>
                        <a:rPr b="1" baseline="0" lang="en-US" sz="1600" u="none" cap="none" strike="noStrike"/>
                        <a:t>1 </a:t>
                      </a:r>
                      <a:r>
                        <a:rPr b="0" baseline="0" lang="en-US" sz="1600" u="none" cap="none" strike="noStrike"/>
                        <a:t>since R6 manual business lines should only have one Agreement line</a:t>
                      </a:r>
                    </a:p>
                    <a:p>
                      <a:pPr indent="0" lvl="1" marL="0" marR="0" rtl="0" algn="l">
                        <a:spcBef>
                          <a:spcPts val="0"/>
                        </a:spcBef>
                        <a:buNone/>
                      </a:pPr>
                      <a:r>
                        <a:t/>
                      </a:r>
                      <a:endParaRPr baseline="0" sz="1600" u="none" cap="none" strike="noStrike"/>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Revenue Control</a:t>
                      </a:r>
                    </a:p>
                  </a:txBody>
                  <a:tcPr marT="45725" marB="45725" marR="93175" marL="93175"/>
                </a:tc>
                <a:tc>
                  <a:txBody>
                    <a:bodyPr>
                      <a:noAutofit/>
                    </a:bodyPr>
                    <a:lstStyle/>
                    <a:p>
                      <a:pPr indent="0" lvl="1" marL="0" marR="0" rtl="0" algn="l">
                        <a:spcBef>
                          <a:spcPts val="0"/>
                        </a:spcBef>
                        <a:buSzPct val="25000"/>
                        <a:buNone/>
                      </a:pPr>
                      <a:r>
                        <a:rPr baseline="0" lang="en-US" sz="1600" u="none" cap="none" strike="noStrike"/>
                        <a:t>Defaults to </a:t>
                      </a:r>
                      <a:r>
                        <a:rPr b="1" baseline="0" lang="en-US" sz="1600" u="none" cap="none" strike="noStrike"/>
                        <a:t>None </a:t>
                      </a:r>
                      <a:r>
                        <a:rPr b="0" baseline="0" lang="en-US" sz="1600" u="none" cap="none" strike="noStrike"/>
                        <a:t> which is the correct value for R6 manual business lines</a:t>
                      </a:r>
                    </a:p>
                  </a:txBody>
                  <a:tcPr marT="45725" marB="45725" marR="93175" marL="93175"/>
                </a:tc>
              </a:tr>
            </a:tbl>
          </a:graphicData>
        </a:graphic>
      </p:graphicFrame>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4" name="Shape 1124"/>
        <p:cNvGrpSpPr/>
        <p:nvPr/>
      </p:nvGrpSpPr>
      <p:grpSpPr>
        <a:xfrm>
          <a:off x="0" y="0"/>
          <a:ext cx="0" cy="0"/>
          <a:chOff x="0" y="0"/>
          <a:chExt cx="0" cy="0"/>
        </a:xfrm>
      </p:grpSpPr>
      <p:sp>
        <p:nvSpPr>
          <p:cNvPr id="1125" name="Shape 1125"/>
          <p:cNvSpPr txBox="1"/>
          <p:nvPr>
            <p:ph type="title"/>
          </p:nvPr>
        </p:nvSpPr>
        <p:spPr>
          <a:xfrm>
            <a:off x="336884" y="405263"/>
            <a:ext cx="8807114" cy="49008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Settings for R6 Manual Business Lines</a:t>
            </a:r>
          </a:p>
        </p:txBody>
      </p:sp>
      <p:sp>
        <p:nvSpPr>
          <p:cNvPr id="1126" name="Shape 1126"/>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127" name="Shape 112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pSp>
        <p:nvGrpSpPr>
          <p:cNvPr id="1128" name="Shape 1128"/>
          <p:cNvGrpSpPr/>
          <p:nvPr/>
        </p:nvGrpSpPr>
        <p:grpSpPr>
          <a:xfrm>
            <a:off x="1487653" y="1619343"/>
            <a:ext cx="6505574" cy="1485899"/>
            <a:chOff x="1376336" y="3680155"/>
            <a:chExt cx="6505574" cy="1485899"/>
          </a:xfrm>
        </p:grpSpPr>
        <p:pic>
          <p:nvPicPr>
            <p:cNvPr id="1129" name="Shape 1129"/>
            <p:cNvPicPr preferRelativeResize="0"/>
            <p:nvPr/>
          </p:nvPicPr>
          <p:blipFill rotWithShape="1">
            <a:blip r:embed="rId3">
              <a:alphaModFix/>
            </a:blip>
            <a:srcRect b="0" l="0" r="0" t="0"/>
            <a:stretch/>
          </p:blipFill>
          <p:spPr>
            <a:xfrm>
              <a:off x="1376336" y="3680155"/>
              <a:ext cx="6505574" cy="1485899"/>
            </a:xfrm>
            <a:prstGeom prst="rect">
              <a:avLst/>
            </a:prstGeom>
            <a:noFill/>
            <a:ln cap="flat" cmpd="sng" w="19050">
              <a:solidFill>
                <a:schemeClr val="dk1"/>
              </a:solidFill>
              <a:prstDash val="solid"/>
              <a:miter/>
              <a:headEnd len="med" w="med" type="none"/>
              <a:tailEnd len="med" w="med" type="none"/>
            </a:ln>
          </p:spPr>
        </p:pic>
        <p:sp>
          <p:nvSpPr>
            <p:cNvPr id="1130" name="Shape 1130"/>
            <p:cNvSpPr/>
            <p:nvPr/>
          </p:nvSpPr>
          <p:spPr>
            <a:xfrm flipH="1" rot="10800000">
              <a:off x="3962400" y="4068002"/>
              <a:ext cx="3919510" cy="1098053"/>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pSp>
      <p:graphicFrame>
        <p:nvGraphicFramePr>
          <p:cNvPr id="1131" name="Shape 1131"/>
          <p:cNvGraphicFramePr/>
          <p:nvPr/>
        </p:nvGraphicFramePr>
        <p:xfrm>
          <a:off x="625254" y="3637905"/>
          <a:ext cx="3000000" cy="3000000"/>
        </p:xfrm>
        <a:graphic>
          <a:graphicData uri="http://schemas.openxmlformats.org/drawingml/2006/table">
            <a:tbl>
              <a:tblPr bandRow="1" firstRow="1">
                <a:noFill/>
                <a:tableStyleId>{D931493A-45D7-4B02-98F0-F4DF5796C95C}</a:tableStyleId>
              </a:tblPr>
              <a:tblGrid>
                <a:gridCol w="2057600"/>
                <a:gridCol w="6172775"/>
              </a:tblGrid>
              <a:tr h="370850">
                <a:tc>
                  <a:txBody>
                    <a:bodyPr>
                      <a:noAutofit/>
                    </a:bodyPr>
                    <a:lstStyle/>
                    <a:p>
                      <a:pPr indent="0" lvl="0" marL="0" marR="0" rtl="0" algn="l">
                        <a:spcBef>
                          <a:spcPts val="0"/>
                        </a:spcBef>
                        <a:buSzPct val="25000"/>
                        <a:buNone/>
                      </a:pPr>
                      <a:r>
                        <a:rPr baseline="0" lang="en-US" sz="1800" u="none" cap="none" strike="noStrike">
                          <a:solidFill>
                            <a:schemeClr val="dk1"/>
                          </a:solidFill>
                        </a:rPr>
                        <a:t>Business Lines</a:t>
                      </a:r>
                    </a:p>
                  </a:txBody>
                  <a:tcPr marT="45725" marB="45725" marR="93175" marL="93175"/>
                </a:tc>
                <a:tc>
                  <a:txBody>
                    <a:bodyPr>
                      <a:noAutofit/>
                    </a:bodyPr>
                    <a:lstStyle/>
                    <a:p>
                      <a:pPr indent="0" lvl="0" marL="0" marR="0" rtl="0" algn="l">
                        <a:spcBef>
                          <a:spcPts val="0"/>
                        </a:spcBef>
                        <a:buSzPct val="25000"/>
                        <a:buNone/>
                      </a:pPr>
                      <a:r>
                        <a:rPr b="0" baseline="0" lang="en-US" sz="1400" u="none" cap="none" strike="noStrike">
                          <a:solidFill>
                            <a:schemeClr val="dk1"/>
                          </a:solidFill>
                        </a:rPr>
                        <a:t>IAE, Interagency Council, FCS, Great Seal of US, UFP, External Services</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Spending Overage Threshold Amount </a:t>
                      </a:r>
                    </a:p>
                  </a:txBody>
                  <a:tcPr marT="45725" marB="45725" marR="93175" marL="93175"/>
                </a:tc>
                <a:tc>
                  <a:txBody>
                    <a:bodyPr>
                      <a:noAutofit/>
                    </a:bodyPr>
                    <a:lstStyle/>
                    <a:p>
                      <a:pPr indent="0" lvl="0" marL="0" marR="0" rtl="0" algn="l">
                        <a:spcBef>
                          <a:spcPts val="0"/>
                        </a:spcBef>
                        <a:spcAft>
                          <a:spcPts val="600"/>
                        </a:spcAft>
                        <a:buSzPct val="25000"/>
                        <a:buNone/>
                      </a:pPr>
                      <a:r>
                        <a:rPr baseline="0" lang="en-US" sz="1600" u="none" cap="none" strike="noStrike"/>
                        <a:t>Leave blank</a:t>
                      </a:r>
                      <a:br>
                        <a:rPr baseline="0" lang="en-US" sz="1600" u="none" cap="none" strike="noStrike"/>
                      </a:br>
                      <a:r>
                        <a:rPr baseline="0" lang="en-US" sz="1600" u="none" cap="none" strike="noStrike"/>
                        <a:t>Do not use for Manual Business Lines</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Spending Overage Threshold Percentage </a:t>
                      </a:r>
                    </a:p>
                  </a:txBody>
                  <a:tcPr marT="45725" marB="45725" marR="93175" marL="93175"/>
                </a:tc>
                <a:tc>
                  <a:txBody>
                    <a:bodyPr>
                      <a:noAutofit/>
                    </a:bodyPr>
                    <a:lstStyle/>
                    <a:p>
                      <a:pPr indent="0" lvl="1" marL="0" marR="0" rtl="0" algn="l">
                        <a:spcBef>
                          <a:spcPts val="0"/>
                        </a:spcBef>
                        <a:buSzPct val="25000"/>
                        <a:buNone/>
                      </a:pPr>
                      <a:r>
                        <a:rPr baseline="0" lang="en-US" sz="1600" u="none" cap="none" strike="noStrike"/>
                        <a:t>Leave blank</a:t>
                      </a:r>
                      <a:br>
                        <a:rPr baseline="0" lang="en-US" sz="1600" u="none" cap="none" strike="noStrike"/>
                      </a:br>
                      <a:r>
                        <a:rPr baseline="0" lang="en-US" sz="1600" u="none" cap="none" strike="noStrike"/>
                        <a:t>Do not use for Manual Business Lines</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Spending Control</a:t>
                      </a:r>
                    </a:p>
                  </a:txBody>
                  <a:tcPr marT="45725" marB="45725" marR="93175" marL="93175"/>
                </a:tc>
                <a:tc>
                  <a:txBody>
                    <a:bodyPr>
                      <a:noAutofit/>
                    </a:bodyPr>
                    <a:lstStyle/>
                    <a:p>
                      <a:pPr indent="0" lvl="1" marL="0" marR="0" rtl="0" algn="l">
                        <a:spcBef>
                          <a:spcPts val="0"/>
                        </a:spcBef>
                        <a:buSzPct val="25000"/>
                        <a:buNone/>
                      </a:pPr>
                      <a:r>
                        <a:rPr baseline="0" lang="en-US" sz="1600" u="none" cap="none" strike="noStrike"/>
                        <a:t>Set to </a:t>
                      </a:r>
                      <a:r>
                        <a:rPr b="1" baseline="0" lang="en-US" sz="1600" u="none" cap="none" strike="noStrike"/>
                        <a:t>Reject</a:t>
                      </a:r>
                    </a:p>
                  </a:txBody>
                  <a:tcPr marT="45725" marB="45725" marR="93175" marL="93175"/>
                </a:tc>
              </a:tr>
            </a:tbl>
          </a:graphicData>
        </a:graphic>
      </p:graphicFrame>
    </p:spTree>
  </p:cSld>
  <p:clrMapOvr>
    <a:masterClrMapping/>
  </p:clrMapOvr>
  <p:transition spd="slow">
    <p:cut/>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6" name="Shape 1136"/>
        <p:cNvGrpSpPr/>
        <p:nvPr/>
      </p:nvGrpSpPr>
      <p:grpSpPr>
        <a:xfrm>
          <a:off x="0" y="0"/>
          <a:ext cx="0" cy="0"/>
          <a:chOff x="0" y="0"/>
          <a:chExt cx="0" cy="0"/>
        </a:xfrm>
      </p:grpSpPr>
      <p:sp>
        <p:nvSpPr>
          <p:cNvPr id="1137" name="Shape 1137"/>
          <p:cNvSpPr txBox="1"/>
          <p:nvPr>
            <p:ph type="title"/>
          </p:nvPr>
        </p:nvSpPr>
        <p:spPr>
          <a:xfrm>
            <a:off x="336884" y="405263"/>
            <a:ext cx="8807114" cy="49008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Settings for R6 Manual Business Lines</a:t>
            </a:r>
          </a:p>
        </p:txBody>
      </p:sp>
      <p:sp>
        <p:nvSpPr>
          <p:cNvPr id="1138" name="Shape 113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139" name="Shape 113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1140" name="Shape 1140"/>
          <p:cNvGraphicFramePr/>
          <p:nvPr/>
        </p:nvGraphicFramePr>
        <p:xfrm>
          <a:off x="625254" y="3637905"/>
          <a:ext cx="3000000" cy="3000000"/>
        </p:xfrm>
        <a:graphic>
          <a:graphicData uri="http://schemas.openxmlformats.org/drawingml/2006/table">
            <a:tbl>
              <a:tblPr bandRow="1" firstRow="1">
                <a:noFill/>
                <a:tableStyleId>{C0DB3C5B-B867-4ECF-93EE-91BA639A3F83}</a:tableStyleId>
              </a:tblPr>
              <a:tblGrid>
                <a:gridCol w="2057600"/>
                <a:gridCol w="6172775"/>
              </a:tblGrid>
              <a:tr h="370850">
                <a:tc>
                  <a:txBody>
                    <a:bodyPr>
                      <a:noAutofit/>
                    </a:bodyPr>
                    <a:lstStyle/>
                    <a:p>
                      <a:pPr indent="0" lvl="0" marL="0" marR="0" rtl="0" algn="l">
                        <a:spcBef>
                          <a:spcPts val="0"/>
                        </a:spcBef>
                        <a:buSzPct val="25000"/>
                        <a:buNone/>
                      </a:pPr>
                      <a:r>
                        <a:rPr baseline="0" lang="en-US" sz="1800" u="none" cap="none" strike="noStrike">
                          <a:solidFill>
                            <a:schemeClr val="dk1"/>
                          </a:solidFill>
                        </a:rPr>
                        <a:t>Business Lines</a:t>
                      </a:r>
                    </a:p>
                  </a:txBody>
                  <a:tcPr marT="45725" marB="45725" marR="93175" marL="93175"/>
                </a:tc>
                <a:tc>
                  <a:txBody>
                    <a:bodyPr>
                      <a:noAutofit/>
                    </a:bodyPr>
                    <a:lstStyle/>
                    <a:p>
                      <a:pPr indent="0" lvl="0" marL="0" marR="0" rtl="0" algn="l">
                        <a:spcBef>
                          <a:spcPts val="0"/>
                        </a:spcBef>
                        <a:buSzPct val="25000"/>
                        <a:buNone/>
                      </a:pPr>
                      <a:r>
                        <a:rPr b="0" baseline="0" lang="en-US" sz="1400" u="none" cap="none" strike="noStrike">
                          <a:solidFill>
                            <a:schemeClr val="dk1"/>
                          </a:solidFill>
                        </a:rPr>
                        <a:t>IAE, Interagency Council, FCS, Great Seal of US, UFP, External Services</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Bill Start Date</a:t>
                      </a:r>
                    </a:p>
                  </a:txBody>
                  <a:tcPr marT="45725" marB="45725" marR="93175" marL="93175"/>
                </a:tc>
                <a:tc>
                  <a:txBody>
                    <a:bodyPr>
                      <a:noAutofit/>
                    </a:bodyPr>
                    <a:lstStyle/>
                    <a:p>
                      <a:pPr indent="0" lvl="0" marL="0" marR="0" rtl="0" algn="l">
                        <a:spcBef>
                          <a:spcPts val="0"/>
                        </a:spcBef>
                        <a:spcAft>
                          <a:spcPts val="600"/>
                        </a:spcAft>
                        <a:buSzPct val="25000"/>
                        <a:buNone/>
                      </a:pPr>
                      <a:r>
                        <a:rPr baseline="0" lang="en-US" sz="1600" u="none" cap="none" strike="noStrike"/>
                        <a:t>Required</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Bill End Date</a:t>
                      </a:r>
                    </a:p>
                  </a:txBody>
                  <a:tcPr marT="45725" marB="45725" marR="93175" marL="93175"/>
                </a:tc>
                <a:tc>
                  <a:txBody>
                    <a:bodyPr>
                      <a:noAutofit/>
                    </a:bodyPr>
                    <a:lstStyle/>
                    <a:p>
                      <a:pPr indent="0" lvl="1" marL="0" marR="0" rtl="0" algn="l">
                        <a:spcBef>
                          <a:spcPts val="0"/>
                        </a:spcBef>
                        <a:buSzPct val="25000"/>
                        <a:buNone/>
                      </a:pPr>
                      <a:r>
                        <a:rPr baseline="0" lang="en-US" sz="1600" u="none" cap="none" strike="noStrike"/>
                        <a:t>Required</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Bill Type</a:t>
                      </a:r>
                    </a:p>
                  </a:txBody>
                  <a:tcPr marT="45725" marB="45725" marR="93175" marL="93175"/>
                </a:tc>
                <a:tc>
                  <a:txBody>
                    <a:bodyPr>
                      <a:noAutofit/>
                    </a:bodyPr>
                    <a:lstStyle/>
                    <a:p>
                      <a:pPr indent="0" lvl="1" marL="0" marR="0" rtl="0" algn="l">
                        <a:spcBef>
                          <a:spcPts val="0"/>
                        </a:spcBef>
                        <a:buSzPct val="25000"/>
                        <a:buNone/>
                      </a:pPr>
                      <a:r>
                        <a:rPr b="0" baseline="0" lang="en-US" sz="1600" u="none" cap="none" strike="noStrike"/>
                        <a:t>Defaults according to ED document type selected </a:t>
                      </a:r>
                    </a:p>
                  </a:txBody>
                  <a:tcPr marT="45725" marB="45725" marR="93175" marL="93175"/>
                </a:tc>
              </a:tr>
            </a:tbl>
          </a:graphicData>
        </a:graphic>
      </p:graphicFrame>
      <p:pic>
        <p:nvPicPr>
          <p:cNvPr id="1141" name="Shape 1141"/>
          <p:cNvPicPr preferRelativeResize="0"/>
          <p:nvPr/>
        </p:nvPicPr>
        <p:blipFill rotWithShape="1">
          <a:blip r:embed="rId3">
            <a:alphaModFix/>
          </a:blip>
          <a:srcRect b="0" l="0" r="0" t="0"/>
          <a:stretch/>
        </p:blipFill>
        <p:spPr>
          <a:xfrm>
            <a:off x="2226326" y="1695065"/>
            <a:ext cx="4582163" cy="1448001"/>
          </a:xfrm>
          <a:prstGeom prst="rect">
            <a:avLst/>
          </a:prstGeom>
          <a:noFill/>
          <a:ln cap="flat" cmpd="sng" w="9525">
            <a:solidFill>
              <a:schemeClr val="dk1"/>
            </a:solidFill>
            <a:prstDash val="solid"/>
            <a:round/>
            <a:headEnd len="med" w="med" type="none"/>
            <a:tailEnd len="med" w="med" type="none"/>
          </a:ln>
        </p:spPr>
      </p:pic>
    </p:spTree>
  </p:cSld>
  <p:clrMapOvr>
    <a:masterClrMapping/>
  </p:clrMapOvr>
  <p:transition spd="slow">
    <p:cut/>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6" name="Shape 1146"/>
        <p:cNvGrpSpPr/>
        <p:nvPr/>
      </p:nvGrpSpPr>
      <p:grpSpPr>
        <a:xfrm>
          <a:off x="0" y="0"/>
          <a:ext cx="0" cy="0"/>
          <a:chOff x="0" y="0"/>
          <a:chExt cx="0" cy="0"/>
        </a:xfrm>
      </p:grpSpPr>
      <p:sp>
        <p:nvSpPr>
          <p:cNvPr id="1147" name="Shape 1147"/>
          <p:cNvSpPr txBox="1"/>
          <p:nvPr>
            <p:ph type="title"/>
          </p:nvPr>
        </p:nvSpPr>
        <p:spPr>
          <a:xfrm>
            <a:off x="336884" y="405263"/>
            <a:ext cx="8807114" cy="49008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Settings for R6 Manual Business Lines</a:t>
            </a:r>
          </a:p>
        </p:txBody>
      </p:sp>
      <p:sp>
        <p:nvSpPr>
          <p:cNvPr id="1148" name="Shape 114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149" name="Shape 114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1150" name="Shape 1150"/>
          <p:cNvGraphicFramePr/>
          <p:nvPr/>
        </p:nvGraphicFramePr>
        <p:xfrm>
          <a:off x="625254" y="1357946"/>
          <a:ext cx="3000000" cy="3000000"/>
        </p:xfrm>
        <a:graphic>
          <a:graphicData uri="http://schemas.openxmlformats.org/drawingml/2006/table">
            <a:tbl>
              <a:tblPr bandRow="1" firstRow="1">
                <a:noFill/>
                <a:tableStyleId>{D8F88AFC-EE04-4D39-9872-832D378A4221}</a:tableStyleId>
              </a:tblPr>
              <a:tblGrid>
                <a:gridCol w="1175775"/>
                <a:gridCol w="2047650"/>
                <a:gridCol w="5006950"/>
              </a:tblGrid>
              <a:tr h="370850">
                <a:tc>
                  <a:txBody>
                    <a:bodyPr>
                      <a:noAutofit/>
                    </a:bodyPr>
                    <a:lstStyle/>
                    <a:p>
                      <a:pPr indent="0" lvl="0" marL="0" marR="0" rtl="0" algn="l">
                        <a:spcBef>
                          <a:spcPts val="0"/>
                        </a:spcBef>
                        <a:buNone/>
                      </a:pPr>
                      <a:r>
                        <a:t/>
                      </a:r>
                      <a:endParaRPr baseline="0" sz="1800" u="none" cap="none" strike="noStrike">
                        <a:solidFill>
                          <a:schemeClr val="dk1"/>
                        </a:solidFill>
                      </a:endParaRPr>
                    </a:p>
                  </a:txBody>
                  <a:tcPr marT="45725" marB="45725" marR="93175" marL="93175"/>
                </a:tc>
                <a:tc>
                  <a:txBody>
                    <a:bodyPr>
                      <a:noAutofit/>
                    </a:bodyPr>
                    <a:lstStyle/>
                    <a:p>
                      <a:pPr indent="0" lvl="0" marL="0" marR="0" rtl="0" algn="l">
                        <a:spcBef>
                          <a:spcPts val="0"/>
                        </a:spcBef>
                        <a:buSzPct val="25000"/>
                        <a:buNone/>
                      </a:pPr>
                      <a:r>
                        <a:rPr baseline="0" lang="en-US" sz="1800" u="none" cap="none" strike="noStrike">
                          <a:solidFill>
                            <a:schemeClr val="dk1"/>
                          </a:solidFill>
                        </a:rPr>
                        <a:t>Bill by Flat Rate: </a:t>
                      </a:r>
                      <a:r>
                        <a:rPr b="0" baseline="0" lang="en-US" sz="1800" u="none" cap="none" strike="noStrike">
                          <a:solidFill>
                            <a:schemeClr val="dk1"/>
                          </a:solidFill>
                        </a:rPr>
                        <a:t>IAE</a:t>
                      </a:r>
                    </a:p>
                  </a:txBody>
                  <a:tcPr marT="45725" marB="45725" marR="93175" marL="93175"/>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1" baseline="0" lang="en-US" sz="1800" u="none" cap="none" strike="noStrike">
                          <a:solidFill>
                            <a:schemeClr val="dk1"/>
                          </a:solidFill>
                        </a:rPr>
                        <a:t>Bill by Agreement Charges or Actual Spending: </a:t>
                      </a:r>
                      <a:r>
                        <a:rPr b="0" baseline="0" lang="en-US" sz="1800" u="none" cap="none" strike="noStrike">
                          <a:solidFill>
                            <a:schemeClr val="dk1"/>
                          </a:solidFill>
                        </a:rPr>
                        <a:t>Interagency Council, FCS, Great Seal of US, UFP, External Services</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Bill Print</a:t>
                      </a:r>
                    </a:p>
                  </a:txBody>
                  <a:tcPr marT="45725" marB="45725" marR="93175" marL="93175"/>
                </a:tc>
                <a:tc>
                  <a:txBody>
                    <a:bodyPr>
                      <a:noAutofit/>
                    </a:bodyPr>
                    <a:lstStyle/>
                    <a:p>
                      <a:pPr indent="0" lvl="0" marL="0" marR="0" rtl="0" algn="l">
                        <a:spcBef>
                          <a:spcPts val="0"/>
                        </a:spcBef>
                        <a:spcAft>
                          <a:spcPts val="600"/>
                        </a:spcAft>
                        <a:buSzPct val="25000"/>
                        <a:buNone/>
                      </a:pPr>
                      <a:r>
                        <a:rPr baseline="0" lang="en-US" sz="1600" u="none" cap="none" strike="noStrike"/>
                        <a:t>Set to </a:t>
                      </a:r>
                      <a:r>
                        <a:rPr b="1" baseline="0" lang="en-US" sz="1600" u="none" cap="none" strike="noStrike"/>
                        <a:t>Yes</a:t>
                      </a:r>
                    </a:p>
                  </a:txBody>
                  <a:tcPr marT="45725" marB="45725" marR="93175" marL="93175"/>
                </a:tc>
                <a:tc>
                  <a:txBody>
                    <a:bodyPr>
                      <a:noAutofit/>
                    </a:bodyPr>
                    <a:lstStyle/>
                    <a:p>
                      <a:pPr indent="0" lvl="0" marL="0" marR="0" rtl="0" algn="l">
                        <a:spcBef>
                          <a:spcPts val="0"/>
                        </a:spcBef>
                        <a:buSzPct val="25000"/>
                        <a:buNone/>
                      </a:pPr>
                      <a:r>
                        <a:rPr baseline="0" lang="en-US" sz="1600" u="none" cap="none" strike="noStrike"/>
                        <a:t>Set to </a:t>
                      </a:r>
                      <a:r>
                        <a:rPr b="1" baseline="0" lang="en-US" sz="1600" u="none" cap="none" strike="noStrike"/>
                        <a:t>Yes</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Prohibit Revenue Refunds</a:t>
                      </a:r>
                    </a:p>
                  </a:txBody>
                  <a:tcPr marT="45725" marB="45725" marR="93175" marL="93175"/>
                </a:tc>
                <a:tc>
                  <a:txBody>
                    <a:bodyPr>
                      <a:noAutofit/>
                    </a:bodyPr>
                    <a:lstStyle/>
                    <a:p>
                      <a:pPr indent="0" lvl="1" marL="0" marR="0" rtl="0" algn="l">
                        <a:spcBef>
                          <a:spcPts val="0"/>
                        </a:spcBef>
                        <a:buSzPct val="25000"/>
                        <a:buNone/>
                      </a:pPr>
                      <a:r>
                        <a:rPr b="1" baseline="0" lang="en-US" sz="1800" u="none" cap="none" strike="noStrike"/>
                        <a:t>X</a:t>
                      </a:r>
                    </a:p>
                  </a:txBody>
                  <a:tcPr marT="45725" marB="45725" marR="93175" marL="93175"/>
                </a:tc>
                <a:tc>
                  <a:txBody>
                    <a:bodyPr>
                      <a:noAutofit/>
                    </a:bodyPr>
                    <a:lstStyle/>
                    <a:p>
                      <a:pPr indent="0" lvl="0" marL="0" marR="0" rtl="0" algn="l">
                        <a:spcBef>
                          <a:spcPts val="0"/>
                        </a:spcBef>
                        <a:buSzPct val="25000"/>
                        <a:buNone/>
                      </a:pPr>
                      <a:r>
                        <a:rPr b="1" baseline="0" lang="en-US" sz="1800" u="none" cap="none" strike="noStrike"/>
                        <a:t>X</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Prohibit Statement Grouping</a:t>
                      </a:r>
                    </a:p>
                  </a:txBody>
                  <a:tcPr marT="45725" marB="45725" marR="93175" marL="93175"/>
                </a:tc>
                <a:tc>
                  <a:txBody>
                    <a:bodyPr>
                      <a:noAutofit/>
                    </a:bodyPr>
                    <a:lstStyle/>
                    <a:p>
                      <a:pPr indent="0" lvl="1" marL="0" marR="0" rtl="0" algn="l">
                        <a:spcBef>
                          <a:spcPts val="0"/>
                        </a:spcBef>
                        <a:buSzPct val="25000"/>
                        <a:buNone/>
                      </a:pPr>
                      <a:r>
                        <a:rPr b="1" baseline="0" lang="en-US" sz="1800" u="none" cap="none" strike="noStrike"/>
                        <a:t>X</a:t>
                      </a:r>
                    </a:p>
                  </a:txBody>
                  <a:tcPr marT="45725" marB="45725" marR="93175" marL="93175"/>
                </a:tc>
                <a:tc>
                  <a:txBody>
                    <a:bodyPr>
                      <a:noAutofit/>
                    </a:bodyPr>
                    <a:lstStyle/>
                    <a:p>
                      <a:pPr indent="0" lvl="0" marL="0" marR="0" rtl="0" algn="l">
                        <a:spcBef>
                          <a:spcPts val="0"/>
                        </a:spcBef>
                        <a:buSzPct val="25000"/>
                        <a:buNone/>
                      </a:pPr>
                      <a:r>
                        <a:rPr b="1" baseline="0" lang="en-US" sz="1800" u="none" cap="none" strike="noStrike"/>
                        <a:t>X</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Bill Agreement Amount/%</a:t>
                      </a:r>
                    </a:p>
                  </a:txBody>
                  <a:tcPr marT="45725" marB="45725" marR="93175" marL="93175"/>
                </a:tc>
                <a:tc>
                  <a:txBody>
                    <a:bodyPr>
                      <a:noAutofit/>
                    </a:bodyPr>
                    <a:lstStyle/>
                    <a:p>
                      <a:pPr indent="0" lvl="1" marL="0" marR="0" rtl="0" algn="l">
                        <a:spcBef>
                          <a:spcPts val="0"/>
                        </a:spcBef>
                        <a:buSzPct val="25000"/>
                        <a:buNone/>
                      </a:pPr>
                      <a:r>
                        <a:rPr b="1" baseline="0" lang="en-US" sz="1800" u="none" cap="none" strike="noStrike"/>
                        <a:t>X</a:t>
                      </a:r>
                    </a:p>
                  </a:txBody>
                  <a:tcPr marT="45725" marB="45725" marR="93175" marL="93175"/>
                </a:tc>
                <a:tc>
                  <a:txBody>
                    <a:bodyPr>
                      <a:noAutofit/>
                    </a:bodyPr>
                    <a:lstStyle/>
                    <a:p>
                      <a:pPr indent="0" lvl="1" marL="0" marR="0" rtl="0" algn="l">
                        <a:spcBef>
                          <a:spcPts val="0"/>
                        </a:spcBef>
                        <a:buSzPct val="25000"/>
                        <a:buNone/>
                      </a:pPr>
                      <a:r>
                        <a:rPr b="0" baseline="0" lang="en-US" sz="1400" u="none" cap="none" strike="noStrike"/>
                        <a:t>Leave blank</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Bill Agreement Amount</a:t>
                      </a:r>
                    </a:p>
                  </a:txBody>
                  <a:tcPr marT="45725" marB="45725" marR="93175" marL="93175"/>
                </a:tc>
                <a:tc>
                  <a:txBody>
                    <a:bodyPr>
                      <a:noAutofit/>
                    </a:bodyPr>
                    <a:lstStyle/>
                    <a:p>
                      <a:pPr indent="0" lvl="1" marL="0" marR="0" rtl="0" algn="l">
                        <a:spcBef>
                          <a:spcPts val="0"/>
                        </a:spcBef>
                        <a:buSzPct val="25000"/>
                        <a:buNone/>
                      </a:pPr>
                      <a:r>
                        <a:rPr b="0" baseline="0" lang="en-US" sz="1400" u="none" cap="none" strike="noStrike"/>
                        <a:t>Enter Amount to be billed each month</a:t>
                      </a:r>
                    </a:p>
                  </a:txBody>
                  <a:tcPr marT="45725" marB="45725" marR="93175" marL="93175"/>
                </a:tc>
                <a:tc>
                  <a:txBody>
                    <a:bodyPr>
                      <a:noAutofit/>
                    </a:bodyPr>
                    <a:lstStyle/>
                    <a:p>
                      <a:pPr indent="0" lvl="1" marL="0" marR="0" rtl="0" algn="l">
                        <a:spcBef>
                          <a:spcPts val="0"/>
                        </a:spcBef>
                        <a:buSzPct val="25000"/>
                        <a:buNone/>
                      </a:pPr>
                      <a:r>
                        <a:rPr b="0" baseline="0" lang="en-US" sz="1400" u="none" cap="none" strike="noStrike"/>
                        <a:t>Leave blank</a:t>
                      </a:r>
                    </a:p>
                  </a:txBody>
                  <a:tcPr marT="45725" marB="45725" marR="93175" marL="93175"/>
                </a:tc>
              </a:tr>
            </a:tbl>
          </a:graphicData>
        </a:graphic>
      </p:graphicFrame>
      <p:pic>
        <p:nvPicPr>
          <p:cNvPr id="1151" name="Shape 1151"/>
          <p:cNvPicPr preferRelativeResize="0"/>
          <p:nvPr/>
        </p:nvPicPr>
        <p:blipFill rotWithShape="1">
          <a:blip r:embed="rId3">
            <a:alphaModFix/>
          </a:blip>
          <a:srcRect b="0" l="0" r="0" t="0"/>
          <a:stretch/>
        </p:blipFill>
        <p:spPr>
          <a:xfrm>
            <a:off x="5052060" y="2669222"/>
            <a:ext cx="3771900" cy="2228850"/>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6" name="Shape 1156"/>
        <p:cNvGrpSpPr/>
        <p:nvPr/>
      </p:nvGrpSpPr>
      <p:grpSpPr>
        <a:xfrm>
          <a:off x="0" y="0"/>
          <a:ext cx="0" cy="0"/>
          <a:chOff x="0" y="0"/>
          <a:chExt cx="0" cy="0"/>
        </a:xfrm>
      </p:grpSpPr>
      <p:sp>
        <p:nvSpPr>
          <p:cNvPr id="1157" name="Shape 1157"/>
          <p:cNvSpPr txBox="1"/>
          <p:nvPr>
            <p:ph type="title"/>
          </p:nvPr>
        </p:nvSpPr>
        <p:spPr>
          <a:xfrm>
            <a:off x="336884" y="405263"/>
            <a:ext cx="8807114" cy="49008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br>
              <a:rPr b="1" baseline="0" i="0" lang="en-US" sz="2800" u="none" cap="none" strike="noStrike">
                <a:solidFill>
                  <a:schemeClr val="lt1"/>
                </a:solidFill>
                <a:latin typeface="Arial"/>
                <a:ea typeface="Arial"/>
                <a:cs typeface="Arial"/>
                <a:sym typeface="Arial"/>
              </a:rPr>
            </a:br>
            <a:r>
              <a:rPr b="1" baseline="0" i="0" lang="en-US" sz="2800" u="none" cap="none" strike="noStrike">
                <a:solidFill>
                  <a:schemeClr val="lt1"/>
                </a:solidFill>
                <a:latin typeface="Arial"/>
                <a:ea typeface="Arial"/>
                <a:cs typeface="Arial"/>
                <a:sym typeface="Arial"/>
              </a:rPr>
              <a:t>ED Settings for R6 Manual Business Lines</a:t>
            </a:r>
          </a:p>
        </p:txBody>
      </p:sp>
      <p:sp>
        <p:nvSpPr>
          <p:cNvPr id="1158" name="Shape 1158"/>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159" name="Shape 1159"/>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graphicFrame>
        <p:nvGraphicFramePr>
          <p:cNvPr id="1160" name="Shape 1160"/>
          <p:cNvGraphicFramePr/>
          <p:nvPr/>
        </p:nvGraphicFramePr>
        <p:xfrm>
          <a:off x="734437" y="3542371"/>
          <a:ext cx="3000000" cy="3000000"/>
        </p:xfrm>
        <a:graphic>
          <a:graphicData uri="http://schemas.openxmlformats.org/drawingml/2006/table">
            <a:tbl>
              <a:tblPr bandRow="1" firstRow="1">
                <a:noFill/>
                <a:tableStyleId>{98AECB2E-3393-4003-A388-BD6EB82A7E16}</a:tableStyleId>
              </a:tblPr>
              <a:tblGrid>
                <a:gridCol w="2117950"/>
                <a:gridCol w="3193575"/>
                <a:gridCol w="1624075"/>
                <a:gridCol w="1294775"/>
              </a:tblGrid>
              <a:tr h="370850">
                <a:tc>
                  <a:txBody>
                    <a:bodyPr>
                      <a:noAutofit/>
                    </a:bodyPr>
                    <a:lstStyle/>
                    <a:p>
                      <a:pPr indent="0" lvl="0" marL="0" marR="0" rtl="0" algn="l">
                        <a:spcBef>
                          <a:spcPts val="0"/>
                        </a:spcBef>
                        <a:buSzPct val="25000"/>
                        <a:buNone/>
                      </a:pPr>
                      <a:r>
                        <a:rPr baseline="0" lang="en-US" sz="1800" u="none" cap="none" strike="noStrike">
                          <a:solidFill>
                            <a:schemeClr val="dk1"/>
                          </a:solidFill>
                        </a:rPr>
                        <a:t>Agreements bill</a:t>
                      </a:r>
                    </a:p>
                  </a:txBody>
                  <a:tcPr marT="45725" marB="45725" marR="93175" marL="93175"/>
                </a:tc>
                <a:tc>
                  <a:txBody>
                    <a:bodyPr>
                      <a:noAutofit/>
                    </a:bodyPr>
                    <a:lstStyle/>
                    <a:p>
                      <a:pPr indent="0" lvl="0" marL="0" marR="0" rtl="0" algn="ctr">
                        <a:spcBef>
                          <a:spcPts val="0"/>
                        </a:spcBef>
                        <a:buSzPct val="25000"/>
                        <a:buNone/>
                      </a:pPr>
                      <a:r>
                        <a:rPr baseline="0" lang="en-US" sz="1800" u="none" cap="none" strike="noStrike">
                          <a:solidFill>
                            <a:schemeClr val="dk1"/>
                          </a:solidFill>
                        </a:rPr>
                        <a:t>Monthly</a:t>
                      </a:r>
                    </a:p>
                  </a:txBody>
                  <a:tcPr marT="45725" marB="45725" marR="93175" marL="93175"/>
                </a:tc>
                <a:tc>
                  <a:txBody>
                    <a:bodyPr>
                      <a:noAutofit/>
                    </a:bodyPr>
                    <a:lstStyle/>
                    <a:p>
                      <a:pPr indent="0" lvl="0" marL="0" marR="0" rtl="0" algn="ctr">
                        <a:spcBef>
                          <a:spcPts val="0"/>
                        </a:spcBef>
                        <a:buSzPct val="25000"/>
                        <a:buNone/>
                      </a:pPr>
                      <a:r>
                        <a:rPr baseline="0" lang="en-US" sz="1800" u="none" cap="none" strike="noStrike">
                          <a:solidFill>
                            <a:schemeClr val="dk1"/>
                          </a:solidFill>
                        </a:rPr>
                        <a:t>Quarterly</a:t>
                      </a:r>
                    </a:p>
                  </a:txBody>
                  <a:tcPr marT="45725" marB="45725" marR="93175" marL="93175"/>
                </a:tc>
                <a:tc>
                  <a:txBody>
                    <a:bodyPr>
                      <a:noAutofit/>
                    </a:bodyPr>
                    <a:lstStyle/>
                    <a:p>
                      <a:pPr indent="0" lvl="0" marL="0" marR="0" rtl="0" algn="ctr">
                        <a:spcBef>
                          <a:spcPts val="0"/>
                        </a:spcBef>
                        <a:buSzPct val="25000"/>
                        <a:buNone/>
                      </a:pPr>
                      <a:r>
                        <a:rPr baseline="0" lang="en-US" sz="1800" u="none" cap="none" strike="noStrike">
                          <a:solidFill>
                            <a:schemeClr val="dk1"/>
                          </a:solidFill>
                        </a:rPr>
                        <a:t>Annually</a:t>
                      </a:r>
                    </a:p>
                  </a:txBody>
                  <a:tcPr marT="45725" marB="45725" marR="93175" marL="93175"/>
                </a:tc>
              </a:tr>
              <a:tr h="370850">
                <a:tc>
                  <a:txBody>
                    <a:bodyPr>
                      <a:noAutofit/>
                    </a:bodyPr>
                    <a:lstStyle/>
                    <a:p>
                      <a:pPr indent="0" lvl="0" marL="0" marR="0" rtl="0" algn="l">
                        <a:spcBef>
                          <a:spcPts val="0"/>
                        </a:spcBef>
                        <a:buSzPct val="25000"/>
                        <a:buNone/>
                      </a:pPr>
                      <a:r>
                        <a:rPr b="1" baseline="0" lang="en-US" sz="1600" u="none" cap="none" strike="noStrike">
                          <a:solidFill>
                            <a:schemeClr val="dk1"/>
                          </a:solidFill>
                        </a:rPr>
                        <a:t>Business Line</a:t>
                      </a:r>
                    </a:p>
                  </a:txBody>
                  <a:tcPr marT="45725" marB="45725" marR="93175" marL="93175"/>
                </a:tc>
                <a:tc>
                  <a:txBody>
                    <a:bodyPr>
                      <a:noAutofit/>
                    </a:bodyPr>
                    <a:lstStyle/>
                    <a:p>
                      <a:pPr indent="0" lvl="0" marL="0" marR="0" rtl="0" algn="l">
                        <a:spcBef>
                          <a:spcPts val="0"/>
                        </a:spcBef>
                        <a:buSzPct val="25000"/>
                        <a:buNone/>
                      </a:pPr>
                      <a:r>
                        <a:rPr b="0" baseline="0" lang="en-US" sz="1400" u="none" cap="none" strike="noStrike">
                          <a:solidFill>
                            <a:schemeClr val="dk1"/>
                          </a:solidFill>
                        </a:rPr>
                        <a:t>IAE, Interagency Council, FCS, Great Seal of US, UFP, External Services</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solidFill>
                            <a:schemeClr val="dk1"/>
                          </a:solidFill>
                        </a:rPr>
                        <a:t>FCS, External Services</a:t>
                      </a:r>
                    </a:p>
                  </a:txBody>
                  <a:tcPr marT="45725" marB="45725" marR="93175" marL="93175"/>
                </a:tc>
                <a:tc>
                  <a:txBody>
                    <a:bodyPr>
                      <a:noAutofit/>
                    </a:bodyPr>
                    <a:lstStyle/>
                    <a:p>
                      <a:pPr indent="0" lvl="0" marL="0" marR="0" rtl="0" algn="l">
                        <a:spcBef>
                          <a:spcPts val="0"/>
                        </a:spcBef>
                        <a:buSzPct val="25000"/>
                        <a:buNone/>
                      </a:pPr>
                      <a:r>
                        <a:rPr baseline="0" lang="en-US" sz="1400" u="none" cap="none" strike="noStrike">
                          <a:solidFill>
                            <a:schemeClr val="dk1"/>
                          </a:solidFill>
                        </a:rPr>
                        <a:t>External Services</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Bill Cycle</a:t>
                      </a:r>
                    </a:p>
                  </a:txBody>
                  <a:tcPr marT="45725" marB="45725" marR="93175" marL="93175"/>
                </a:tc>
                <a:tc>
                  <a:txBody>
                    <a:bodyPr>
                      <a:noAutofit/>
                    </a:bodyPr>
                    <a:lstStyle/>
                    <a:p>
                      <a:pPr indent="0" lvl="0" marL="0" marR="0" rtl="0" algn="l">
                        <a:spcBef>
                          <a:spcPts val="0"/>
                        </a:spcBef>
                        <a:spcAft>
                          <a:spcPts val="600"/>
                        </a:spcAft>
                        <a:buSzPct val="25000"/>
                        <a:buNone/>
                      </a:pPr>
                      <a:r>
                        <a:rPr baseline="0" lang="en-US" sz="1400" u="none" cap="none" strike="noStrike"/>
                        <a:t>Set to </a:t>
                      </a:r>
                      <a:r>
                        <a:rPr b="1" baseline="0" lang="en-US" sz="1400" u="none" cap="none" strike="noStrike"/>
                        <a:t>Every month on Y of the month</a:t>
                      </a:r>
                    </a:p>
                  </a:txBody>
                  <a:tcPr marT="45725" marB="45725" marR="93175" marL="93175"/>
                </a:tc>
                <a:tc>
                  <a:txBody>
                    <a:bodyPr>
                      <a:noAutofit/>
                    </a:bodyPr>
                    <a:lstStyle/>
                    <a:p>
                      <a:pPr indent="0" lvl="0" marL="0" marR="0" rtl="0" algn="l">
                        <a:spcBef>
                          <a:spcPts val="0"/>
                        </a:spcBef>
                        <a:spcAft>
                          <a:spcPts val="600"/>
                        </a:spcAft>
                        <a:buSzPct val="25000"/>
                        <a:buNone/>
                      </a:pPr>
                      <a:r>
                        <a:rPr baseline="0" lang="en-US" sz="1400" u="none" cap="none" strike="noStrike"/>
                        <a:t>Set to </a:t>
                      </a:r>
                      <a:r>
                        <a:rPr b="1" baseline="0" lang="en-US" sz="1400" u="none" cap="none" strike="noStrike"/>
                        <a:t>Every X Days</a:t>
                      </a:r>
                    </a:p>
                  </a:txBody>
                  <a:tcPr marT="45725" marB="45725" marR="93175" marL="93175"/>
                </a:tc>
                <a:tc>
                  <a:txBody>
                    <a:bodyPr>
                      <a:noAutofit/>
                    </a:bodyPr>
                    <a:lstStyle/>
                    <a:p>
                      <a:pPr indent="0" lvl="0" marL="0" marR="0" rtl="0" algn="l">
                        <a:lnSpc>
                          <a:spcPct val="100000"/>
                        </a:lnSpc>
                        <a:spcBef>
                          <a:spcPts val="0"/>
                        </a:spcBef>
                        <a:spcAft>
                          <a:spcPts val="600"/>
                        </a:spcAft>
                        <a:buClr>
                          <a:schemeClr val="dk1"/>
                        </a:buClr>
                        <a:buSzPct val="25000"/>
                        <a:buFont typeface="Arial"/>
                        <a:buNone/>
                      </a:pPr>
                      <a:r>
                        <a:rPr baseline="0" lang="en-US" sz="1400" u="none" cap="none" strike="noStrike"/>
                        <a:t>Set to </a:t>
                      </a:r>
                      <a:r>
                        <a:rPr b="1" baseline="0" lang="en-US" sz="1400" u="none" cap="none" strike="noStrike"/>
                        <a:t>Every X Days</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Frequency Interval (X)</a:t>
                      </a:r>
                    </a:p>
                  </a:txBody>
                  <a:tcPr marT="45725" marB="45725" marR="93175" marL="93175"/>
                </a:tc>
                <a:tc>
                  <a:txBody>
                    <a:bodyPr>
                      <a:noAutofit/>
                    </a:bodyPr>
                    <a:lstStyle/>
                    <a:p>
                      <a:pPr indent="0" lvl="1" marL="0" marR="0" rtl="0" algn="l">
                        <a:spcBef>
                          <a:spcPts val="0"/>
                        </a:spcBef>
                        <a:buSzPct val="25000"/>
                        <a:buNone/>
                      </a:pPr>
                      <a:r>
                        <a:rPr baseline="0" lang="en-US" sz="1400" u="none" cap="none" strike="noStrike"/>
                        <a:t>Leave blank</a:t>
                      </a:r>
                    </a:p>
                  </a:txBody>
                  <a:tcPr marT="45725" marB="45725" marR="93175" marL="93175"/>
                </a:tc>
                <a:tc>
                  <a:txBody>
                    <a:bodyPr>
                      <a:noAutofit/>
                    </a:bodyPr>
                    <a:lstStyle/>
                    <a:p>
                      <a:pPr indent="0" lvl="1" marL="0" marR="0" rtl="0" algn="l">
                        <a:spcBef>
                          <a:spcPts val="0"/>
                        </a:spcBef>
                        <a:buSzPct val="25000"/>
                        <a:buNone/>
                      </a:pPr>
                      <a:r>
                        <a:rPr baseline="0" lang="en-US" sz="1400" u="none" cap="none" strike="noStrike"/>
                        <a:t>Set to </a:t>
                      </a:r>
                      <a:r>
                        <a:rPr b="1" baseline="0" lang="en-US" sz="1400" u="none" cap="none" strike="noStrike"/>
                        <a:t>88</a:t>
                      </a:r>
                    </a:p>
                  </a:txBody>
                  <a:tcPr marT="45725" marB="45725" marR="93175" marL="93175"/>
                </a:tc>
                <a:tc>
                  <a:txBody>
                    <a:bodyPr>
                      <a:noAutofit/>
                    </a:bodyPr>
                    <a:lstStyle/>
                    <a:p>
                      <a:pPr indent="0" lvl="1" marL="0" marR="0" rtl="0" algn="l">
                        <a:lnSpc>
                          <a:spcPct val="100000"/>
                        </a:lnSpc>
                        <a:spcBef>
                          <a:spcPts val="0"/>
                        </a:spcBef>
                        <a:spcAft>
                          <a:spcPts val="0"/>
                        </a:spcAft>
                        <a:buClr>
                          <a:schemeClr val="dk1"/>
                        </a:buClr>
                        <a:buSzPct val="25000"/>
                        <a:buFont typeface="Arial"/>
                        <a:buNone/>
                      </a:pPr>
                      <a:r>
                        <a:rPr baseline="0" lang="en-US" sz="1400" u="none" cap="none" strike="noStrike"/>
                        <a:t>Set to </a:t>
                      </a:r>
                      <a:r>
                        <a:rPr b="1" baseline="0" lang="en-US" sz="1400" u="none" cap="none" strike="noStrike"/>
                        <a:t>360</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Day of Month (Y)</a:t>
                      </a:r>
                    </a:p>
                  </a:txBody>
                  <a:tcPr marT="45725" marB="45725" marR="93175" marL="93175"/>
                </a:tc>
                <a:tc>
                  <a:txBody>
                    <a:bodyPr>
                      <a:noAutofit/>
                    </a:bodyPr>
                    <a:lstStyle/>
                    <a:p>
                      <a:pPr indent="0" lvl="1" marL="0" marR="0" rtl="0" algn="l">
                        <a:spcBef>
                          <a:spcPts val="0"/>
                        </a:spcBef>
                        <a:buSzPct val="25000"/>
                        <a:buNone/>
                      </a:pPr>
                      <a:r>
                        <a:rPr b="0" baseline="0" lang="en-US" sz="1400" u="none" cap="none" strike="noStrike"/>
                        <a:t>Set to </a:t>
                      </a:r>
                      <a:r>
                        <a:rPr b="1" baseline="0" lang="en-US" sz="1400" u="none" cap="none" strike="noStrike"/>
                        <a:t>20 </a:t>
                      </a:r>
                      <a:br>
                        <a:rPr b="0" baseline="0" lang="en-US" sz="1400" u="none" cap="none" strike="noStrike"/>
                      </a:br>
                      <a:r>
                        <a:rPr b="0" baseline="0" lang="en-US" sz="1400" u="none" cap="none" strike="noStrike"/>
                        <a:t>Monthly bills are typically generated on the 20</a:t>
                      </a:r>
                      <a:r>
                        <a:rPr b="0" baseline="30000" lang="en-US" sz="1400" u="none" cap="none" strike="noStrike"/>
                        <a:t>th</a:t>
                      </a:r>
                      <a:r>
                        <a:rPr b="0" baseline="0" lang="en-US" sz="1400" u="none" cap="none" strike="noStrike"/>
                        <a:t> of each month</a:t>
                      </a:r>
                    </a:p>
                  </a:txBody>
                  <a:tcPr marT="45725" marB="45725" marR="93175" marL="93175"/>
                </a:tc>
                <a:tc>
                  <a:txBody>
                    <a:bodyPr>
                      <a:noAutofit/>
                    </a:bodyPr>
                    <a:lstStyle/>
                    <a:p>
                      <a:pPr indent="0" lvl="1" marL="0" marR="0" rtl="0" algn="l">
                        <a:lnSpc>
                          <a:spcPct val="100000"/>
                        </a:lnSpc>
                        <a:spcBef>
                          <a:spcPts val="0"/>
                        </a:spcBef>
                        <a:spcAft>
                          <a:spcPts val="0"/>
                        </a:spcAft>
                        <a:buClr>
                          <a:schemeClr val="dk1"/>
                        </a:buClr>
                        <a:buSzPct val="25000"/>
                        <a:buFont typeface="Arial"/>
                        <a:buNone/>
                      </a:pPr>
                      <a:r>
                        <a:rPr baseline="0" lang="en-US" sz="1400" u="none" cap="none" strike="noStrike"/>
                        <a:t>Leave blank</a:t>
                      </a:r>
                    </a:p>
                    <a:p>
                      <a:pPr indent="0" lvl="1" marL="0" marR="0" rtl="0" algn="l">
                        <a:spcBef>
                          <a:spcPts val="0"/>
                        </a:spcBef>
                        <a:buNone/>
                      </a:pPr>
                      <a:r>
                        <a:t/>
                      </a:r>
                      <a:endParaRPr b="1" baseline="0" sz="1400" u="none" cap="none" strike="noStrike"/>
                    </a:p>
                  </a:txBody>
                  <a:tcPr marT="45725" marB="45725" marR="93175" marL="93175"/>
                </a:tc>
                <a:tc>
                  <a:txBody>
                    <a:bodyPr>
                      <a:noAutofit/>
                    </a:bodyPr>
                    <a:lstStyle/>
                    <a:p>
                      <a:pPr indent="0" lvl="1" marL="0" marR="0" rtl="0" algn="l">
                        <a:lnSpc>
                          <a:spcPct val="100000"/>
                        </a:lnSpc>
                        <a:spcBef>
                          <a:spcPts val="0"/>
                        </a:spcBef>
                        <a:spcAft>
                          <a:spcPts val="0"/>
                        </a:spcAft>
                        <a:buClr>
                          <a:schemeClr val="dk1"/>
                        </a:buClr>
                        <a:buSzPct val="25000"/>
                        <a:buFont typeface="Arial"/>
                        <a:buNone/>
                      </a:pPr>
                      <a:r>
                        <a:rPr baseline="0" lang="en-US" sz="1400" u="none" cap="none" strike="noStrike"/>
                        <a:t>Leave blank</a:t>
                      </a:r>
                    </a:p>
                    <a:p>
                      <a:pPr indent="0" lvl="1" marL="0" marR="0" rtl="0" algn="l">
                        <a:spcBef>
                          <a:spcPts val="0"/>
                        </a:spcBef>
                        <a:buNone/>
                      </a:pPr>
                      <a:r>
                        <a:t/>
                      </a:r>
                      <a:endParaRPr b="1" baseline="0" sz="1400" u="none" cap="none" strike="noStrike"/>
                    </a:p>
                  </a:txBody>
                  <a:tcPr marT="45725" marB="45725" marR="93175" marL="93175"/>
                </a:tc>
              </a:tr>
            </a:tbl>
          </a:graphicData>
        </a:graphic>
      </p:graphicFrame>
      <p:pic>
        <p:nvPicPr>
          <p:cNvPr id="1161" name="Shape 1161"/>
          <p:cNvPicPr preferRelativeResize="0"/>
          <p:nvPr/>
        </p:nvPicPr>
        <p:blipFill rotWithShape="1">
          <a:blip r:embed="rId3">
            <a:alphaModFix/>
          </a:blip>
          <a:srcRect b="905" l="0" r="0" t="1"/>
          <a:stretch/>
        </p:blipFill>
        <p:spPr>
          <a:xfrm>
            <a:off x="2206791" y="1284026"/>
            <a:ext cx="5067300" cy="2114265"/>
          </a:xfrm>
          <a:prstGeom prst="rect">
            <a:avLst/>
          </a:prstGeom>
          <a:noFill/>
          <a:ln cap="flat" cmpd="sng" w="19050">
            <a:solidFill>
              <a:schemeClr val="dk1"/>
            </a:solidFill>
            <a:prstDash val="solid"/>
            <a:miter/>
            <a:headEnd len="med" w="med" type="none"/>
            <a:tailEnd len="med" w="med" type="none"/>
          </a:ln>
        </p:spPr>
      </p:pic>
    </p:spTree>
  </p:cSld>
  <p:clrMapOvr>
    <a:masterClrMapping/>
  </p:clrMapOvr>
  <p:transition spd="slow">
    <p:cut/>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6" name="Shape 1166"/>
        <p:cNvGrpSpPr/>
        <p:nvPr/>
      </p:nvGrpSpPr>
      <p:grpSpPr>
        <a:xfrm>
          <a:off x="0" y="0"/>
          <a:ext cx="0" cy="0"/>
          <a:chOff x="0" y="0"/>
          <a:chExt cx="0" cy="0"/>
        </a:xfrm>
      </p:grpSpPr>
      <p:sp>
        <p:nvSpPr>
          <p:cNvPr id="1167" name="Shape 1167"/>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sp>
        <p:nvSpPr>
          <p:cNvPr id="1168" name="Shape 1168"/>
          <p:cNvSpPr txBox="1"/>
          <p:nvPr/>
        </p:nvSpPr>
        <p:spPr>
          <a:xfrm>
            <a:off x="327546" y="290357"/>
            <a:ext cx="8816453"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Settings for R6 Manual Business Lines</a:t>
            </a:r>
          </a:p>
        </p:txBody>
      </p:sp>
      <p:sp>
        <p:nvSpPr>
          <p:cNvPr id="1169" name="Shape 1169"/>
          <p:cNvSpPr/>
          <p:nvPr/>
        </p:nvSpPr>
        <p:spPr>
          <a:xfrm>
            <a:off x="7467600" y="5870528"/>
            <a:ext cx="1493519" cy="835071"/>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aphicFrame>
        <p:nvGraphicFramePr>
          <p:cNvPr id="1170" name="Shape 1170"/>
          <p:cNvGraphicFramePr/>
          <p:nvPr/>
        </p:nvGraphicFramePr>
        <p:xfrm>
          <a:off x="1815151" y="2021840"/>
          <a:ext cx="3000000" cy="3000000"/>
        </p:xfrm>
        <a:graphic>
          <a:graphicData uri="http://schemas.openxmlformats.org/drawingml/2006/table">
            <a:tbl>
              <a:tblPr bandRow="1" firstRow="1">
                <a:noFill/>
                <a:tableStyleId>{C759B808-AED0-4B45-993B-2E1286D72FCE}</a:tableStyleId>
              </a:tblPr>
              <a:tblGrid>
                <a:gridCol w="2361075"/>
                <a:gridCol w="1247800"/>
                <a:gridCol w="1675625"/>
                <a:gridCol w="1732425"/>
              </a:tblGrid>
              <a:tr h="370850">
                <a:tc>
                  <a:txBody>
                    <a:bodyPr>
                      <a:noAutofit/>
                    </a:bodyPr>
                    <a:lstStyle/>
                    <a:p>
                      <a:pPr indent="0" lvl="0" marL="0" marR="0" rtl="0" algn="l">
                        <a:spcBef>
                          <a:spcPts val="0"/>
                        </a:spcBef>
                        <a:buNone/>
                      </a:pPr>
                      <a:r>
                        <a:t/>
                      </a:r>
                      <a:endParaRPr baseline="0" sz="1800" u="none" cap="none" strike="noStrike">
                        <a:solidFill>
                          <a:schemeClr val="dk1"/>
                        </a:solidFill>
                      </a:endParaRPr>
                    </a:p>
                  </a:txBody>
                  <a:tcPr marT="45725" marB="45725" marR="93175" marL="93175"/>
                </a:tc>
                <a:tc>
                  <a:txBody>
                    <a:bodyPr>
                      <a:noAutofit/>
                    </a:bodyPr>
                    <a:lstStyle/>
                    <a:p>
                      <a:pPr indent="0" lvl="0" marL="0" marR="0" rtl="0" algn="l">
                        <a:spcBef>
                          <a:spcPts val="0"/>
                        </a:spcBef>
                        <a:buSzPct val="25000"/>
                        <a:buNone/>
                      </a:pPr>
                      <a:r>
                        <a:rPr baseline="0" lang="en-US" sz="1800" u="none" cap="none" strike="noStrike">
                          <a:solidFill>
                            <a:schemeClr val="dk1"/>
                          </a:solidFill>
                        </a:rPr>
                        <a:t>Bill by Flat Rate</a:t>
                      </a:r>
                    </a:p>
                  </a:txBody>
                  <a:tcPr marT="45725" marB="45725" marR="93175" marL="93175"/>
                </a:tc>
                <a:tc>
                  <a:txBody>
                    <a:bodyPr>
                      <a:noAutofit/>
                    </a:bodyPr>
                    <a:lstStyle/>
                    <a:p>
                      <a:pPr indent="0" lvl="0" marL="0" marR="0" rtl="0" algn="l">
                        <a:spcBef>
                          <a:spcPts val="0"/>
                        </a:spcBef>
                        <a:buSzPct val="25000"/>
                        <a:buNone/>
                      </a:pPr>
                      <a:r>
                        <a:rPr baseline="0" lang="en-US" sz="1800" u="none" cap="none" strike="noStrike">
                          <a:solidFill>
                            <a:schemeClr val="dk1"/>
                          </a:solidFill>
                        </a:rPr>
                        <a:t>Bill by Actual Spending</a:t>
                      </a:r>
                    </a:p>
                  </a:txBody>
                  <a:tcPr marT="45725" marB="45725" marR="93175" marL="93175"/>
                </a:tc>
                <a:tc>
                  <a:txBody>
                    <a:bodyPr>
                      <a:noAutofit/>
                    </a:bodyPr>
                    <a:lstStyle/>
                    <a:p>
                      <a:pPr indent="0" lvl="0" marL="0" marR="0" rtl="0" algn="l">
                        <a:spcBef>
                          <a:spcPts val="0"/>
                        </a:spcBef>
                        <a:buSzPct val="25000"/>
                        <a:buNone/>
                      </a:pPr>
                      <a:r>
                        <a:rPr baseline="0" lang="en-US" sz="1800" u="none" cap="none" strike="noStrike">
                          <a:solidFill>
                            <a:schemeClr val="dk1"/>
                          </a:solidFill>
                        </a:rPr>
                        <a:t>Bill by Agreement Charges</a:t>
                      </a:r>
                    </a:p>
                  </a:txBody>
                  <a:tcPr marT="45725" marB="45725" marR="93175" marL="93175"/>
                </a:tc>
              </a:tr>
              <a:tr h="370850">
                <a:tc>
                  <a:txBody>
                    <a:bodyPr>
                      <a:noAutofit/>
                    </a:bodyPr>
                    <a:lstStyle/>
                    <a:p>
                      <a:pPr indent="0" lvl="0" marL="0" marR="0" rtl="0" algn="l">
                        <a:spcBef>
                          <a:spcPts val="0"/>
                        </a:spcBef>
                        <a:spcAft>
                          <a:spcPts val="0"/>
                        </a:spcAft>
                        <a:buNone/>
                      </a:pPr>
                      <a:r>
                        <a:t/>
                      </a:r>
                      <a:endParaRPr b="1" baseline="0" sz="1800" u="none" cap="none" strike="noStrike">
                        <a:solidFill>
                          <a:srgbClr val="000000"/>
                        </a:solidFill>
                        <a:latin typeface="Arial"/>
                        <a:ea typeface="Arial"/>
                        <a:cs typeface="Arial"/>
                        <a:sym typeface="Arial"/>
                      </a:endParaRPr>
                    </a:p>
                    <a:p>
                      <a:pPr indent="0" lvl="0" marL="0" marR="0" rtl="0" algn="l">
                        <a:spcBef>
                          <a:spcPts val="400"/>
                        </a:spcBef>
                        <a:spcAft>
                          <a:spcPts val="0"/>
                        </a:spcAft>
                        <a:buNone/>
                      </a:pPr>
                      <a:r>
                        <a:t/>
                      </a:r>
                      <a:endParaRPr b="1" baseline="0" sz="1800" u="none" cap="none" strike="noStrike">
                        <a:solidFill>
                          <a:srgbClr val="000000"/>
                        </a:solidFill>
                        <a:latin typeface="Arial"/>
                        <a:ea typeface="Arial"/>
                        <a:cs typeface="Arial"/>
                        <a:sym typeface="Arial"/>
                      </a:endParaRPr>
                    </a:p>
                    <a:p>
                      <a:pPr indent="0" lvl="0" marL="0" marR="0" rtl="0" algn="l">
                        <a:spcBef>
                          <a:spcPts val="400"/>
                        </a:spcBef>
                        <a:spcAft>
                          <a:spcPts val="200"/>
                        </a:spcAft>
                        <a:buSzPct val="25000"/>
                        <a:buNone/>
                      </a:pPr>
                      <a:r>
                        <a:rPr b="1" baseline="0" lang="en-US" sz="1800" u="none" cap="none" strike="noStrike">
                          <a:solidFill>
                            <a:srgbClr val="000000"/>
                          </a:solidFill>
                          <a:latin typeface="Arial"/>
                          <a:ea typeface="Arial"/>
                          <a:cs typeface="Arial"/>
                          <a:sym typeface="Arial"/>
                        </a:rPr>
                        <a:t>Business Line</a:t>
                      </a:r>
                    </a:p>
                  </a:txBody>
                  <a:tcPr marT="0" marB="0" marR="68575" marL="68575"/>
                </a:tc>
                <a:tc>
                  <a:txBody>
                    <a:bodyPr>
                      <a:noAutofit/>
                    </a:bodyPr>
                    <a:lstStyle/>
                    <a:p>
                      <a:pPr indent="0" lvl="0" marL="0" marR="0" rtl="0" algn="l">
                        <a:spcBef>
                          <a:spcPts val="0"/>
                        </a:spcBef>
                        <a:buSzPct val="25000"/>
                        <a:buNone/>
                      </a:pPr>
                      <a:r>
                        <a:rPr baseline="0" lang="en-US" sz="1400" u="none" cap="none" strike="noStrike"/>
                        <a:t>IAE</a:t>
                      </a:r>
                    </a:p>
                  </a:txBody>
                  <a:tcPr marT="45725" marB="45725" marR="93175" marL="93175"/>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solidFill>
                            <a:schemeClr val="dk1"/>
                          </a:solidFill>
                        </a:rPr>
                        <a:t>FCS – Publication Distribution</a:t>
                      </a:r>
                    </a:p>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t>Interagency Council</a:t>
                      </a:r>
                    </a:p>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t>Great Seal of US</a:t>
                      </a:r>
                    </a:p>
                    <a:p>
                      <a:pPr indent="0" lvl="0" marL="0" marR="0" rtl="0" algn="l">
                        <a:spcBef>
                          <a:spcPts val="0"/>
                        </a:spcBef>
                        <a:buSzPct val="25000"/>
                        <a:buNone/>
                      </a:pPr>
                      <a:r>
                        <a:rPr baseline="0" lang="en-US" sz="1400" u="none" cap="none" strike="noStrike"/>
                        <a:t>External Services - USIP</a:t>
                      </a:r>
                    </a:p>
                  </a:txBody>
                  <a:tcPr marT="45725" marB="45725" marR="93175" marL="93175"/>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solidFill>
                            <a:schemeClr val="dk1"/>
                          </a:solidFill>
                          <a:latin typeface="Arial"/>
                          <a:ea typeface="Arial"/>
                          <a:cs typeface="Arial"/>
                          <a:sym typeface="Arial"/>
                        </a:rPr>
                        <a:t>FCS - Innovative Technology</a:t>
                      </a:r>
                    </a:p>
                    <a:p>
                      <a:pPr indent="0" lvl="0" marL="0" marR="0" rtl="0" algn="l">
                        <a:lnSpc>
                          <a:spcPct val="100000"/>
                        </a:lnSpc>
                        <a:spcBef>
                          <a:spcPts val="0"/>
                        </a:spcBef>
                        <a:spcAft>
                          <a:spcPts val="0"/>
                        </a:spcAft>
                        <a:buClr>
                          <a:schemeClr val="dk1"/>
                        </a:buClr>
                        <a:buSzPct val="25000"/>
                        <a:buFont typeface="Arial"/>
                        <a:buNone/>
                      </a:pPr>
                      <a:r>
                        <a:rPr baseline="0" lang="en-US" sz="1400" u="none" cap="none" strike="noStrike"/>
                        <a:t>External Services - Other</a:t>
                      </a:r>
                    </a:p>
                    <a:p>
                      <a:pPr indent="0" lvl="0" marL="0" marR="0" rtl="0" algn="l">
                        <a:lnSpc>
                          <a:spcPct val="100000"/>
                        </a:lnSpc>
                        <a:spcBef>
                          <a:spcPts val="0"/>
                        </a:spcBef>
                        <a:spcAft>
                          <a:spcPts val="0"/>
                        </a:spcAft>
                        <a:buClr>
                          <a:schemeClr val="dk1"/>
                        </a:buClr>
                        <a:buFont typeface="Arial"/>
                        <a:buNone/>
                      </a:pPr>
                      <a:r>
                        <a:t/>
                      </a:r>
                      <a:endParaRPr baseline="0" sz="1400" u="none" cap="none" strike="noStrike">
                        <a:solidFill>
                          <a:schemeClr val="dk1"/>
                        </a:solidFill>
                        <a:latin typeface="Arial"/>
                        <a:ea typeface="Arial"/>
                        <a:cs typeface="Arial"/>
                        <a:sym typeface="Arial"/>
                      </a:endParaRPr>
                    </a:p>
                  </a:txBody>
                  <a:tcPr marT="45725" marB="45725" marR="93175" marL="93175"/>
                </a:tc>
              </a:tr>
              <a:tr h="370850">
                <a:tc>
                  <a:txBody>
                    <a:bodyPr>
                      <a:noAutofit/>
                    </a:bodyPr>
                    <a:lstStyle/>
                    <a:p>
                      <a:pPr indent="0" lvl="0" marL="0" marR="0" rtl="0" algn="l">
                        <a:spcBef>
                          <a:spcPts val="0"/>
                        </a:spcBef>
                        <a:spcAft>
                          <a:spcPts val="200"/>
                        </a:spcAft>
                        <a:buSzPct val="25000"/>
                        <a:buNone/>
                      </a:pPr>
                      <a:r>
                        <a:rPr b="1" baseline="0" lang="en-US" sz="1400" u="none" cap="none" strike="noStrike">
                          <a:solidFill>
                            <a:srgbClr val="000000"/>
                          </a:solidFill>
                          <a:latin typeface="Arial"/>
                          <a:ea typeface="Arial"/>
                          <a:cs typeface="Arial"/>
                          <a:sym typeface="Arial"/>
                        </a:rPr>
                        <a:t>Agreement Charge</a:t>
                      </a:r>
                    </a:p>
                  </a:txBody>
                  <a:tcPr marT="0" marB="0" marR="68575" marL="68575"/>
                </a:tc>
                <a:tc>
                  <a:txBody>
                    <a:bodyPr>
                      <a:noAutofit/>
                    </a:bodyPr>
                    <a:lstStyle/>
                    <a:p>
                      <a:pPr indent="0" lvl="0" marL="0" marR="0" rtl="0" algn="ctr">
                        <a:spcBef>
                          <a:spcPts val="0"/>
                        </a:spcBef>
                        <a:buNone/>
                      </a:pPr>
                      <a:r>
                        <a:t/>
                      </a:r>
                      <a:endParaRPr baseline="0" sz="1400" u="none" cap="none" strike="noStrike"/>
                    </a:p>
                  </a:txBody>
                  <a:tcPr marT="45725" marB="45725" marR="93175" marL="93175"/>
                </a:tc>
                <a:tc>
                  <a:txBody>
                    <a:bodyPr>
                      <a:noAutofit/>
                    </a:bodyPr>
                    <a:lstStyle/>
                    <a:p>
                      <a:pPr indent="0" lvl="0" marL="0" marR="0" rtl="0" algn="ctr">
                        <a:spcBef>
                          <a:spcPts val="0"/>
                        </a:spcBef>
                        <a:buNone/>
                      </a:pPr>
                      <a:r>
                        <a:t/>
                      </a:r>
                      <a:endParaRPr b="1" baseline="0" sz="1400" u="none" cap="none" strike="noStrike"/>
                    </a:p>
                  </a:txBody>
                  <a:tcPr marT="45725" marB="45725" marR="93175" marL="93175"/>
                </a:tc>
                <a:tc>
                  <a:txBody>
                    <a:bodyPr>
                      <a:noAutofit/>
                    </a:bodyPr>
                    <a:lstStyle/>
                    <a:p>
                      <a:pPr indent="0" lvl="0" marL="0" marR="0" rtl="0" algn="ctr">
                        <a:lnSpc>
                          <a:spcPct val="100000"/>
                        </a:lnSpc>
                        <a:spcBef>
                          <a:spcPts val="0"/>
                        </a:spcBef>
                        <a:spcAft>
                          <a:spcPts val="0"/>
                        </a:spcAft>
                        <a:buClr>
                          <a:schemeClr val="dk1"/>
                        </a:buClr>
                        <a:buSzPct val="25000"/>
                        <a:buFont typeface="Arial"/>
                        <a:buNone/>
                      </a:pPr>
                      <a:r>
                        <a:rPr b="0" baseline="0" lang="en-US" sz="1800" u="none" cap="none" strike="noStrike"/>
                        <a:t>X</a:t>
                      </a:r>
                    </a:p>
                  </a:txBody>
                  <a:tcPr marT="45725" marB="45725" marR="93175" marL="93175"/>
                </a:tc>
              </a:tr>
              <a:tr h="370850">
                <a:tc>
                  <a:txBody>
                    <a:bodyPr>
                      <a:noAutofit/>
                    </a:bodyPr>
                    <a:lstStyle/>
                    <a:p>
                      <a:pPr indent="0" lvl="0" marL="0" marR="0" rtl="0" algn="l">
                        <a:spcBef>
                          <a:spcPts val="0"/>
                        </a:spcBef>
                        <a:spcAft>
                          <a:spcPts val="200"/>
                        </a:spcAft>
                        <a:buSzPct val="25000"/>
                        <a:buNone/>
                      </a:pPr>
                      <a:r>
                        <a:rPr b="1" baseline="0" lang="en-US" sz="1400" u="none" cap="none" strike="noStrike">
                          <a:solidFill>
                            <a:srgbClr val="000000"/>
                          </a:solidFill>
                          <a:latin typeface="Arial"/>
                          <a:ea typeface="Arial"/>
                          <a:cs typeface="Arial"/>
                          <a:sym typeface="Arial"/>
                        </a:rPr>
                        <a:t>Per Unit Agreement Charge</a:t>
                      </a:r>
                    </a:p>
                  </a:txBody>
                  <a:tcPr marT="0" marB="0" marR="68575" marL="68575"/>
                </a:tc>
                <a:tc>
                  <a:txBody>
                    <a:bodyPr>
                      <a:noAutofit/>
                    </a:bodyPr>
                    <a:lstStyle/>
                    <a:p>
                      <a:pPr indent="0" lvl="0" marL="0" marR="0" rtl="0" algn="ctr">
                        <a:spcBef>
                          <a:spcPts val="0"/>
                        </a:spcBef>
                        <a:buNone/>
                      </a:pPr>
                      <a:r>
                        <a:t/>
                      </a:r>
                      <a:endParaRPr baseline="0" sz="1400" u="none" cap="none" strike="noStrike"/>
                    </a:p>
                  </a:txBody>
                  <a:tcPr marT="45725" marB="45725" marR="93175" marL="93175"/>
                </a:tc>
                <a:tc>
                  <a:txBody>
                    <a:bodyPr>
                      <a:noAutofit/>
                    </a:bodyPr>
                    <a:lstStyle/>
                    <a:p>
                      <a:pPr indent="0" lvl="0" marL="0" marR="0" rtl="0" algn="ctr">
                        <a:spcBef>
                          <a:spcPts val="0"/>
                        </a:spcBef>
                        <a:buNone/>
                      </a:pPr>
                      <a:r>
                        <a:t/>
                      </a:r>
                      <a:endParaRPr b="1" baseline="0" sz="1400" u="none" cap="none" strike="noStrike"/>
                    </a:p>
                  </a:txBody>
                  <a:tcPr marT="45725" marB="45725" marR="93175" marL="93175"/>
                </a:tc>
                <a:tc>
                  <a:txBody>
                    <a:bodyPr>
                      <a:noAutofit/>
                    </a:bodyPr>
                    <a:lstStyle/>
                    <a:p>
                      <a:pPr indent="0" lvl="0" marL="0" marR="0" rtl="0" algn="ctr">
                        <a:lnSpc>
                          <a:spcPct val="100000"/>
                        </a:lnSpc>
                        <a:spcBef>
                          <a:spcPts val="0"/>
                        </a:spcBef>
                        <a:spcAft>
                          <a:spcPts val="0"/>
                        </a:spcAft>
                        <a:buClr>
                          <a:schemeClr val="dk1"/>
                        </a:buClr>
                        <a:buSzPct val="25000"/>
                        <a:buFont typeface="Arial"/>
                        <a:buNone/>
                      </a:pPr>
                      <a:r>
                        <a:rPr b="0" baseline="0" lang="en-US" sz="1800" u="none" cap="none" strike="noStrike"/>
                        <a:t>X</a:t>
                      </a:r>
                    </a:p>
                  </a:txBody>
                  <a:tcPr marT="45725" marB="45725" marR="93175" marL="93175"/>
                </a:tc>
              </a:tr>
              <a:tr h="370850">
                <a:tc>
                  <a:txBody>
                    <a:bodyPr>
                      <a:noAutofit/>
                    </a:bodyPr>
                    <a:lstStyle/>
                    <a:p>
                      <a:pPr indent="0" lvl="0" marL="0" marR="0" rtl="0" algn="l">
                        <a:lnSpc>
                          <a:spcPct val="100000"/>
                        </a:lnSpc>
                        <a:spcBef>
                          <a:spcPts val="0"/>
                        </a:spcBef>
                        <a:spcAft>
                          <a:spcPts val="200"/>
                        </a:spcAft>
                        <a:buClr>
                          <a:srgbClr val="000000"/>
                        </a:buClr>
                        <a:buSzPct val="25000"/>
                        <a:buFont typeface="Arial"/>
                        <a:buNone/>
                      </a:pPr>
                      <a:r>
                        <a:rPr b="1" baseline="0" lang="en-US" sz="1400" u="none" cap="none" strike="noStrike">
                          <a:solidFill>
                            <a:srgbClr val="000000"/>
                          </a:solidFill>
                          <a:latin typeface="Arial"/>
                          <a:ea typeface="Arial"/>
                          <a:cs typeface="Arial"/>
                          <a:sym typeface="Arial"/>
                        </a:rPr>
                        <a:t>Actual Cost</a:t>
                      </a:r>
                    </a:p>
                  </a:txBody>
                  <a:tcPr marT="0" marB="0" marR="68575" marL="68575"/>
                </a:tc>
                <a:tc>
                  <a:txBody>
                    <a:bodyPr>
                      <a:noAutofit/>
                    </a:bodyPr>
                    <a:lstStyle/>
                    <a:p>
                      <a:pPr indent="0" lvl="0" marL="0" marR="0" rtl="0" algn="ctr">
                        <a:spcBef>
                          <a:spcPts val="0"/>
                        </a:spcBef>
                        <a:buNone/>
                      </a:pPr>
                      <a:r>
                        <a:t/>
                      </a:r>
                      <a:endParaRPr baseline="0" sz="1400" u="none" cap="none" strike="noStrike"/>
                    </a:p>
                  </a:txBody>
                  <a:tcPr marT="45725" marB="45725" marR="93175" marL="93175"/>
                </a:tc>
                <a:tc>
                  <a:txBody>
                    <a:bodyPr>
                      <a:noAutofit/>
                    </a:bodyPr>
                    <a:lstStyle/>
                    <a:p>
                      <a:pPr indent="0" lvl="0" marL="0" marR="0" rtl="0" algn="ctr">
                        <a:spcBef>
                          <a:spcPts val="0"/>
                        </a:spcBef>
                        <a:buSzPct val="25000"/>
                        <a:buNone/>
                      </a:pPr>
                      <a:r>
                        <a:rPr b="0" baseline="0" lang="en-US" sz="1800" u="none" cap="none" strike="noStrike"/>
                        <a:t>X</a:t>
                      </a:r>
                    </a:p>
                  </a:txBody>
                  <a:tcPr marT="45725" marB="45725" marR="93175" marL="93175"/>
                </a:tc>
                <a:tc>
                  <a:txBody>
                    <a:bodyPr>
                      <a:noAutofit/>
                    </a:bodyPr>
                    <a:lstStyle/>
                    <a:p>
                      <a:pPr indent="0" lvl="0" marL="0" marR="0" rtl="0" algn="ctr">
                        <a:spcBef>
                          <a:spcPts val="0"/>
                        </a:spcBef>
                        <a:buNone/>
                      </a:pPr>
                      <a:r>
                        <a:t/>
                      </a:r>
                      <a:endParaRPr baseline="0" sz="1800" u="none" cap="none" strike="noStrike"/>
                    </a:p>
                  </a:txBody>
                  <a:tcPr marT="45725" marB="45725" marR="93175" marL="93175"/>
                </a:tc>
              </a:tr>
              <a:tr h="370850">
                <a:tc>
                  <a:txBody>
                    <a:bodyPr>
                      <a:noAutofit/>
                    </a:bodyPr>
                    <a:lstStyle/>
                    <a:p>
                      <a:pPr indent="0" lvl="0" marL="0" marR="0" rtl="0" algn="l">
                        <a:lnSpc>
                          <a:spcPct val="100000"/>
                        </a:lnSpc>
                        <a:spcBef>
                          <a:spcPts val="0"/>
                        </a:spcBef>
                        <a:spcAft>
                          <a:spcPts val="200"/>
                        </a:spcAft>
                        <a:buClr>
                          <a:srgbClr val="000000"/>
                        </a:buClr>
                        <a:buSzPct val="25000"/>
                        <a:buFont typeface="Arial"/>
                        <a:buNone/>
                      </a:pPr>
                      <a:r>
                        <a:rPr b="1" baseline="0" lang="en-US" sz="1400" u="none" cap="none" strike="noStrike">
                          <a:solidFill>
                            <a:srgbClr val="000000"/>
                          </a:solidFill>
                          <a:latin typeface="Arial"/>
                          <a:ea typeface="Arial"/>
                          <a:cs typeface="Arial"/>
                          <a:sym typeface="Arial"/>
                        </a:rPr>
                        <a:t>Bill Obligations</a:t>
                      </a:r>
                    </a:p>
                  </a:txBody>
                  <a:tcPr marT="0" marB="0" marR="68575" marL="68575"/>
                </a:tc>
                <a:tc>
                  <a:txBody>
                    <a:bodyPr>
                      <a:noAutofit/>
                    </a:bodyPr>
                    <a:lstStyle/>
                    <a:p>
                      <a:pPr indent="0" lvl="0" marL="0" marR="0" rtl="0" algn="ctr">
                        <a:spcBef>
                          <a:spcPts val="0"/>
                        </a:spcBef>
                        <a:buNone/>
                      </a:pPr>
                      <a:r>
                        <a:t/>
                      </a:r>
                      <a:endParaRPr baseline="0" sz="1400" u="none" cap="none" strike="noStrike"/>
                    </a:p>
                  </a:txBody>
                  <a:tcPr marT="45725" marB="45725" marR="93175" marL="93175"/>
                </a:tc>
                <a:tc>
                  <a:txBody>
                    <a:bodyPr>
                      <a:noAutofit/>
                    </a:bodyPr>
                    <a:lstStyle/>
                    <a:p>
                      <a:pPr indent="0" lvl="0" marL="0" marR="0" rtl="0" algn="ctr">
                        <a:spcBef>
                          <a:spcPts val="0"/>
                        </a:spcBef>
                        <a:buSzPct val="25000"/>
                        <a:buNone/>
                      </a:pPr>
                      <a:r>
                        <a:rPr b="0" baseline="0" lang="en-US" sz="1800" u="none" cap="none" strike="noStrike"/>
                        <a:t>X</a:t>
                      </a:r>
                    </a:p>
                  </a:txBody>
                  <a:tcPr marT="45725" marB="45725" marR="93175" marL="93175"/>
                </a:tc>
                <a:tc>
                  <a:txBody>
                    <a:bodyPr>
                      <a:noAutofit/>
                    </a:bodyPr>
                    <a:lstStyle/>
                    <a:p>
                      <a:pPr indent="0" lvl="0" marL="0" marR="0" rtl="0" algn="ctr">
                        <a:spcBef>
                          <a:spcPts val="0"/>
                        </a:spcBef>
                        <a:buNone/>
                      </a:pPr>
                      <a:r>
                        <a:t/>
                      </a:r>
                      <a:endParaRPr baseline="0" sz="1800" u="none" cap="none" strike="noStrike"/>
                    </a:p>
                  </a:txBody>
                  <a:tcPr marT="45725" marB="45725" marR="93175" marL="93175"/>
                </a:tc>
              </a:tr>
              <a:tr h="370850">
                <a:tc>
                  <a:txBody>
                    <a:bodyPr>
                      <a:noAutofit/>
                    </a:bodyPr>
                    <a:lstStyle/>
                    <a:p>
                      <a:pPr indent="0" lvl="0" marL="0" marR="0" rtl="0" algn="l">
                        <a:lnSpc>
                          <a:spcPct val="100000"/>
                        </a:lnSpc>
                        <a:spcBef>
                          <a:spcPts val="0"/>
                        </a:spcBef>
                        <a:spcAft>
                          <a:spcPts val="200"/>
                        </a:spcAft>
                        <a:buClr>
                          <a:srgbClr val="000000"/>
                        </a:buClr>
                        <a:buSzPct val="25000"/>
                        <a:buFont typeface="Arial"/>
                        <a:buNone/>
                      </a:pPr>
                      <a:r>
                        <a:rPr b="1" baseline="0" lang="en-US" sz="1400" u="none" cap="none" strike="noStrike">
                          <a:solidFill>
                            <a:srgbClr val="000000"/>
                          </a:solidFill>
                          <a:latin typeface="Arial"/>
                          <a:ea typeface="Arial"/>
                          <a:cs typeface="Arial"/>
                          <a:sym typeface="Arial"/>
                        </a:rPr>
                        <a:t>Bill Accruals</a:t>
                      </a:r>
                    </a:p>
                  </a:txBody>
                  <a:tcPr marT="0" marB="0" marR="68575" marL="68575"/>
                </a:tc>
                <a:tc>
                  <a:txBody>
                    <a:bodyPr>
                      <a:noAutofit/>
                    </a:bodyPr>
                    <a:lstStyle/>
                    <a:p>
                      <a:pPr indent="0" lvl="0" marL="0" marR="0" rtl="0" algn="ctr">
                        <a:spcBef>
                          <a:spcPts val="0"/>
                        </a:spcBef>
                        <a:buNone/>
                      </a:pPr>
                      <a:r>
                        <a:t/>
                      </a:r>
                      <a:endParaRPr baseline="0" sz="1400" u="none" cap="none" strike="noStrike"/>
                    </a:p>
                  </a:txBody>
                  <a:tcPr marT="45725" marB="45725" marR="93175" marL="93175"/>
                </a:tc>
                <a:tc>
                  <a:txBody>
                    <a:bodyPr>
                      <a:noAutofit/>
                    </a:bodyPr>
                    <a:lstStyle/>
                    <a:p>
                      <a:pPr indent="0" lvl="0" marL="0" marR="0" rtl="0" algn="ctr">
                        <a:spcBef>
                          <a:spcPts val="0"/>
                        </a:spcBef>
                        <a:buNone/>
                      </a:pPr>
                      <a:r>
                        <a:t/>
                      </a:r>
                      <a:endParaRPr b="0" baseline="0" sz="1800" u="none" cap="none" strike="noStrike"/>
                    </a:p>
                  </a:txBody>
                  <a:tcPr marT="45725" marB="45725" marR="93175" marL="93175"/>
                </a:tc>
                <a:tc>
                  <a:txBody>
                    <a:bodyPr>
                      <a:noAutofit/>
                    </a:bodyPr>
                    <a:lstStyle/>
                    <a:p>
                      <a:pPr indent="0" lvl="0" marL="0" marR="0" rtl="0" algn="ctr">
                        <a:spcBef>
                          <a:spcPts val="0"/>
                        </a:spcBef>
                        <a:buNone/>
                      </a:pPr>
                      <a:r>
                        <a:t/>
                      </a:r>
                      <a:endParaRPr baseline="0" sz="1800" u="none" cap="none" strike="noStrike"/>
                    </a:p>
                  </a:txBody>
                  <a:tcPr marT="45725" marB="45725" marR="93175" marL="93175"/>
                </a:tc>
              </a:tr>
            </a:tbl>
          </a:graphicData>
        </a:graphic>
      </p:graphicFrame>
      <p:pic>
        <p:nvPicPr>
          <p:cNvPr id="1171" name="Shape 1171"/>
          <p:cNvPicPr preferRelativeResize="0"/>
          <p:nvPr/>
        </p:nvPicPr>
        <p:blipFill rotWithShape="1">
          <a:blip r:embed="rId3">
            <a:alphaModFix/>
          </a:blip>
          <a:srcRect b="0" l="0" r="0" t="0"/>
          <a:stretch/>
        </p:blipFill>
        <p:spPr>
          <a:xfrm>
            <a:off x="786595" y="1228623"/>
            <a:ext cx="3067049" cy="2133599"/>
          </a:xfrm>
          <a:prstGeom prst="rect">
            <a:avLst/>
          </a:prstGeom>
          <a:noFill/>
          <a:ln cap="flat" cmpd="sng" w="19050">
            <a:solidFill>
              <a:schemeClr val="dk1"/>
            </a:solidFill>
            <a:prstDash val="solid"/>
            <a:miter/>
            <a:headEnd len="med" w="med" type="none"/>
            <a:tailEnd len="med" w="med" type="none"/>
          </a:ln>
        </p:spPr>
      </p:pic>
      <p:sp>
        <p:nvSpPr>
          <p:cNvPr id="1172" name="Shape 1172"/>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Tree>
  </p:cSld>
  <p:clrMapOvr>
    <a:masterClrMapping/>
  </p:clrMapOvr>
  <p:transition spd="slow">
    <p:cut/>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7" name="Shape 1177"/>
        <p:cNvGrpSpPr/>
        <p:nvPr/>
      </p:nvGrpSpPr>
      <p:grpSpPr>
        <a:xfrm>
          <a:off x="0" y="0"/>
          <a:ext cx="0" cy="0"/>
          <a:chOff x="0" y="0"/>
          <a:chExt cx="0" cy="0"/>
        </a:xfrm>
      </p:grpSpPr>
      <p:sp>
        <p:nvSpPr>
          <p:cNvPr id="1178" name="Shape 1178"/>
          <p:cNvSpPr txBox="1"/>
          <p:nvPr>
            <p:ph type="title"/>
          </p:nvPr>
        </p:nvSpPr>
        <p:spPr>
          <a:xfrm>
            <a:off x="455612" y="331787"/>
            <a:ext cx="8688386" cy="563562"/>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ED Header Accounting Line – Surcharge Line</a:t>
            </a:r>
          </a:p>
        </p:txBody>
      </p:sp>
      <p:sp>
        <p:nvSpPr>
          <p:cNvPr id="1179" name="Shape 1179"/>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chemeClr val="dk1"/>
                </a:solidFill>
                <a:latin typeface="Arial"/>
                <a:ea typeface="Arial"/>
                <a:cs typeface="Arial"/>
                <a:sym typeface="Arial"/>
              </a:rPr>
              <a:t>CGI Federal Proprietary and Confidential</a:t>
            </a:r>
          </a:p>
        </p:txBody>
      </p:sp>
      <p:sp>
        <p:nvSpPr>
          <p:cNvPr id="1180" name="Shape 1180"/>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chemeClr val="dk1"/>
                </a:solidFill>
                <a:latin typeface="Arial"/>
                <a:ea typeface="Arial"/>
                <a:cs typeface="Arial"/>
                <a:sym typeface="Arial"/>
              </a:rPr>
              <a:t>‹#›</a:t>
            </a:fld>
          </a:p>
        </p:txBody>
      </p:sp>
      <p:pic>
        <p:nvPicPr>
          <p:cNvPr id="1181" name="Shape 1181"/>
          <p:cNvPicPr preferRelativeResize="0"/>
          <p:nvPr/>
        </p:nvPicPr>
        <p:blipFill rotWithShape="1">
          <a:blip r:embed="rId3">
            <a:alphaModFix/>
          </a:blip>
          <a:srcRect b="0" l="0" r="0" t="0"/>
          <a:stretch/>
        </p:blipFill>
        <p:spPr>
          <a:xfrm>
            <a:off x="1616087" y="1625579"/>
            <a:ext cx="6143624" cy="1762124"/>
          </a:xfrm>
          <a:prstGeom prst="rect">
            <a:avLst/>
          </a:prstGeom>
          <a:noFill/>
          <a:ln cap="flat" cmpd="sng" w="19050">
            <a:solidFill>
              <a:schemeClr val="dk1"/>
            </a:solidFill>
            <a:prstDash val="solid"/>
            <a:miter/>
            <a:headEnd len="med" w="med" type="none"/>
            <a:tailEnd len="med" w="med" type="none"/>
          </a:ln>
        </p:spPr>
      </p:pic>
      <p:sp>
        <p:nvSpPr>
          <p:cNvPr id="1182" name="Shape 1182"/>
          <p:cNvSpPr/>
          <p:nvPr/>
        </p:nvSpPr>
        <p:spPr>
          <a:xfrm flipH="1" rot="10800000">
            <a:off x="2964882" y="2003082"/>
            <a:ext cx="1178632" cy="265840"/>
          </a:xfrm>
          <a:prstGeom prst="rect">
            <a:avLst/>
          </a:prstGeom>
          <a:noFill/>
          <a:ln cap="flat" cmpd="sng" w="222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graphicFrame>
        <p:nvGraphicFramePr>
          <p:cNvPr id="1183" name="Shape 1183"/>
          <p:cNvGraphicFramePr/>
          <p:nvPr/>
        </p:nvGraphicFramePr>
        <p:xfrm>
          <a:off x="2069300" y="3689685"/>
          <a:ext cx="3000000" cy="3000000"/>
        </p:xfrm>
        <a:graphic>
          <a:graphicData uri="http://schemas.openxmlformats.org/drawingml/2006/table">
            <a:tbl>
              <a:tblPr bandRow="1" firstRow="1">
                <a:noFill/>
                <a:tableStyleId>{DAD4C974-EBF4-41D2-84E0-034D0C897519}</a:tableStyleId>
              </a:tblPr>
              <a:tblGrid>
                <a:gridCol w="1856050"/>
                <a:gridCol w="3381150"/>
              </a:tblGrid>
              <a:tr h="370850">
                <a:tc>
                  <a:txBody>
                    <a:bodyPr>
                      <a:noAutofit/>
                    </a:bodyPr>
                    <a:lstStyle/>
                    <a:p>
                      <a:pPr indent="0" lvl="0" marL="0" marR="0" rtl="0" algn="l">
                        <a:spcBef>
                          <a:spcPts val="0"/>
                        </a:spcBef>
                        <a:buSzPct val="25000"/>
                        <a:buNone/>
                      </a:pPr>
                      <a:r>
                        <a:rPr baseline="0" lang="en-US" sz="1800" u="none" cap="none" strike="noStrike">
                          <a:solidFill>
                            <a:schemeClr val="dk1"/>
                          </a:solidFill>
                        </a:rPr>
                        <a:t>Business Line</a:t>
                      </a:r>
                    </a:p>
                  </a:txBody>
                  <a:tcPr marT="45725" marB="45725" marR="93175" marL="93175"/>
                </a:tc>
                <a:tc>
                  <a:txBody>
                    <a:bodyPr>
                      <a:noAutofit/>
                    </a:bodyPr>
                    <a:lstStyle/>
                    <a:p>
                      <a:pPr indent="0" lvl="0" marL="0" marR="0" rtl="0" algn="l">
                        <a:spcBef>
                          <a:spcPts val="0"/>
                        </a:spcBef>
                        <a:buSzPct val="25000"/>
                        <a:buNone/>
                      </a:pPr>
                      <a:r>
                        <a:rPr b="0" baseline="0" lang="en-US" sz="1400" u="none" cap="none" strike="noStrike">
                          <a:solidFill>
                            <a:schemeClr val="dk1"/>
                          </a:solidFill>
                        </a:rPr>
                        <a:t>University For People</a:t>
                      </a:r>
                    </a:p>
                  </a:txBody>
                  <a:tcPr marT="45725" marB="45725" marR="93175" marL="93175"/>
                </a:tc>
              </a:tr>
              <a:tr h="370850">
                <a:tc>
                  <a:txBody>
                    <a:bodyPr>
                      <a:noAutofit/>
                    </a:bodyPr>
                    <a:lstStyle/>
                    <a:p>
                      <a:pPr indent="0" lvl="0" marL="0" marR="0" rtl="0" algn="l">
                        <a:spcBef>
                          <a:spcPts val="0"/>
                        </a:spcBef>
                        <a:buSzPct val="25000"/>
                        <a:buNone/>
                      </a:pPr>
                      <a:r>
                        <a:rPr b="1" baseline="0" lang="en-US" sz="1400" u="none" cap="none" strike="noStrike"/>
                        <a:t>Surcharge Code</a:t>
                      </a:r>
                    </a:p>
                  </a:txBody>
                  <a:tcPr marT="45725" marB="45725" marR="93175" marL="93175"/>
                </a:tc>
                <a:tc>
                  <a:txBody>
                    <a:bodyPr>
                      <a:noAutofit/>
                    </a:bodyPr>
                    <a:lstStyle/>
                    <a:p>
                      <a:pPr indent="0" lvl="0" marL="0" marR="0" rtl="0" algn="l">
                        <a:spcBef>
                          <a:spcPts val="0"/>
                        </a:spcBef>
                        <a:spcAft>
                          <a:spcPts val="600"/>
                        </a:spcAft>
                        <a:buSzPct val="25000"/>
                        <a:buNone/>
                      </a:pPr>
                      <a:r>
                        <a:rPr baseline="0" lang="en-US" sz="1600" u="none" cap="none" strike="noStrike"/>
                        <a:t>18UFORP</a:t>
                      </a:r>
                    </a:p>
                  </a:txBody>
                  <a:tcPr marT="45725" marB="45725" marR="93175" marL="93175"/>
                </a:tc>
              </a:tr>
            </a:tbl>
          </a:graphicData>
        </a:graphic>
      </p:graphicFrame>
    </p:spTree>
  </p:cSld>
  <p:clrMapOvr>
    <a:masterClrMapping/>
  </p:clrMapOvr>
  <p:transition spd="slow">
    <p:cut/>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8" name="Shape 1188"/>
        <p:cNvGrpSpPr/>
        <p:nvPr/>
      </p:nvGrpSpPr>
      <p:grpSpPr>
        <a:xfrm>
          <a:off x="0" y="0"/>
          <a:ext cx="0" cy="0"/>
          <a:chOff x="0" y="0"/>
          <a:chExt cx="0" cy="0"/>
        </a:xfrm>
      </p:grpSpPr>
      <p:sp>
        <p:nvSpPr>
          <p:cNvPr id="1189" name="Shape 1189"/>
          <p:cNvSpPr txBox="1"/>
          <p:nvPr>
            <p:ph type="title"/>
          </p:nvPr>
        </p:nvSpPr>
        <p:spPr>
          <a:xfrm>
            <a:off x="336884" y="405263"/>
            <a:ext cx="8807114" cy="49008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1" baseline="0" i="0" lang="en-US" sz="2800" u="none" cap="none" strike="noStrike">
                <a:solidFill>
                  <a:schemeClr val="lt1"/>
                </a:solidFill>
                <a:latin typeface="Arial"/>
                <a:ea typeface="Arial"/>
                <a:cs typeface="Arial"/>
                <a:sym typeface="Arial"/>
              </a:rPr>
              <a:t>Additional ED Settings for External Services</a:t>
            </a:r>
          </a:p>
        </p:txBody>
      </p:sp>
      <p:sp>
        <p:nvSpPr>
          <p:cNvPr id="1190" name="Shape 1190"/>
          <p:cNvSpPr txBox="1"/>
          <p:nvPr>
            <p:ph idx="11" type="ftr"/>
          </p:nvPr>
        </p:nvSpPr>
        <p:spPr>
          <a:xfrm>
            <a:off x="457200" y="6553200"/>
            <a:ext cx="7010400" cy="30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baseline="0" i="0" lang="en-US" sz="1200" u="none" cap="none" strike="noStrike">
                <a:solidFill>
                  <a:srgbClr val="000000"/>
                </a:solidFill>
                <a:latin typeface="Arial"/>
                <a:ea typeface="Arial"/>
                <a:cs typeface="Arial"/>
                <a:sym typeface="Arial"/>
              </a:rPr>
              <a:t>CGI Federal Proprietary and Confidential</a:t>
            </a:r>
          </a:p>
        </p:txBody>
      </p:sp>
      <p:sp>
        <p:nvSpPr>
          <p:cNvPr id="1191" name="Shape 1191"/>
          <p:cNvSpPr txBox="1"/>
          <p:nvPr>
            <p:ph idx="12" type="sldNum"/>
          </p:nvPr>
        </p:nvSpPr>
        <p:spPr>
          <a:xfrm>
            <a:off x="-35625" y="6245225"/>
            <a:ext cx="476661" cy="61277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fld id="{00000000-1234-1234-1234-123412341234}" type="slidenum">
              <a:rPr b="0" baseline="0" i="0" lang="en-US" sz="1200" u="none" cap="none" strike="noStrike">
                <a:solidFill>
                  <a:srgbClr val="000000"/>
                </a:solidFill>
                <a:latin typeface="Arial"/>
                <a:ea typeface="Arial"/>
                <a:cs typeface="Arial"/>
                <a:sym typeface="Arial"/>
              </a:rPr>
              <a:t>‹#›</a:t>
            </a:fld>
          </a:p>
        </p:txBody>
      </p:sp>
      <p:sp>
        <p:nvSpPr>
          <p:cNvPr id="1192" name="Shape 1192"/>
          <p:cNvSpPr txBox="1"/>
          <p:nvPr>
            <p:ph idx="1" type="body"/>
          </p:nvPr>
        </p:nvSpPr>
        <p:spPr>
          <a:xfrm>
            <a:off x="423322" y="1080717"/>
            <a:ext cx="8229600" cy="5305333"/>
          </a:xfrm>
          <a:prstGeom prst="rect">
            <a:avLst/>
          </a:prstGeom>
          <a:noFill/>
          <a:ln>
            <a:noFill/>
          </a:ln>
        </p:spPr>
        <p:txBody>
          <a:bodyPr anchorCtr="0" anchor="t" bIns="45700" lIns="91425" rIns="91425" tIns="45700">
            <a:noAutofit/>
          </a:bodyPr>
          <a:lstStyle/>
          <a:p>
            <a:pPr indent="-231775" lvl="0" marL="231775" marR="0" rtl="0" algn="l">
              <a:spcBef>
                <a:spcPts val="0"/>
              </a:spcBef>
              <a:spcAft>
                <a:spcPts val="0"/>
              </a:spcAft>
              <a:buClr>
                <a:srgbClr val="AF242B"/>
              </a:buClr>
              <a:buSzPct val="75000"/>
              <a:buFont typeface="Noto Sans Symbols"/>
              <a:buChar char="•"/>
            </a:pPr>
            <a:r>
              <a:rPr b="0" baseline="0" i="0" lang="en-US" sz="2400" u="none" cap="none" strike="noStrike">
                <a:solidFill>
                  <a:schemeClr val="dk1"/>
                </a:solidFill>
                <a:latin typeface="Arial"/>
                <a:ea typeface="Arial"/>
                <a:cs typeface="Arial"/>
                <a:sym typeface="Arial"/>
              </a:rPr>
              <a:t>Additional fields are populated on External Services Agreement documents to ensure that they are identified on </a:t>
            </a:r>
            <a:r>
              <a:rPr b="1" baseline="0" i="0" lang="en-US" sz="2400" u="none" cap="none" strike="noStrike">
                <a:solidFill>
                  <a:schemeClr val="dk1"/>
                </a:solidFill>
                <a:latin typeface="Arial"/>
                <a:ea typeface="Arial"/>
                <a:cs typeface="Arial"/>
                <a:sym typeface="Arial"/>
              </a:rPr>
              <a:t>printed bills </a:t>
            </a:r>
            <a:r>
              <a:rPr b="0" baseline="0" i="0" lang="en-US" sz="2400" u="none" cap="none" strike="noStrike">
                <a:solidFill>
                  <a:schemeClr val="dk1"/>
                </a:solidFill>
                <a:latin typeface="Arial"/>
                <a:ea typeface="Arial"/>
                <a:cs typeface="Arial"/>
                <a:sym typeface="Arial"/>
              </a:rPr>
              <a:t>in the appropriate sections</a:t>
            </a:r>
          </a:p>
          <a:p>
            <a:pPr indent="-117475" lvl="0" marL="231775" marR="0" rtl="0" algn="l">
              <a:spcBef>
                <a:spcPts val="480"/>
              </a:spcBef>
              <a:spcAft>
                <a:spcPts val="0"/>
              </a:spcAft>
              <a:buClr>
                <a:srgbClr val="AF242B"/>
              </a:buClr>
              <a:buFont typeface="Noto Sans Symbols"/>
              <a:buNone/>
            </a:pPr>
            <a:r>
              <a:t/>
            </a:r>
            <a:endParaRPr b="0" baseline="0" i="0" sz="2400" u="none" cap="none" strike="noStrike">
              <a:solidFill>
                <a:schemeClr val="dk1"/>
              </a:solidFill>
              <a:latin typeface="Arial"/>
              <a:ea typeface="Arial"/>
              <a:cs typeface="Arial"/>
              <a:sym typeface="Arial"/>
            </a:endParaRPr>
          </a:p>
          <a:p>
            <a:pPr indent="-231775" lvl="0" marL="231775" marR="0" rtl="0" algn="l">
              <a:spcBef>
                <a:spcPts val="480"/>
              </a:spcBef>
              <a:spcAft>
                <a:spcPts val="0"/>
              </a:spcAft>
              <a:buClr>
                <a:srgbClr val="AF242B"/>
              </a:buClr>
              <a:buSzPct val="75000"/>
              <a:buFont typeface="Noto Sans Symbols"/>
              <a:buChar char="•"/>
            </a:pPr>
            <a:r>
              <a:rPr b="0" baseline="0" i="0" lang="en-US" sz="2400" u="none" cap="none" strike="noStrike">
                <a:solidFill>
                  <a:schemeClr val="dk1"/>
                </a:solidFill>
                <a:latin typeface="Arial"/>
                <a:ea typeface="Arial"/>
                <a:cs typeface="Arial"/>
                <a:sym typeface="Arial"/>
              </a:rPr>
              <a:t>The External Services specific fields are as follows: </a:t>
            </a:r>
          </a:p>
          <a:p>
            <a:pPr indent="-225425" lvl="1" marL="568325" marR="0" rtl="0" algn="l">
              <a:spcBef>
                <a:spcPts val="480"/>
              </a:spcBef>
              <a:spcAft>
                <a:spcPts val="0"/>
              </a:spcAft>
              <a:buClr>
                <a:srgbClr val="AF242B"/>
              </a:buClr>
              <a:buSzPct val="75000"/>
              <a:buFont typeface="Noto Sans Symbols"/>
              <a:buChar char="•"/>
            </a:pPr>
            <a:r>
              <a:rPr b="0" baseline="0" i="0" lang="en-US" sz="2400" u="none" cap="none" strike="noStrike">
                <a:solidFill>
                  <a:schemeClr val="dk1"/>
                </a:solidFill>
                <a:latin typeface="Arial"/>
                <a:ea typeface="Arial"/>
                <a:cs typeface="Arial"/>
                <a:sym typeface="Arial"/>
              </a:rPr>
              <a:t>On the Header Tab: </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Client Name</a:t>
            </a:r>
          </a:p>
          <a:p>
            <a:pPr indent="-225425" lvl="1" marL="568325" marR="0" rtl="0" algn="l">
              <a:spcBef>
                <a:spcPts val="480"/>
              </a:spcBef>
              <a:spcAft>
                <a:spcPts val="0"/>
              </a:spcAft>
              <a:buClr>
                <a:srgbClr val="AF242B"/>
              </a:buClr>
              <a:buSzPct val="75000"/>
              <a:buFont typeface="Noto Sans Symbols"/>
              <a:buChar char="•"/>
            </a:pPr>
            <a:r>
              <a:rPr b="0" baseline="0" i="0" lang="en-US" sz="2400" u="none" cap="none" strike="noStrike">
                <a:solidFill>
                  <a:schemeClr val="dk1"/>
                </a:solidFill>
                <a:latin typeface="Arial"/>
                <a:ea typeface="Arial"/>
                <a:cs typeface="Arial"/>
                <a:sym typeface="Arial"/>
              </a:rPr>
              <a:t>On the Accounting Line Tab:</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Class ID #</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Charge Type</a:t>
            </a:r>
          </a:p>
          <a:p>
            <a:pPr indent="-241300" lvl="2" marL="914400" marR="0" rtl="0" algn="l">
              <a:spcBef>
                <a:spcPts val="400"/>
              </a:spcBef>
              <a:spcAft>
                <a:spcPts val="0"/>
              </a:spcAft>
              <a:buClr>
                <a:srgbClr val="AF242B"/>
              </a:buClr>
              <a:buSzPct val="75000"/>
              <a:buFont typeface="Noto Sans Symbols"/>
              <a:buChar char="•"/>
            </a:pPr>
            <a:r>
              <a:rPr b="0" baseline="0" i="0" lang="en-US" sz="2000" u="none" cap="none" strike="noStrike">
                <a:solidFill>
                  <a:schemeClr val="dk1"/>
                </a:solidFill>
                <a:latin typeface="Arial"/>
                <a:ea typeface="Arial"/>
                <a:cs typeface="Arial"/>
                <a:sym typeface="Arial"/>
              </a:rPr>
              <a:t>Student Name</a:t>
            </a:r>
          </a:p>
          <a:p>
            <a:pPr indent="-130175" lvl="1" marL="56832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a:p>
            <a:pPr indent="-3175" lvl="1" marL="346075" marR="0" rtl="0" algn="l">
              <a:spcBef>
                <a:spcPts val="400"/>
              </a:spcBef>
              <a:spcAft>
                <a:spcPts val="0"/>
              </a:spcAft>
              <a:buClr>
                <a:srgbClr val="AF242B"/>
              </a:buClr>
              <a:buFont typeface="Noto Sans Symbols"/>
              <a:buNone/>
            </a:pPr>
            <a:r>
              <a:t/>
            </a:r>
            <a:endParaRPr b="0" baseline="0" i="0" sz="20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